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heme/themeOverride1.xml" ContentType="application/vnd.openxmlformats-officedocument.themeOverr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202"/>
  </p:notesMasterIdLst>
  <p:handoutMasterIdLst>
    <p:handoutMasterId r:id="rId203"/>
  </p:handoutMasterIdLst>
  <p:sldIdLst>
    <p:sldId id="256" r:id="rId2"/>
    <p:sldId id="315" r:id="rId3"/>
    <p:sldId id="379" r:id="rId4"/>
    <p:sldId id="481" r:id="rId5"/>
    <p:sldId id="566" r:id="rId6"/>
    <p:sldId id="597" r:id="rId7"/>
    <p:sldId id="347" r:id="rId8"/>
    <p:sldId id="257" r:id="rId9"/>
    <p:sldId id="332" r:id="rId10"/>
    <p:sldId id="384" r:id="rId11"/>
    <p:sldId id="348" r:id="rId12"/>
    <p:sldId id="300" r:id="rId13"/>
    <p:sldId id="503" r:id="rId14"/>
    <p:sldId id="301" r:id="rId15"/>
    <p:sldId id="302" r:id="rId16"/>
    <p:sldId id="303" r:id="rId17"/>
    <p:sldId id="304" r:id="rId18"/>
    <p:sldId id="349" r:id="rId19"/>
    <p:sldId id="329" r:id="rId20"/>
    <p:sldId id="380" r:id="rId21"/>
    <p:sldId id="337" r:id="rId22"/>
    <p:sldId id="413" r:id="rId23"/>
    <p:sldId id="414" r:id="rId24"/>
    <p:sldId id="498" r:id="rId25"/>
    <p:sldId id="499" r:id="rId26"/>
    <p:sldId id="509" r:id="rId27"/>
    <p:sldId id="575" r:id="rId28"/>
    <p:sldId id="494" r:id="rId29"/>
    <p:sldId id="419" r:id="rId30"/>
    <p:sldId id="495" r:id="rId31"/>
    <p:sldId id="420" r:id="rId32"/>
    <p:sldId id="560" r:id="rId33"/>
    <p:sldId id="576" r:id="rId34"/>
    <p:sldId id="422" r:id="rId35"/>
    <p:sldId id="500" r:id="rId36"/>
    <p:sldId id="556" r:id="rId37"/>
    <p:sldId id="426" r:id="rId38"/>
    <p:sldId id="424" r:id="rId39"/>
    <p:sldId id="427" r:id="rId40"/>
    <p:sldId id="428" r:id="rId41"/>
    <p:sldId id="501" r:id="rId42"/>
    <p:sldId id="559" r:id="rId43"/>
    <p:sldId id="431" r:id="rId44"/>
    <p:sldId id="497" r:id="rId45"/>
    <p:sldId id="439" r:id="rId46"/>
    <p:sldId id="433" r:id="rId47"/>
    <p:sldId id="434" r:id="rId48"/>
    <p:sldId id="435" r:id="rId49"/>
    <p:sldId id="543" r:id="rId50"/>
    <p:sldId id="502" r:id="rId51"/>
    <p:sldId id="436" r:id="rId52"/>
    <p:sldId id="558" r:id="rId53"/>
    <p:sldId id="557" r:id="rId54"/>
    <p:sldId id="483" r:id="rId55"/>
    <p:sldId id="460" r:id="rId56"/>
    <p:sldId id="588" r:id="rId57"/>
    <p:sldId id="524" r:id="rId58"/>
    <p:sldId id="461" r:id="rId59"/>
    <p:sldId id="562" r:id="rId60"/>
    <p:sldId id="462" r:id="rId61"/>
    <p:sldId id="463" r:id="rId62"/>
    <p:sldId id="589" r:id="rId63"/>
    <p:sldId id="592" r:id="rId64"/>
    <p:sldId id="593" r:id="rId65"/>
    <p:sldId id="541" r:id="rId66"/>
    <p:sldId id="571" r:id="rId67"/>
    <p:sldId id="596" r:id="rId68"/>
    <p:sldId id="594" r:id="rId69"/>
    <p:sldId id="464" r:id="rId70"/>
    <p:sldId id="465" r:id="rId71"/>
    <p:sldId id="590" r:id="rId72"/>
    <p:sldId id="467" r:id="rId73"/>
    <p:sldId id="542" r:id="rId74"/>
    <p:sldId id="538" r:id="rId75"/>
    <p:sldId id="468" r:id="rId76"/>
    <p:sldId id="469" r:id="rId77"/>
    <p:sldId id="563" r:id="rId78"/>
    <p:sldId id="564" r:id="rId79"/>
    <p:sldId id="537" r:id="rId80"/>
    <p:sldId id="471" r:id="rId81"/>
    <p:sldId id="595" r:id="rId82"/>
    <p:sldId id="443" r:id="rId83"/>
    <p:sldId id="458" r:id="rId84"/>
    <p:sldId id="447" r:id="rId85"/>
    <p:sldId id="565" r:id="rId86"/>
    <p:sldId id="448" r:id="rId87"/>
    <p:sldId id="493" r:id="rId88"/>
    <p:sldId id="451" r:id="rId89"/>
    <p:sldId id="452" r:id="rId90"/>
    <p:sldId id="453" r:id="rId91"/>
    <p:sldId id="455" r:id="rId92"/>
    <p:sldId id="454" r:id="rId93"/>
    <p:sldId id="591" r:id="rId94"/>
    <p:sldId id="457" r:id="rId95"/>
    <p:sldId id="496" r:id="rId96"/>
    <p:sldId id="459" r:id="rId97"/>
    <p:sldId id="488" r:id="rId98"/>
    <p:sldId id="357" r:id="rId99"/>
    <p:sldId id="331" r:id="rId100"/>
    <p:sldId id="324" r:id="rId101"/>
    <p:sldId id="328" r:id="rId102"/>
    <p:sldId id="491" r:id="rId103"/>
    <p:sldId id="492" r:id="rId104"/>
    <p:sldId id="561" r:id="rId105"/>
    <p:sldId id="486" r:id="rId106"/>
    <p:sldId id="356" r:id="rId107"/>
    <p:sldId id="261" r:id="rId108"/>
    <p:sldId id="395" r:id="rId109"/>
    <p:sldId id="267" r:id="rId110"/>
    <p:sldId id="574" r:id="rId111"/>
    <p:sldId id="325" r:id="rId112"/>
    <p:sldId id="573" r:id="rId113"/>
    <p:sldId id="504" r:id="rId114"/>
    <p:sldId id="262" r:id="rId115"/>
    <p:sldId id="544" r:id="rId116"/>
    <p:sldId id="548" r:id="rId117"/>
    <p:sldId id="305" r:id="rId118"/>
    <p:sldId id="572" r:id="rId119"/>
    <p:sldId id="567" r:id="rId120"/>
    <p:sldId id="358" r:id="rId121"/>
    <p:sldId id="570" r:id="rId122"/>
    <p:sldId id="512" r:id="rId123"/>
    <p:sldId id="513" r:id="rId124"/>
    <p:sldId id="527" r:id="rId125"/>
    <p:sldId id="514" r:id="rId126"/>
    <p:sldId id="577" r:id="rId127"/>
    <p:sldId id="578" r:id="rId128"/>
    <p:sldId id="529" r:id="rId129"/>
    <p:sldId id="579" r:id="rId130"/>
    <p:sldId id="580" r:id="rId131"/>
    <p:sldId id="531" r:id="rId132"/>
    <p:sldId id="581" r:id="rId133"/>
    <p:sldId id="582" r:id="rId134"/>
    <p:sldId id="533" r:id="rId135"/>
    <p:sldId id="534" r:id="rId136"/>
    <p:sldId id="583" r:id="rId137"/>
    <p:sldId id="536" r:id="rId138"/>
    <p:sldId id="511" r:id="rId139"/>
    <p:sldId id="540" r:id="rId140"/>
    <p:sldId id="278" r:id="rId141"/>
    <p:sldId id="515" r:id="rId142"/>
    <p:sldId id="516" r:id="rId143"/>
    <p:sldId id="519" r:id="rId144"/>
    <p:sldId id="517" r:id="rId145"/>
    <p:sldId id="584" r:id="rId146"/>
    <p:sldId id="518" r:id="rId147"/>
    <p:sldId id="520" r:id="rId148"/>
    <p:sldId id="585" r:id="rId149"/>
    <p:sldId id="551" r:id="rId150"/>
    <p:sldId id="552" r:id="rId151"/>
    <p:sldId id="569" r:id="rId152"/>
    <p:sldId id="521" r:id="rId153"/>
    <p:sldId id="522" r:id="rId154"/>
    <p:sldId id="553" r:id="rId155"/>
    <p:sldId id="549" r:id="rId156"/>
    <p:sldId id="586" r:id="rId157"/>
    <p:sldId id="523" r:id="rId158"/>
    <p:sldId id="554" r:id="rId159"/>
    <p:sldId id="550" r:id="rId160"/>
    <p:sldId id="587" r:id="rId161"/>
    <p:sldId id="359" r:id="rId162"/>
    <p:sldId id="263" r:id="rId163"/>
    <p:sldId id="397" r:id="rId164"/>
    <p:sldId id="360" r:id="rId165"/>
    <p:sldId id="323" r:id="rId166"/>
    <p:sldId id="294" r:id="rId167"/>
    <p:sldId id="322" r:id="rId168"/>
    <p:sldId id="361" r:id="rId169"/>
    <p:sldId id="268" r:id="rId170"/>
    <p:sldId id="269" r:id="rId171"/>
    <p:sldId id="489" r:id="rId172"/>
    <p:sldId id="270" r:id="rId173"/>
    <p:sldId id="475" r:id="rId174"/>
    <p:sldId id="545" r:id="rId175"/>
    <p:sldId id="476" r:id="rId176"/>
    <p:sldId id="568" r:id="rId177"/>
    <p:sldId id="526" r:id="rId178"/>
    <p:sldId id="546" r:id="rId179"/>
    <p:sldId id="477" r:id="rId180"/>
    <p:sldId id="478" r:id="rId181"/>
    <p:sldId id="547" r:id="rId182"/>
    <p:sldId id="479" r:id="rId183"/>
    <p:sldId id="535" r:id="rId184"/>
    <p:sldId id="480" r:id="rId185"/>
    <p:sldId id="316" r:id="rId186"/>
    <p:sldId id="485" r:id="rId187"/>
    <p:sldId id="351" r:id="rId188"/>
    <p:sldId id="532" r:id="rId189"/>
    <p:sldId id="507" r:id="rId190"/>
    <p:sldId id="508" r:id="rId191"/>
    <p:sldId id="506" r:id="rId192"/>
    <p:sldId id="275" r:id="rId193"/>
    <p:sldId id="291" r:id="rId194"/>
    <p:sldId id="505" r:id="rId195"/>
    <p:sldId id="539" r:id="rId196"/>
    <p:sldId id="272" r:id="rId197"/>
    <p:sldId id="342" r:id="rId198"/>
    <p:sldId id="387" r:id="rId199"/>
    <p:sldId id="312" r:id="rId200"/>
    <p:sldId id="314" r:id="rId201"/>
  </p:sldIdLst>
  <p:sldSz cx="9144000" cy="6858000" type="screen4x3"/>
  <p:notesSz cx="7077075" cy="9363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Default Section" id="{53ECBE4E-692E-48DC-AF85-EBC02B6ACB7F}">
          <p14:sldIdLst>
            <p14:sldId id="256"/>
            <p14:sldId id="315"/>
            <p14:sldId id="379"/>
            <p14:sldId id="481"/>
            <p14:sldId id="566"/>
            <p14:sldId id="597"/>
            <p14:sldId id="347"/>
            <p14:sldId id="257"/>
            <p14:sldId id="332"/>
            <p14:sldId id="384"/>
            <p14:sldId id="348"/>
            <p14:sldId id="300"/>
            <p14:sldId id="503"/>
            <p14:sldId id="301"/>
            <p14:sldId id="302"/>
            <p14:sldId id="303"/>
            <p14:sldId id="304"/>
            <p14:sldId id="349"/>
            <p14:sldId id="329"/>
            <p14:sldId id="380"/>
            <p14:sldId id="337"/>
            <p14:sldId id="413"/>
            <p14:sldId id="414"/>
            <p14:sldId id="498"/>
            <p14:sldId id="499"/>
            <p14:sldId id="509"/>
            <p14:sldId id="575"/>
            <p14:sldId id="494"/>
            <p14:sldId id="419"/>
            <p14:sldId id="495"/>
            <p14:sldId id="420"/>
            <p14:sldId id="560"/>
            <p14:sldId id="576"/>
            <p14:sldId id="422"/>
            <p14:sldId id="500"/>
            <p14:sldId id="556"/>
            <p14:sldId id="426"/>
            <p14:sldId id="424"/>
            <p14:sldId id="427"/>
            <p14:sldId id="428"/>
            <p14:sldId id="501"/>
            <p14:sldId id="559"/>
            <p14:sldId id="431"/>
            <p14:sldId id="497"/>
            <p14:sldId id="439"/>
            <p14:sldId id="433"/>
            <p14:sldId id="434"/>
            <p14:sldId id="435"/>
            <p14:sldId id="543"/>
            <p14:sldId id="502"/>
            <p14:sldId id="436"/>
            <p14:sldId id="558"/>
            <p14:sldId id="557"/>
            <p14:sldId id="483"/>
            <p14:sldId id="460"/>
            <p14:sldId id="588"/>
            <p14:sldId id="524"/>
            <p14:sldId id="461"/>
            <p14:sldId id="562"/>
            <p14:sldId id="462"/>
            <p14:sldId id="463"/>
            <p14:sldId id="589"/>
            <p14:sldId id="592"/>
            <p14:sldId id="593"/>
            <p14:sldId id="541"/>
            <p14:sldId id="571"/>
            <p14:sldId id="596"/>
            <p14:sldId id="594"/>
            <p14:sldId id="464"/>
            <p14:sldId id="465"/>
            <p14:sldId id="590"/>
            <p14:sldId id="467"/>
            <p14:sldId id="542"/>
            <p14:sldId id="538"/>
            <p14:sldId id="468"/>
            <p14:sldId id="469"/>
            <p14:sldId id="563"/>
            <p14:sldId id="564"/>
            <p14:sldId id="537"/>
            <p14:sldId id="471"/>
            <p14:sldId id="595"/>
            <p14:sldId id="443"/>
            <p14:sldId id="458"/>
            <p14:sldId id="447"/>
            <p14:sldId id="565"/>
            <p14:sldId id="448"/>
            <p14:sldId id="493"/>
            <p14:sldId id="451"/>
            <p14:sldId id="452"/>
            <p14:sldId id="453"/>
            <p14:sldId id="455"/>
            <p14:sldId id="454"/>
            <p14:sldId id="591"/>
            <p14:sldId id="457"/>
            <p14:sldId id="496"/>
            <p14:sldId id="459"/>
            <p14:sldId id="488"/>
            <p14:sldId id="357"/>
            <p14:sldId id="331"/>
            <p14:sldId id="324"/>
            <p14:sldId id="328"/>
            <p14:sldId id="491"/>
            <p14:sldId id="492"/>
            <p14:sldId id="561"/>
            <p14:sldId id="486"/>
            <p14:sldId id="356"/>
            <p14:sldId id="261"/>
            <p14:sldId id="395"/>
            <p14:sldId id="267"/>
            <p14:sldId id="574"/>
            <p14:sldId id="325"/>
            <p14:sldId id="573"/>
            <p14:sldId id="504"/>
            <p14:sldId id="262"/>
            <p14:sldId id="544"/>
            <p14:sldId id="548"/>
            <p14:sldId id="305"/>
            <p14:sldId id="572"/>
            <p14:sldId id="567"/>
            <p14:sldId id="358"/>
            <p14:sldId id="570"/>
            <p14:sldId id="512"/>
            <p14:sldId id="513"/>
            <p14:sldId id="527"/>
            <p14:sldId id="514"/>
            <p14:sldId id="577"/>
            <p14:sldId id="578"/>
            <p14:sldId id="529"/>
            <p14:sldId id="579"/>
            <p14:sldId id="580"/>
            <p14:sldId id="531"/>
            <p14:sldId id="581"/>
            <p14:sldId id="582"/>
            <p14:sldId id="533"/>
            <p14:sldId id="534"/>
            <p14:sldId id="583"/>
            <p14:sldId id="536"/>
            <p14:sldId id="511"/>
            <p14:sldId id="540"/>
            <p14:sldId id="278"/>
            <p14:sldId id="515"/>
            <p14:sldId id="516"/>
            <p14:sldId id="519"/>
            <p14:sldId id="517"/>
            <p14:sldId id="584"/>
            <p14:sldId id="518"/>
            <p14:sldId id="520"/>
            <p14:sldId id="585"/>
            <p14:sldId id="551"/>
            <p14:sldId id="552"/>
            <p14:sldId id="569"/>
            <p14:sldId id="521"/>
            <p14:sldId id="522"/>
            <p14:sldId id="553"/>
            <p14:sldId id="549"/>
            <p14:sldId id="586"/>
            <p14:sldId id="523"/>
            <p14:sldId id="554"/>
            <p14:sldId id="550"/>
            <p14:sldId id="587"/>
            <p14:sldId id="359"/>
            <p14:sldId id="263"/>
            <p14:sldId id="397"/>
            <p14:sldId id="360"/>
            <p14:sldId id="323"/>
            <p14:sldId id="294"/>
            <p14:sldId id="322"/>
            <p14:sldId id="361"/>
            <p14:sldId id="268"/>
            <p14:sldId id="269"/>
            <p14:sldId id="489"/>
            <p14:sldId id="270"/>
            <p14:sldId id="475"/>
            <p14:sldId id="545"/>
            <p14:sldId id="476"/>
            <p14:sldId id="568"/>
            <p14:sldId id="526"/>
            <p14:sldId id="546"/>
            <p14:sldId id="477"/>
            <p14:sldId id="478"/>
            <p14:sldId id="547"/>
            <p14:sldId id="479"/>
            <p14:sldId id="535"/>
            <p14:sldId id="480"/>
            <p14:sldId id="316"/>
            <p14:sldId id="485"/>
            <p14:sldId id="351"/>
            <p14:sldId id="532"/>
            <p14:sldId id="507"/>
            <p14:sldId id="508"/>
            <p14:sldId id="506"/>
            <p14:sldId id="275"/>
            <p14:sldId id="291"/>
            <p14:sldId id="505"/>
            <p14:sldId id="539"/>
            <p14:sldId id="272"/>
            <p14:sldId id="342"/>
            <p14:sldId id="387"/>
            <p14:sldId id="312"/>
            <p14:sldId id="31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userDrawn="1">
          <p15:clr>
            <a:srgbClr val="A4A3A4"/>
          </p15:clr>
        </p15:guide>
        <p15:guide id="2" pos="222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33CC33"/>
    <a:srgbClr val="00CC66"/>
    <a:srgbClr val="99CCFF"/>
    <a:srgbClr val="6699FF"/>
    <a:srgbClr val="3366FF"/>
    <a:srgbClr val="CC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67" autoAdjust="0"/>
    <p:restoredTop sz="86357" autoAdjust="0"/>
  </p:normalViewPr>
  <p:slideViewPr>
    <p:cSldViewPr>
      <p:cViewPr>
        <p:scale>
          <a:sx n="75" d="100"/>
          <a:sy n="75" d="100"/>
        </p:scale>
        <p:origin x="1272" y="168"/>
      </p:cViewPr>
      <p:guideLst>
        <p:guide orient="horz" pos="2160"/>
        <p:guide pos="2880"/>
      </p:guideLst>
    </p:cSldViewPr>
  </p:slideViewPr>
  <p:outlineViewPr>
    <p:cViewPr>
      <p:scale>
        <a:sx n="33" d="100"/>
        <a:sy n="33" d="100"/>
      </p:scale>
      <p:origin x="0" y="-81258"/>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9" d="100"/>
          <a:sy n="69" d="100"/>
        </p:scale>
        <p:origin x="3216" y="48"/>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theme" Target="theme/theme1.xml"/><Relationship Id="rId201" Type="http://schemas.openxmlformats.org/officeDocument/2006/relationships/slide" Target="slides/slide200.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notesMaster" Target="notesMasters/notesMaster1.xml"/><Relationship Id="rId207"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62" name="Rectangle 2"/>
          <p:cNvSpPr>
            <a:spLocks noGrp="1" noChangeArrowheads="1"/>
          </p:cNvSpPr>
          <p:nvPr>
            <p:ph type="hdr" sz="quarter"/>
          </p:nvPr>
        </p:nvSpPr>
        <p:spPr bwMode="auto">
          <a:xfrm>
            <a:off x="0" y="0"/>
            <a:ext cx="3066733" cy="468154"/>
          </a:xfrm>
          <a:prstGeom prst="rect">
            <a:avLst/>
          </a:prstGeom>
          <a:noFill/>
          <a:ln w="9525">
            <a:noFill/>
            <a:miter lim="800000"/>
            <a:headEnd/>
            <a:tailEnd/>
          </a:ln>
          <a:effectLst/>
        </p:spPr>
        <p:txBody>
          <a:bodyPr vert="horz" wrap="square" lIns="93936" tIns="46968" rIns="93936" bIns="46968" numCol="1" anchor="t" anchorCtr="0" compatLnSpc="1">
            <a:prstTxWarp prst="textNoShape">
              <a:avLst/>
            </a:prstTxWarp>
          </a:bodyPr>
          <a:lstStyle>
            <a:lvl1pPr eaLnBrk="1" hangingPunct="1">
              <a:defRPr smtClean="0">
                <a:latin typeface="Arial" charset="0"/>
              </a:defRPr>
            </a:lvl1pPr>
          </a:lstStyle>
          <a:p>
            <a:pPr>
              <a:defRPr/>
            </a:pPr>
            <a:endParaRPr lang="en-US" dirty="0"/>
          </a:p>
        </p:txBody>
      </p:sp>
      <p:sp>
        <p:nvSpPr>
          <p:cNvPr id="143363" name="Rectangle 3"/>
          <p:cNvSpPr>
            <a:spLocks noGrp="1" noChangeArrowheads="1"/>
          </p:cNvSpPr>
          <p:nvPr>
            <p:ph type="dt" sz="quarter" idx="1"/>
          </p:nvPr>
        </p:nvSpPr>
        <p:spPr bwMode="auto">
          <a:xfrm>
            <a:off x="4008705" y="0"/>
            <a:ext cx="3066733" cy="468154"/>
          </a:xfrm>
          <a:prstGeom prst="rect">
            <a:avLst/>
          </a:prstGeom>
          <a:noFill/>
          <a:ln w="9525">
            <a:noFill/>
            <a:miter lim="800000"/>
            <a:headEnd/>
            <a:tailEnd/>
          </a:ln>
          <a:effectLst/>
        </p:spPr>
        <p:txBody>
          <a:bodyPr vert="horz" wrap="square" lIns="93936" tIns="46968" rIns="93936" bIns="46968" numCol="1" anchor="t" anchorCtr="0" compatLnSpc="1">
            <a:prstTxWarp prst="textNoShape">
              <a:avLst/>
            </a:prstTxWarp>
          </a:bodyPr>
          <a:lstStyle>
            <a:lvl1pPr algn="r" eaLnBrk="1" hangingPunct="1">
              <a:defRPr smtClean="0">
                <a:latin typeface="Arial" charset="0"/>
              </a:defRPr>
            </a:lvl1pPr>
          </a:lstStyle>
          <a:p>
            <a:pPr>
              <a:defRPr/>
            </a:pPr>
            <a:endParaRPr lang="en-US" dirty="0"/>
          </a:p>
        </p:txBody>
      </p:sp>
      <p:sp>
        <p:nvSpPr>
          <p:cNvPr id="143364" name="Rectangle 4"/>
          <p:cNvSpPr>
            <a:spLocks noGrp="1" noChangeArrowheads="1"/>
          </p:cNvSpPr>
          <p:nvPr>
            <p:ph type="ftr" sz="quarter" idx="2"/>
          </p:nvPr>
        </p:nvSpPr>
        <p:spPr bwMode="auto">
          <a:xfrm>
            <a:off x="0" y="8893296"/>
            <a:ext cx="3066733" cy="468154"/>
          </a:xfrm>
          <a:prstGeom prst="rect">
            <a:avLst/>
          </a:prstGeom>
          <a:noFill/>
          <a:ln w="9525">
            <a:noFill/>
            <a:miter lim="800000"/>
            <a:headEnd/>
            <a:tailEnd/>
          </a:ln>
          <a:effectLst/>
        </p:spPr>
        <p:txBody>
          <a:bodyPr vert="horz" wrap="square" lIns="93936" tIns="46968" rIns="93936" bIns="46968" numCol="1" anchor="b" anchorCtr="0" compatLnSpc="1">
            <a:prstTxWarp prst="textNoShape">
              <a:avLst/>
            </a:prstTxWarp>
          </a:bodyPr>
          <a:lstStyle>
            <a:lvl1pPr eaLnBrk="1" hangingPunct="1">
              <a:defRPr smtClean="0">
                <a:latin typeface="Arial" charset="0"/>
              </a:defRPr>
            </a:lvl1pPr>
          </a:lstStyle>
          <a:p>
            <a:pPr>
              <a:defRPr/>
            </a:pPr>
            <a:endParaRPr lang="en-US" dirty="0"/>
          </a:p>
        </p:txBody>
      </p:sp>
      <p:sp>
        <p:nvSpPr>
          <p:cNvPr id="143365" name="Rectangle 5"/>
          <p:cNvSpPr>
            <a:spLocks noGrp="1" noChangeArrowheads="1"/>
          </p:cNvSpPr>
          <p:nvPr>
            <p:ph type="sldNum" sz="quarter" idx="3"/>
          </p:nvPr>
        </p:nvSpPr>
        <p:spPr bwMode="auto">
          <a:xfrm>
            <a:off x="4008705" y="8893296"/>
            <a:ext cx="3066733" cy="468154"/>
          </a:xfrm>
          <a:prstGeom prst="rect">
            <a:avLst/>
          </a:prstGeom>
          <a:noFill/>
          <a:ln w="9525">
            <a:noFill/>
            <a:miter lim="800000"/>
            <a:headEnd/>
            <a:tailEnd/>
          </a:ln>
          <a:effectLst/>
        </p:spPr>
        <p:txBody>
          <a:bodyPr vert="horz" wrap="square" lIns="93936" tIns="46968" rIns="93936" bIns="46968" numCol="1" anchor="b" anchorCtr="0" compatLnSpc="1">
            <a:prstTxWarp prst="textNoShape">
              <a:avLst/>
            </a:prstTxWarp>
          </a:bodyPr>
          <a:lstStyle>
            <a:lvl1pPr algn="r" eaLnBrk="1" hangingPunct="1">
              <a:defRPr smtClean="0">
                <a:latin typeface="Arial" charset="0"/>
              </a:defRPr>
            </a:lvl1pPr>
          </a:lstStyle>
          <a:p>
            <a:pPr>
              <a:defRPr/>
            </a:pPr>
            <a:fld id="{F070CD57-7B8F-4C55-91D4-00667006C4CF}" type="slidenum">
              <a:rPr lang="en-US"/>
              <a:pPr>
                <a:defRPr/>
              </a:pPr>
              <a:t>‹#›</a:t>
            </a:fld>
            <a:endParaRPr lang="en-US" dirty="0"/>
          </a:p>
        </p:txBody>
      </p:sp>
    </p:spTree>
    <p:extLst>
      <p:ext uri="{BB962C8B-B14F-4D97-AF65-F5344CB8AC3E}">
        <p14:creationId xmlns:p14="http://schemas.microsoft.com/office/powerpoint/2010/main" val="1760846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66733" cy="468154"/>
          </a:xfrm>
          <a:prstGeom prst="rect">
            <a:avLst/>
          </a:prstGeom>
          <a:noFill/>
          <a:ln w="9525">
            <a:noFill/>
            <a:miter lim="800000"/>
            <a:headEnd/>
            <a:tailEnd/>
          </a:ln>
          <a:effectLst/>
        </p:spPr>
        <p:txBody>
          <a:bodyPr vert="horz" wrap="square" lIns="93936" tIns="46968" rIns="93936" bIns="46968" numCol="1" anchor="t" anchorCtr="0" compatLnSpc="1">
            <a:prstTxWarp prst="textNoShape">
              <a:avLst/>
            </a:prstTxWarp>
          </a:bodyPr>
          <a:lstStyle>
            <a:lvl1pPr eaLnBrk="1" hangingPunct="1">
              <a:defRPr smtClean="0">
                <a:latin typeface="Arial" charset="0"/>
              </a:defRPr>
            </a:lvl1pPr>
          </a:lstStyle>
          <a:p>
            <a:pPr>
              <a:defRPr/>
            </a:pPr>
            <a:endParaRPr lang="en-US" dirty="0"/>
          </a:p>
        </p:txBody>
      </p:sp>
      <p:sp>
        <p:nvSpPr>
          <p:cNvPr id="4099" name="Rectangle 3"/>
          <p:cNvSpPr>
            <a:spLocks noGrp="1" noChangeArrowheads="1"/>
          </p:cNvSpPr>
          <p:nvPr>
            <p:ph type="dt" idx="1"/>
          </p:nvPr>
        </p:nvSpPr>
        <p:spPr bwMode="auto">
          <a:xfrm>
            <a:off x="4008705" y="0"/>
            <a:ext cx="3066733" cy="468154"/>
          </a:xfrm>
          <a:prstGeom prst="rect">
            <a:avLst/>
          </a:prstGeom>
          <a:noFill/>
          <a:ln w="9525">
            <a:noFill/>
            <a:miter lim="800000"/>
            <a:headEnd/>
            <a:tailEnd/>
          </a:ln>
          <a:effectLst/>
        </p:spPr>
        <p:txBody>
          <a:bodyPr vert="horz" wrap="square" lIns="93936" tIns="46968" rIns="93936" bIns="46968" numCol="1" anchor="t" anchorCtr="0" compatLnSpc="1">
            <a:prstTxWarp prst="textNoShape">
              <a:avLst/>
            </a:prstTxWarp>
          </a:bodyPr>
          <a:lstStyle>
            <a:lvl1pPr algn="r" eaLnBrk="1" hangingPunct="1">
              <a:defRPr smtClean="0">
                <a:latin typeface="Arial" charset="0"/>
              </a:defRPr>
            </a:lvl1pPr>
          </a:lstStyle>
          <a:p>
            <a:pPr>
              <a:defRPr/>
            </a:pPr>
            <a:endParaRPr lang="en-US" dirty="0"/>
          </a:p>
        </p:txBody>
      </p:sp>
      <p:sp>
        <p:nvSpPr>
          <p:cNvPr id="58372" name="Rectangle 4"/>
          <p:cNvSpPr>
            <a:spLocks noGrp="1" noRot="1" noChangeAspect="1" noChangeArrowheads="1" noTextEdit="1"/>
          </p:cNvSpPr>
          <p:nvPr>
            <p:ph type="sldImg" idx="2"/>
          </p:nvPr>
        </p:nvSpPr>
        <p:spPr bwMode="auto">
          <a:xfrm>
            <a:off x="1196975" y="701675"/>
            <a:ext cx="4683125" cy="35115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07708" y="4447461"/>
            <a:ext cx="5661660" cy="4213384"/>
          </a:xfrm>
          <a:prstGeom prst="rect">
            <a:avLst/>
          </a:prstGeom>
          <a:noFill/>
          <a:ln w="9525">
            <a:noFill/>
            <a:miter lim="800000"/>
            <a:headEnd/>
            <a:tailEnd/>
          </a:ln>
          <a:effectLst/>
        </p:spPr>
        <p:txBody>
          <a:bodyPr vert="horz" wrap="square" lIns="93936" tIns="46968" rIns="93936" bIns="4696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893296"/>
            <a:ext cx="3066733" cy="468154"/>
          </a:xfrm>
          <a:prstGeom prst="rect">
            <a:avLst/>
          </a:prstGeom>
          <a:noFill/>
          <a:ln w="9525">
            <a:noFill/>
            <a:miter lim="800000"/>
            <a:headEnd/>
            <a:tailEnd/>
          </a:ln>
          <a:effectLst/>
        </p:spPr>
        <p:txBody>
          <a:bodyPr vert="horz" wrap="square" lIns="93936" tIns="46968" rIns="93936" bIns="46968" numCol="1" anchor="b" anchorCtr="0" compatLnSpc="1">
            <a:prstTxWarp prst="textNoShape">
              <a:avLst/>
            </a:prstTxWarp>
          </a:bodyPr>
          <a:lstStyle>
            <a:lvl1pPr eaLnBrk="1" hangingPunct="1">
              <a:defRPr smtClean="0">
                <a:latin typeface="Arial" charset="0"/>
              </a:defRPr>
            </a:lvl1pPr>
          </a:lstStyle>
          <a:p>
            <a:pPr>
              <a:defRPr/>
            </a:pPr>
            <a:endParaRPr lang="en-US" dirty="0"/>
          </a:p>
        </p:txBody>
      </p:sp>
      <p:sp>
        <p:nvSpPr>
          <p:cNvPr id="4103" name="Rectangle 7"/>
          <p:cNvSpPr>
            <a:spLocks noGrp="1" noChangeArrowheads="1"/>
          </p:cNvSpPr>
          <p:nvPr>
            <p:ph type="sldNum" sz="quarter" idx="5"/>
          </p:nvPr>
        </p:nvSpPr>
        <p:spPr bwMode="auto">
          <a:xfrm>
            <a:off x="4008705" y="8893296"/>
            <a:ext cx="3066733" cy="468154"/>
          </a:xfrm>
          <a:prstGeom prst="rect">
            <a:avLst/>
          </a:prstGeom>
          <a:noFill/>
          <a:ln w="9525">
            <a:noFill/>
            <a:miter lim="800000"/>
            <a:headEnd/>
            <a:tailEnd/>
          </a:ln>
          <a:effectLst/>
        </p:spPr>
        <p:txBody>
          <a:bodyPr vert="horz" wrap="square" lIns="93936" tIns="46968" rIns="93936" bIns="46968" numCol="1" anchor="b" anchorCtr="0" compatLnSpc="1">
            <a:prstTxWarp prst="textNoShape">
              <a:avLst/>
            </a:prstTxWarp>
          </a:bodyPr>
          <a:lstStyle>
            <a:lvl1pPr algn="r" eaLnBrk="1" hangingPunct="1">
              <a:defRPr smtClean="0">
                <a:latin typeface="Arial" charset="0"/>
              </a:defRPr>
            </a:lvl1pPr>
          </a:lstStyle>
          <a:p>
            <a:pPr>
              <a:defRPr/>
            </a:pPr>
            <a:fld id="{782A0D09-885A-44A3-A772-743647856CD3}" type="slidenum">
              <a:rPr lang="en-US"/>
              <a:pPr>
                <a:defRPr/>
              </a:pPr>
              <a:t>‹#›</a:t>
            </a:fld>
            <a:endParaRPr lang="en-US" dirty="0"/>
          </a:p>
        </p:txBody>
      </p:sp>
    </p:spTree>
    <p:extLst>
      <p:ext uri="{BB962C8B-B14F-4D97-AF65-F5344CB8AC3E}">
        <p14:creationId xmlns:p14="http://schemas.microsoft.com/office/powerpoint/2010/main" val="29547627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2A0D09-885A-44A3-A772-743647856CD3}" type="slidenum">
              <a:rPr lang="en-US" smtClean="0"/>
              <a:pPr>
                <a:defRPr/>
              </a:pPr>
              <a:t>1</a:t>
            </a:fld>
            <a:endParaRPr lang="en-US" dirty="0"/>
          </a:p>
        </p:txBody>
      </p:sp>
    </p:spTree>
    <p:extLst>
      <p:ext uri="{BB962C8B-B14F-4D97-AF65-F5344CB8AC3E}">
        <p14:creationId xmlns:p14="http://schemas.microsoft.com/office/powerpoint/2010/main" val="17675021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2A0D09-885A-44A3-A772-743647856CD3}" type="slidenum">
              <a:rPr lang="en-US" smtClean="0"/>
              <a:pPr>
                <a:defRPr/>
              </a:pPr>
              <a:t>163</a:t>
            </a:fld>
            <a:endParaRPr lang="en-US" dirty="0"/>
          </a:p>
        </p:txBody>
      </p:sp>
    </p:spTree>
    <p:extLst>
      <p:ext uri="{BB962C8B-B14F-4D97-AF65-F5344CB8AC3E}">
        <p14:creationId xmlns:p14="http://schemas.microsoft.com/office/powerpoint/2010/main" val="7718307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2A0D09-885A-44A3-A772-743647856CD3}" type="slidenum">
              <a:rPr lang="en-US" smtClean="0"/>
              <a:pPr>
                <a:defRPr/>
              </a:pPr>
              <a:t>174</a:t>
            </a:fld>
            <a:endParaRPr lang="en-US" dirty="0"/>
          </a:p>
        </p:txBody>
      </p:sp>
    </p:spTree>
    <p:extLst>
      <p:ext uri="{BB962C8B-B14F-4D97-AF65-F5344CB8AC3E}">
        <p14:creationId xmlns:p14="http://schemas.microsoft.com/office/powerpoint/2010/main" val="35928706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2A0D09-885A-44A3-A772-743647856CD3}" type="slidenum">
              <a:rPr lang="en-US" smtClean="0"/>
              <a:pPr>
                <a:defRPr/>
              </a:pPr>
              <a:t>193</a:t>
            </a:fld>
            <a:endParaRPr lang="en-US" dirty="0"/>
          </a:p>
        </p:txBody>
      </p:sp>
    </p:spTree>
    <p:extLst>
      <p:ext uri="{BB962C8B-B14F-4D97-AF65-F5344CB8AC3E}">
        <p14:creationId xmlns:p14="http://schemas.microsoft.com/office/powerpoint/2010/main" val="3806172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2A0D09-885A-44A3-A772-743647856CD3}" type="slidenum">
              <a:rPr lang="en-US" smtClean="0"/>
              <a:pPr>
                <a:defRPr/>
              </a:pPr>
              <a:t>10</a:t>
            </a:fld>
            <a:endParaRPr lang="en-US" dirty="0"/>
          </a:p>
        </p:txBody>
      </p:sp>
    </p:spTree>
    <p:extLst>
      <p:ext uri="{BB962C8B-B14F-4D97-AF65-F5344CB8AC3E}">
        <p14:creationId xmlns:p14="http://schemas.microsoft.com/office/powerpoint/2010/main" val="18592426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2A0D09-885A-44A3-A772-743647856CD3}" type="slidenum">
              <a:rPr lang="en-US" smtClean="0"/>
              <a:pPr>
                <a:defRPr/>
              </a:pPr>
              <a:t>21</a:t>
            </a:fld>
            <a:endParaRPr lang="en-US" dirty="0"/>
          </a:p>
        </p:txBody>
      </p:sp>
    </p:spTree>
    <p:extLst>
      <p:ext uri="{BB962C8B-B14F-4D97-AF65-F5344CB8AC3E}">
        <p14:creationId xmlns:p14="http://schemas.microsoft.com/office/powerpoint/2010/main" val="18631265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2A0D09-885A-44A3-A772-743647856CD3}" type="slidenum">
              <a:rPr lang="en-US" smtClean="0"/>
              <a:pPr>
                <a:defRPr/>
              </a:pPr>
              <a:t>54</a:t>
            </a:fld>
            <a:endParaRPr lang="en-US" dirty="0"/>
          </a:p>
        </p:txBody>
      </p:sp>
    </p:spTree>
    <p:extLst>
      <p:ext uri="{BB962C8B-B14F-4D97-AF65-F5344CB8AC3E}">
        <p14:creationId xmlns:p14="http://schemas.microsoft.com/office/powerpoint/2010/main" val="34479542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2A0D09-885A-44A3-A772-743647856CD3}" type="slidenum">
              <a:rPr lang="en-US" smtClean="0"/>
              <a:pPr>
                <a:defRPr/>
              </a:pPr>
              <a:t>145</a:t>
            </a:fld>
            <a:endParaRPr lang="en-US" dirty="0"/>
          </a:p>
        </p:txBody>
      </p:sp>
    </p:spTree>
    <p:extLst>
      <p:ext uri="{BB962C8B-B14F-4D97-AF65-F5344CB8AC3E}">
        <p14:creationId xmlns:p14="http://schemas.microsoft.com/office/powerpoint/2010/main" val="23960485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2A0D09-885A-44A3-A772-743647856CD3}" type="slidenum">
              <a:rPr lang="en-US" smtClean="0"/>
              <a:pPr>
                <a:defRPr/>
              </a:pPr>
              <a:t>148</a:t>
            </a:fld>
            <a:endParaRPr lang="en-US" dirty="0"/>
          </a:p>
        </p:txBody>
      </p:sp>
    </p:spTree>
    <p:extLst>
      <p:ext uri="{BB962C8B-B14F-4D97-AF65-F5344CB8AC3E}">
        <p14:creationId xmlns:p14="http://schemas.microsoft.com/office/powerpoint/2010/main" val="12909227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2A0D09-885A-44A3-A772-743647856CD3}" type="slidenum">
              <a:rPr lang="en-US" smtClean="0"/>
              <a:pPr>
                <a:defRPr/>
              </a:pPr>
              <a:t>154</a:t>
            </a:fld>
            <a:endParaRPr lang="en-US" dirty="0"/>
          </a:p>
        </p:txBody>
      </p:sp>
    </p:spTree>
    <p:extLst>
      <p:ext uri="{BB962C8B-B14F-4D97-AF65-F5344CB8AC3E}">
        <p14:creationId xmlns:p14="http://schemas.microsoft.com/office/powerpoint/2010/main" val="15377240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2A0D09-885A-44A3-A772-743647856CD3}" type="slidenum">
              <a:rPr lang="en-US" smtClean="0"/>
              <a:pPr>
                <a:defRPr/>
              </a:pPr>
              <a:t>156</a:t>
            </a:fld>
            <a:endParaRPr lang="en-US" dirty="0"/>
          </a:p>
        </p:txBody>
      </p:sp>
    </p:spTree>
    <p:extLst>
      <p:ext uri="{BB962C8B-B14F-4D97-AF65-F5344CB8AC3E}">
        <p14:creationId xmlns:p14="http://schemas.microsoft.com/office/powerpoint/2010/main" val="28946316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2A0D09-885A-44A3-A772-743647856CD3}" type="slidenum">
              <a:rPr lang="en-US" smtClean="0"/>
              <a:pPr>
                <a:defRPr/>
              </a:pPr>
              <a:t>160</a:t>
            </a:fld>
            <a:endParaRPr lang="en-US" dirty="0"/>
          </a:p>
        </p:txBody>
      </p:sp>
    </p:spTree>
    <p:extLst>
      <p:ext uri="{BB962C8B-B14F-4D97-AF65-F5344CB8AC3E}">
        <p14:creationId xmlns:p14="http://schemas.microsoft.com/office/powerpoint/2010/main" val="3154196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xfrm>
            <a:off x="1371600" y="6172200"/>
            <a:ext cx="1905000" cy="457200"/>
          </a:xfrm>
          <a:prstGeom prst="rect">
            <a:avLst/>
          </a:prstGeom>
          <a:ln/>
        </p:spPr>
        <p:txBody>
          <a:bodyPr/>
          <a:lstStyle>
            <a:lvl1pPr>
              <a:defRPr/>
            </a:lvl1pPr>
          </a:lstStyle>
          <a:p>
            <a:pPr>
              <a:defRPr/>
            </a:pPr>
            <a:fld id="{7D5A9FAD-51C3-42AF-AE57-0EC07B55649B}"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1371600" y="6172200"/>
            <a:ext cx="1905000" cy="457200"/>
          </a:xfrm>
          <a:prstGeom prst="rect">
            <a:avLst/>
          </a:prstGeom>
          <a:ln/>
        </p:spPr>
        <p:txBody>
          <a:bodyPr/>
          <a:lstStyle>
            <a:lvl1pPr>
              <a:defRPr/>
            </a:lvl1pPr>
          </a:lstStyle>
          <a:p>
            <a:pPr>
              <a:defRPr/>
            </a:pPr>
            <a:fld id="{54DB520B-E68D-46AB-AB1A-C1F7F5966EC8}"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05500" y="228600"/>
            <a:ext cx="18669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228600"/>
            <a:ext cx="54483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1371600" y="6172200"/>
            <a:ext cx="1905000" cy="457200"/>
          </a:xfrm>
          <a:prstGeom prst="rect">
            <a:avLst/>
          </a:prstGeom>
          <a:ln/>
        </p:spPr>
        <p:txBody>
          <a:bodyPr/>
          <a:lstStyle>
            <a:lvl1pPr>
              <a:defRPr/>
            </a:lvl1pPr>
          </a:lstStyle>
          <a:p>
            <a:pPr>
              <a:defRPr/>
            </a:pPr>
            <a:fld id="{FCEE13F7-8EF6-44E0-99B8-48157AF9BAE0}"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1371600" y="6172200"/>
            <a:ext cx="1905000" cy="457200"/>
          </a:xfrm>
          <a:prstGeom prst="rect">
            <a:avLst/>
          </a:prstGeom>
          <a:ln/>
        </p:spPr>
        <p:txBody>
          <a:bodyPr/>
          <a:lstStyle>
            <a:lvl1pPr>
              <a:defRPr/>
            </a:lvl1pPr>
          </a:lstStyle>
          <a:p>
            <a:pPr>
              <a:defRPr/>
            </a:pPr>
            <a:fld id="{D84EF39B-3606-4496-8EA4-A5908552354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xfrm>
            <a:off x="1371600" y="6172200"/>
            <a:ext cx="1905000" cy="457200"/>
          </a:xfrm>
          <a:prstGeom prst="rect">
            <a:avLst/>
          </a:prstGeom>
          <a:ln/>
        </p:spPr>
        <p:txBody>
          <a:bodyPr/>
          <a:lstStyle>
            <a:lvl1pPr>
              <a:defRPr/>
            </a:lvl1pPr>
          </a:lstStyle>
          <a:p>
            <a:pPr>
              <a:defRPr/>
            </a:pPr>
            <a:fld id="{876827B3-E047-45B3-ABCD-FD4FFA7237A1}"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524000"/>
            <a:ext cx="3619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152900" y="1524000"/>
            <a:ext cx="3619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xfrm>
            <a:off x="1371600" y="6172200"/>
            <a:ext cx="1905000" cy="457200"/>
          </a:xfrm>
          <a:prstGeom prst="rect">
            <a:avLst/>
          </a:prstGeom>
          <a:ln/>
        </p:spPr>
        <p:txBody>
          <a:bodyPr/>
          <a:lstStyle>
            <a:lvl1pPr>
              <a:defRPr/>
            </a:lvl1pPr>
          </a:lstStyle>
          <a:p>
            <a:pPr>
              <a:defRPr/>
            </a:pPr>
            <a:fld id="{3056E516-1B5C-41B5-861A-D45D592A30F1}"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noChangeArrowheads="1"/>
          </p:cNvSpPr>
          <p:nvPr>
            <p:ph type="sldNum" sz="quarter" idx="10"/>
          </p:nvPr>
        </p:nvSpPr>
        <p:spPr>
          <a:xfrm>
            <a:off x="1371600" y="6172200"/>
            <a:ext cx="1905000" cy="457200"/>
          </a:xfrm>
          <a:prstGeom prst="rect">
            <a:avLst/>
          </a:prstGeom>
          <a:ln/>
        </p:spPr>
        <p:txBody>
          <a:bodyPr/>
          <a:lstStyle>
            <a:lvl1pPr>
              <a:defRPr/>
            </a:lvl1pPr>
          </a:lstStyle>
          <a:p>
            <a:pPr>
              <a:defRPr/>
            </a:pPr>
            <a:fld id="{F7DA5D0B-15D3-4BB5-80A6-88BD9321D451}"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xfrm>
            <a:off x="1371600" y="6172200"/>
            <a:ext cx="1905000" cy="457200"/>
          </a:xfrm>
          <a:prstGeom prst="rect">
            <a:avLst/>
          </a:prstGeom>
          <a:ln/>
        </p:spPr>
        <p:txBody>
          <a:bodyPr/>
          <a:lstStyle>
            <a:lvl1pPr>
              <a:defRPr/>
            </a:lvl1pPr>
          </a:lstStyle>
          <a:p>
            <a:pPr>
              <a:defRPr/>
            </a:pPr>
            <a:fld id="{E86963A8-A488-48EB-9829-86D199E4D8AE}"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1371600" y="6172200"/>
            <a:ext cx="1905000" cy="457200"/>
          </a:xfrm>
          <a:prstGeom prst="rect">
            <a:avLst/>
          </a:prstGeom>
          <a:ln/>
        </p:spPr>
        <p:txBody>
          <a:bodyPr/>
          <a:lstStyle>
            <a:lvl1pPr>
              <a:defRPr/>
            </a:lvl1pPr>
          </a:lstStyle>
          <a:p>
            <a:pPr>
              <a:defRPr/>
            </a:pPr>
            <a:fld id="{363BD6BB-EBB2-4AC2-B57E-5C4B6ED20BA2}"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1371600" y="6172200"/>
            <a:ext cx="1905000" cy="457200"/>
          </a:xfrm>
          <a:prstGeom prst="rect">
            <a:avLst/>
          </a:prstGeom>
          <a:ln/>
        </p:spPr>
        <p:txBody>
          <a:bodyPr/>
          <a:lstStyle>
            <a:lvl1pPr>
              <a:defRPr/>
            </a:lvl1pPr>
          </a:lstStyle>
          <a:p>
            <a:pPr>
              <a:defRPr/>
            </a:pPr>
            <a:fld id="{B543C8D9-2AA8-43D6-A7C7-D7774A76D23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04800" y="228600"/>
            <a:ext cx="739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381000" y="1524000"/>
            <a:ext cx="7391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3077" name="Picture 7"/>
          <p:cNvPicPr>
            <a:picLocks noChangeAspect="1" noChangeArrowheads="1"/>
          </p:cNvPicPr>
          <p:nvPr/>
        </p:nvPicPr>
        <p:blipFill>
          <a:blip r:embed="rId13"/>
          <a:srcRect/>
          <a:stretch>
            <a:fillRect/>
          </a:stretch>
        </p:blipFill>
        <p:spPr bwMode="auto">
          <a:xfrm>
            <a:off x="8229600" y="0"/>
            <a:ext cx="9144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4000" b="1">
          <a:solidFill>
            <a:schemeClr val="tx2"/>
          </a:solidFill>
          <a:latin typeface="+mj-lt"/>
          <a:ea typeface="+mj-ea"/>
          <a:cs typeface="+mj-cs"/>
        </a:defRPr>
      </a:lvl1pPr>
      <a:lvl2pPr algn="l" rtl="0" eaLnBrk="0" fontAlgn="base" hangingPunct="0">
        <a:spcBef>
          <a:spcPct val="0"/>
        </a:spcBef>
        <a:spcAft>
          <a:spcPct val="0"/>
        </a:spcAft>
        <a:defRPr sz="4000" b="1">
          <a:solidFill>
            <a:schemeClr val="tx2"/>
          </a:solidFill>
          <a:latin typeface="Arial" charset="0"/>
        </a:defRPr>
      </a:lvl2pPr>
      <a:lvl3pPr algn="l" rtl="0" eaLnBrk="0" fontAlgn="base" hangingPunct="0">
        <a:spcBef>
          <a:spcPct val="0"/>
        </a:spcBef>
        <a:spcAft>
          <a:spcPct val="0"/>
        </a:spcAft>
        <a:defRPr sz="4000" b="1">
          <a:solidFill>
            <a:schemeClr val="tx2"/>
          </a:solidFill>
          <a:latin typeface="Arial" charset="0"/>
        </a:defRPr>
      </a:lvl3pPr>
      <a:lvl4pPr algn="l" rtl="0" eaLnBrk="0" fontAlgn="base" hangingPunct="0">
        <a:spcBef>
          <a:spcPct val="0"/>
        </a:spcBef>
        <a:spcAft>
          <a:spcPct val="0"/>
        </a:spcAft>
        <a:defRPr sz="4000" b="1">
          <a:solidFill>
            <a:schemeClr val="tx2"/>
          </a:solidFill>
          <a:latin typeface="Arial" charset="0"/>
        </a:defRPr>
      </a:lvl4pPr>
      <a:lvl5pPr algn="l" rtl="0" eaLnBrk="0" fontAlgn="base" hangingPunct="0">
        <a:spcBef>
          <a:spcPct val="0"/>
        </a:spcBef>
        <a:spcAft>
          <a:spcPct val="0"/>
        </a:spcAft>
        <a:defRPr sz="4000" b="1">
          <a:solidFill>
            <a:schemeClr val="tx2"/>
          </a:solidFill>
          <a:latin typeface="Arial" charset="0"/>
        </a:defRPr>
      </a:lvl5pPr>
      <a:lvl6pPr marL="457200" algn="l" rtl="0" eaLnBrk="0" fontAlgn="base" hangingPunct="0">
        <a:spcBef>
          <a:spcPct val="0"/>
        </a:spcBef>
        <a:spcAft>
          <a:spcPct val="0"/>
        </a:spcAft>
        <a:defRPr sz="4000" b="1">
          <a:solidFill>
            <a:schemeClr val="tx2"/>
          </a:solidFill>
          <a:latin typeface="Arial" charset="0"/>
        </a:defRPr>
      </a:lvl6pPr>
      <a:lvl7pPr marL="914400" algn="l" rtl="0" eaLnBrk="0" fontAlgn="base" hangingPunct="0">
        <a:spcBef>
          <a:spcPct val="0"/>
        </a:spcBef>
        <a:spcAft>
          <a:spcPct val="0"/>
        </a:spcAft>
        <a:defRPr sz="4000" b="1">
          <a:solidFill>
            <a:schemeClr val="tx2"/>
          </a:solidFill>
          <a:latin typeface="Arial" charset="0"/>
        </a:defRPr>
      </a:lvl7pPr>
      <a:lvl8pPr marL="1371600" algn="l" rtl="0" eaLnBrk="0" fontAlgn="base" hangingPunct="0">
        <a:spcBef>
          <a:spcPct val="0"/>
        </a:spcBef>
        <a:spcAft>
          <a:spcPct val="0"/>
        </a:spcAft>
        <a:defRPr sz="4000" b="1">
          <a:solidFill>
            <a:schemeClr val="tx2"/>
          </a:solidFill>
          <a:latin typeface="Arial" charset="0"/>
        </a:defRPr>
      </a:lvl8pPr>
      <a:lvl9pPr marL="1828800" algn="l" rtl="0" eaLnBrk="0" fontAlgn="base" hangingPunct="0">
        <a:spcBef>
          <a:spcPct val="0"/>
        </a:spcBef>
        <a:spcAft>
          <a:spcPct val="0"/>
        </a:spcAft>
        <a:defRPr sz="4000" b="1">
          <a:solidFill>
            <a:schemeClr val="tx2"/>
          </a:solidFill>
          <a:latin typeface="Arial" charset="0"/>
        </a:defRPr>
      </a:lvl9pPr>
    </p:titleStyle>
    <p:bodyStyle>
      <a:lvl1pPr marL="282575" indent="-282575" algn="l" rtl="0" eaLnBrk="0" fontAlgn="base" hangingPunct="0">
        <a:spcBef>
          <a:spcPct val="20000"/>
        </a:spcBef>
        <a:spcAft>
          <a:spcPct val="0"/>
        </a:spcAft>
        <a:buFont typeface="Wingdings" pitchFamily="2" charset="2"/>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6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eaLnBrk="0" fontAlgn="base" hangingPunct="0">
        <a:spcBef>
          <a:spcPct val="20000"/>
        </a:spcBef>
        <a:spcAft>
          <a:spcPct val="0"/>
        </a:spcAft>
        <a:defRPr sz="1600">
          <a:solidFill>
            <a:schemeClr val="tx1"/>
          </a:solidFill>
          <a:latin typeface="+mn-lt"/>
        </a:defRPr>
      </a:lvl6pPr>
      <a:lvl7pPr marL="2971800" indent="-228600" algn="l" rtl="0" eaLnBrk="0" fontAlgn="base" hangingPunct="0">
        <a:spcBef>
          <a:spcPct val="20000"/>
        </a:spcBef>
        <a:spcAft>
          <a:spcPct val="0"/>
        </a:spcAft>
        <a:defRPr sz="1600">
          <a:solidFill>
            <a:schemeClr val="tx1"/>
          </a:solidFill>
          <a:latin typeface="+mn-lt"/>
        </a:defRPr>
      </a:lvl7pPr>
      <a:lvl8pPr marL="3429000" indent="-228600" algn="l" rtl="0" eaLnBrk="0" fontAlgn="base" hangingPunct="0">
        <a:spcBef>
          <a:spcPct val="20000"/>
        </a:spcBef>
        <a:spcAft>
          <a:spcPct val="0"/>
        </a:spcAft>
        <a:defRPr sz="1600">
          <a:solidFill>
            <a:schemeClr val="tx1"/>
          </a:solidFill>
          <a:latin typeface="+mn-lt"/>
        </a:defRPr>
      </a:lvl8pPr>
      <a:lvl9pPr marL="3886200" indent="-228600" algn="l" rtl="0" eaLnBrk="0" fontAlgn="base" hangingPunct="0">
        <a:spcBef>
          <a:spcPct val="20000"/>
        </a:spcBef>
        <a:spcAft>
          <a:spcPct val="0"/>
        </a:spcAft>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2" Type="http://schemas.openxmlformats.org/officeDocument/2006/relationships/hyperlink" Target="mailto:lsteele@greatmindsllc.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learningmarket.or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Word_Document3.docx"/><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4.emf"/></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Word_Document4.docx"/><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5.emf"/></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Word_Document5.docx"/><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6.emf"/></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Text Box 9"/>
          <p:cNvSpPr txBox="1">
            <a:spLocks noChangeArrowheads="1"/>
          </p:cNvSpPr>
          <p:nvPr/>
        </p:nvSpPr>
        <p:spPr bwMode="auto">
          <a:xfrm>
            <a:off x="2057400" y="3505200"/>
            <a:ext cx="1219200" cy="274638"/>
          </a:xfrm>
          <a:prstGeom prst="rect">
            <a:avLst/>
          </a:prstGeom>
          <a:noFill/>
          <a:ln w="9525">
            <a:noFill/>
            <a:miter lim="800000"/>
            <a:headEnd/>
            <a:tailEnd/>
          </a:ln>
        </p:spPr>
        <p:txBody>
          <a:bodyPr>
            <a:spAutoFit/>
          </a:bodyPr>
          <a:lstStyle/>
          <a:p>
            <a:pPr>
              <a:spcBef>
                <a:spcPct val="50000"/>
              </a:spcBef>
            </a:pPr>
            <a:endParaRPr lang="en-US" dirty="0"/>
          </a:p>
        </p:txBody>
      </p:sp>
      <p:sp>
        <p:nvSpPr>
          <p:cNvPr id="4100" name="Rectangle 11"/>
          <p:cNvSpPr>
            <a:spLocks noGrp="1" noChangeArrowheads="1"/>
          </p:cNvSpPr>
          <p:nvPr>
            <p:ph type="subTitle" idx="1"/>
          </p:nvPr>
        </p:nvSpPr>
        <p:spPr>
          <a:xfrm>
            <a:off x="1371600" y="3810000"/>
            <a:ext cx="6400800" cy="1828800"/>
          </a:xfrm>
        </p:spPr>
        <p:txBody>
          <a:bodyPr/>
          <a:lstStyle/>
          <a:p>
            <a:pPr marL="282575" indent="-282575"/>
            <a:r>
              <a:rPr lang="en-US" sz="4800" dirty="0" smtClean="0">
                <a:solidFill>
                  <a:srgbClr val="008000"/>
                </a:solidFill>
              </a:rPr>
              <a:t>2017 Course Catalog</a:t>
            </a:r>
          </a:p>
        </p:txBody>
      </p:sp>
      <p:sp>
        <p:nvSpPr>
          <p:cNvPr id="2" name="Title 1"/>
          <p:cNvSpPr>
            <a:spLocks noGrp="1"/>
          </p:cNvSpPr>
          <p:nvPr>
            <p:ph type="ctrTitle"/>
          </p:nvPr>
        </p:nvSpPr>
        <p:spPr/>
        <p:txBody>
          <a:bodyPr/>
          <a:lstStyle/>
          <a:p>
            <a:pPr marL="282575" indent="-282575" algn="ctr">
              <a:spcBef>
                <a:spcPct val="20000"/>
              </a:spcBef>
            </a:pPr>
            <a:r>
              <a:rPr lang="en-US" sz="4800" dirty="0">
                <a:solidFill>
                  <a:srgbClr val="008000"/>
                </a:solidFill>
                <a:latin typeface="+mn-lt"/>
                <a:ea typeface="+mn-ea"/>
                <a:cs typeface="+mn-cs"/>
              </a:rPr>
              <a:t>Great Minds, LLC</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6F6D11F1-1DE4-46C5-82A3-545CB88BFD56}" type="slidenum">
              <a:rPr lang="en-US"/>
              <a:pPr/>
              <a:t>10</a:t>
            </a:fld>
            <a:endParaRPr lang="en-US" dirty="0"/>
          </a:p>
        </p:txBody>
      </p:sp>
      <p:sp>
        <p:nvSpPr>
          <p:cNvPr id="5123" name="Rectangle 2"/>
          <p:cNvSpPr>
            <a:spLocks noGrp="1" noChangeArrowheads="1"/>
          </p:cNvSpPr>
          <p:nvPr>
            <p:ph type="title"/>
          </p:nvPr>
        </p:nvSpPr>
        <p:spPr/>
        <p:txBody>
          <a:bodyPr/>
          <a:lstStyle/>
          <a:p>
            <a:pPr algn="ctr"/>
            <a:r>
              <a:rPr lang="en-US" dirty="0" smtClean="0">
                <a:solidFill>
                  <a:schemeClr val="accent1"/>
                </a:solidFill>
              </a:rPr>
              <a:t>Creating Customized Stamps in Adobe Acrobat</a:t>
            </a:r>
          </a:p>
        </p:txBody>
      </p:sp>
      <p:sp>
        <p:nvSpPr>
          <p:cNvPr id="5124" name="Rectangle 3"/>
          <p:cNvSpPr>
            <a:spLocks noGrp="1" noChangeArrowheads="1"/>
          </p:cNvSpPr>
          <p:nvPr>
            <p:ph type="body" idx="1"/>
          </p:nvPr>
        </p:nvSpPr>
        <p:spPr>
          <a:xfrm>
            <a:off x="304800" y="1219200"/>
            <a:ext cx="7848600" cy="4419600"/>
          </a:xfrm>
        </p:spPr>
        <p:txBody>
          <a:bodyPr/>
          <a:lstStyle/>
          <a:p>
            <a:pPr>
              <a:lnSpc>
                <a:spcPct val="80000"/>
              </a:lnSpc>
              <a:buFont typeface="Wingdings" pitchFamily="2" charset="2"/>
              <a:buNone/>
            </a:pP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In this session, you will create Portable Document Format (PDF) electronic files. You will explore the Acrobat environment and learn a variety of features available to you in Acrobat.</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be able to create customized stamps to use in documents</a:t>
            </a:r>
          </a:p>
          <a:p>
            <a:pPr>
              <a:lnSpc>
                <a:spcPct val="80000"/>
              </a:lnSpc>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a:t>
            </a:r>
          </a:p>
          <a:p>
            <a:pPr>
              <a:lnSpc>
                <a:spcPct val="80000"/>
              </a:lnSpc>
              <a:buFont typeface="Wingdings" pitchFamily="2" charset="2"/>
              <a:buNone/>
            </a:pPr>
            <a:endParaRPr lang="en-US" sz="1400" dirty="0"/>
          </a:p>
          <a:p>
            <a:pPr>
              <a:lnSpc>
                <a:spcPct val="80000"/>
              </a:lnSpc>
              <a:buNone/>
            </a:pPr>
            <a:r>
              <a:rPr lang="en-US" sz="1400" dirty="0"/>
              <a:t>Level: </a:t>
            </a:r>
            <a:r>
              <a:rPr lang="en-US" sz="1400" dirty="0" smtClean="0"/>
              <a:t>Basic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Who should attend:  Anyone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CPE awarded:	1 hour Computer Software and Applications</a:t>
            </a:r>
          </a:p>
        </p:txBody>
      </p:sp>
    </p:spTree>
    <p:extLst>
      <p:ext uri="{BB962C8B-B14F-4D97-AF65-F5344CB8AC3E}">
        <p14:creationId xmlns:p14="http://schemas.microsoft.com/office/powerpoint/2010/main" val="1667314209"/>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100</a:t>
            </a:fld>
            <a:endParaRPr lang="en-US" dirty="0"/>
          </a:p>
        </p:txBody>
      </p:sp>
      <p:sp>
        <p:nvSpPr>
          <p:cNvPr id="54275" name="Rectangle 2"/>
          <p:cNvSpPr>
            <a:spLocks noGrp="1" noChangeArrowheads="1"/>
          </p:cNvSpPr>
          <p:nvPr>
            <p:ph type="title"/>
          </p:nvPr>
        </p:nvSpPr>
        <p:spPr/>
        <p:txBody>
          <a:bodyPr/>
          <a:lstStyle/>
          <a:p>
            <a:r>
              <a:rPr lang="en-US" dirty="0" smtClean="0">
                <a:solidFill>
                  <a:schemeClr val="accent1"/>
                </a:solidFill>
              </a:rPr>
              <a:t>Cell Phone Etiquette</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teach the participants how to use the cell phone correctly and more courteously.	</a:t>
            </a:r>
          </a:p>
          <a:p>
            <a:pPr>
              <a:lnSpc>
                <a:spcPct val="80000"/>
              </a:lnSpc>
              <a:buFont typeface="Wingdings" pitchFamily="2" charset="2"/>
              <a:buNone/>
            </a:pPr>
            <a:r>
              <a:rPr lang="en-US" sz="1400" dirty="0" smtClean="0"/>
              <a:t>                </a:t>
            </a:r>
          </a:p>
          <a:p>
            <a:pPr>
              <a:lnSpc>
                <a:spcPct val="80000"/>
              </a:lnSpc>
              <a:buFont typeface="Wingdings" pitchFamily="2" charset="2"/>
              <a:buNone/>
            </a:pPr>
            <a:r>
              <a:rPr lang="en-US" sz="1400" dirty="0" smtClean="0"/>
              <a:t>At the completion of this session the team member will:</a:t>
            </a:r>
          </a:p>
          <a:p>
            <a:pPr>
              <a:lnSpc>
                <a:spcPct val="80000"/>
              </a:lnSpc>
            </a:pPr>
            <a:r>
              <a:rPr lang="en-US" sz="1400" dirty="0" smtClean="0"/>
              <a:t>be </a:t>
            </a:r>
            <a:r>
              <a:rPr lang="en-US" sz="1400" dirty="0" smtClean="0"/>
              <a:t>aware of the guidelines of proper cell phone usage in the office</a:t>
            </a:r>
          </a:p>
          <a:p>
            <a:pPr>
              <a:lnSpc>
                <a:spcPct val="80000"/>
              </a:lnSpc>
            </a:pPr>
            <a:r>
              <a:rPr lang="en-US" sz="1400" dirty="0" smtClean="0"/>
              <a:t>be </a:t>
            </a:r>
            <a:r>
              <a:rPr lang="en-US" sz="1400" dirty="0" smtClean="0"/>
              <a:t>aware of how to use the cell phone in public areas</a:t>
            </a:r>
          </a:p>
          <a:p>
            <a:pPr>
              <a:lnSpc>
                <a:spcPct val="80000"/>
              </a:lnSpc>
            </a:pPr>
            <a:endParaRPr lang="en-US" sz="1400" dirty="0" smtClean="0"/>
          </a:p>
          <a:p>
            <a:pPr>
              <a:lnSpc>
                <a:spcPct val="80000"/>
              </a:lnSpc>
              <a:buFont typeface="Wingdings" pitchFamily="2" charset="2"/>
              <a:buNone/>
            </a:pPr>
            <a:r>
              <a:rPr lang="en-US" sz="1400" dirty="0" smtClean="0"/>
              <a:t>Who should attend? Open to all</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dirty="0"/>
          </a:p>
          <a:p>
            <a:pPr>
              <a:lnSpc>
                <a:spcPct val="80000"/>
              </a:lnSpc>
              <a:buNone/>
            </a:pPr>
            <a:r>
              <a:rPr lang="en-US" sz="1400" dirty="0"/>
              <a:t>Level: Basic   </a:t>
            </a:r>
            <a:r>
              <a:rPr lang="en-US" sz="1400" dirty="0" smtClean="0"/>
              <a:t> </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smtClean="0"/>
          </a:p>
          <a:p>
            <a:pPr>
              <a:lnSpc>
                <a:spcPct val="80000"/>
              </a:lnSpc>
              <a:buNone/>
            </a:pPr>
            <a:r>
              <a:rPr lang="en-US" sz="1400" dirty="0" smtClean="0"/>
              <a:t>CPE awarded:      1 hour </a:t>
            </a:r>
            <a:r>
              <a:rPr lang="en-US" sz="1400" dirty="0"/>
              <a:t>Communications and Marketing</a:t>
            </a:r>
          </a:p>
          <a:p>
            <a:pPr>
              <a:lnSpc>
                <a:spcPct val="80000"/>
              </a:lnSpc>
              <a:buFont typeface="Wingdings" pitchFamily="2" charset="2"/>
              <a:buNone/>
            </a:pPr>
            <a:endParaRPr lang="en-US" sz="1400" dirty="0" smtClean="0"/>
          </a:p>
          <a:p>
            <a:pPr>
              <a:lnSpc>
                <a:spcPct val="80000"/>
              </a:lnSpc>
              <a:buFont typeface="Wingdings" pitchFamily="2" charset="2"/>
              <a:buNone/>
            </a:pPr>
            <a:endParaRPr lang="en-US" sz="1400" dirty="0" smtClean="0"/>
          </a:p>
          <a:p>
            <a:pPr>
              <a:lnSpc>
                <a:spcPct val="80000"/>
              </a:lnSpc>
            </a:pP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1570993178"/>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101</a:t>
            </a:fld>
            <a:endParaRPr lang="en-US" dirty="0"/>
          </a:p>
        </p:txBody>
      </p:sp>
      <p:sp>
        <p:nvSpPr>
          <p:cNvPr id="46083" name="Rectangle 2"/>
          <p:cNvSpPr>
            <a:spLocks noGrp="1" noChangeArrowheads="1"/>
          </p:cNvSpPr>
          <p:nvPr>
            <p:ph type="title"/>
          </p:nvPr>
        </p:nvSpPr>
        <p:spPr/>
        <p:txBody>
          <a:bodyPr/>
          <a:lstStyle/>
          <a:p>
            <a:r>
              <a:rPr lang="en-US" dirty="0" smtClean="0">
                <a:solidFill>
                  <a:schemeClr val="accent1"/>
                </a:solidFill>
              </a:rPr>
              <a:t>Dining Etiquette Guide</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dining skills.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learn the proper dining etiquette</a:t>
            </a:r>
          </a:p>
          <a:p>
            <a:pPr>
              <a:lnSpc>
                <a:spcPct val="90000"/>
              </a:lnSpc>
            </a:pPr>
            <a:r>
              <a:rPr lang="en-US" sz="1600" dirty="0"/>
              <a:t>t</a:t>
            </a:r>
            <a:r>
              <a:rPr lang="en-US" sz="1600" dirty="0" smtClean="0"/>
              <a:t>ake a short test to see needed skills</a:t>
            </a:r>
          </a:p>
          <a:p>
            <a:pPr>
              <a:lnSpc>
                <a:spcPct val="90000"/>
              </a:lnSpc>
            </a:pPr>
            <a:r>
              <a:rPr lang="en-US" sz="1600" dirty="0" smtClean="0"/>
              <a:t>learn the rules of specific foods</a:t>
            </a:r>
          </a:p>
          <a:p>
            <a:pPr marL="0" indent="0">
              <a:lnSpc>
                <a:spcPct val="90000"/>
              </a:lnSpc>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80000"/>
              </a:lnSpc>
              <a:buNone/>
            </a:pPr>
            <a:r>
              <a:rPr lang="en-US" sz="1600" dirty="0" smtClean="0"/>
              <a:t>CPE awarded:      1 hour </a:t>
            </a:r>
            <a:r>
              <a:rPr lang="en-US" sz="1600" dirty="0"/>
              <a:t>Communications and Marketing</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1621250814"/>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102</a:t>
            </a:fld>
            <a:endParaRPr lang="en-US" dirty="0"/>
          </a:p>
        </p:txBody>
      </p:sp>
      <p:sp>
        <p:nvSpPr>
          <p:cNvPr id="54275" name="Rectangle 2"/>
          <p:cNvSpPr>
            <a:spLocks noGrp="1" noChangeArrowheads="1"/>
          </p:cNvSpPr>
          <p:nvPr>
            <p:ph type="title"/>
          </p:nvPr>
        </p:nvSpPr>
        <p:spPr/>
        <p:txBody>
          <a:bodyPr/>
          <a:lstStyle/>
          <a:p>
            <a:r>
              <a:rPr lang="en-US" dirty="0" smtClean="0">
                <a:solidFill>
                  <a:schemeClr val="accent1"/>
                </a:solidFill>
              </a:rPr>
              <a:t>Email Etiquette</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teach the participants how to write emails correctly and more courteously.	</a:t>
            </a:r>
          </a:p>
          <a:p>
            <a:pPr>
              <a:lnSpc>
                <a:spcPct val="80000"/>
              </a:lnSpc>
              <a:buFont typeface="Wingdings" pitchFamily="2" charset="2"/>
              <a:buNone/>
            </a:pPr>
            <a:r>
              <a:rPr lang="en-US" sz="1400" dirty="0" smtClean="0"/>
              <a:t>                </a:t>
            </a:r>
          </a:p>
          <a:p>
            <a:pPr>
              <a:lnSpc>
                <a:spcPct val="80000"/>
              </a:lnSpc>
              <a:buFont typeface="Wingdings" pitchFamily="2" charset="2"/>
              <a:buNone/>
            </a:pPr>
            <a:r>
              <a:rPr lang="en-US" sz="1400" dirty="0" smtClean="0"/>
              <a:t>At the completion of this session the team member will:</a:t>
            </a:r>
          </a:p>
          <a:p>
            <a:pPr>
              <a:lnSpc>
                <a:spcPct val="80000"/>
              </a:lnSpc>
            </a:pPr>
            <a:r>
              <a:rPr lang="en-US" sz="1400" dirty="0" smtClean="0"/>
              <a:t>be familiar with the five C’s of writing</a:t>
            </a:r>
          </a:p>
          <a:p>
            <a:pPr>
              <a:lnSpc>
                <a:spcPct val="80000"/>
              </a:lnSpc>
            </a:pPr>
            <a:r>
              <a:rPr lang="en-US" sz="1400" dirty="0" smtClean="0"/>
              <a:t>be aware of the guidelines of proper email writing</a:t>
            </a:r>
          </a:p>
          <a:p>
            <a:pPr>
              <a:lnSpc>
                <a:spcPct val="80000"/>
              </a:lnSpc>
            </a:pPr>
            <a:r>
              <a:rPr lang="en-US" sz="1400" dirty="0" smtClean="0"/>
              <a:t>understand email parts</a:t>
            </a:r>
          </a:p>
          <a:p>
            <a:pPr>
              <a:lnSpc>
                <a:spcPct val="80000"/>
              </a:lnSpc>
            </a:pPr>
            <a:endParaRPr lang="en-US" sz="1400" dirty="0" smtClean="0"/>
          </a:p>
          <a:p>
            <a:pPr>
              <a:lnSpc>
                <a:spcPct val="80000"/>
              </a:lnSpc>
              <a:buFont typeface="Wingdings" pitchFamily="2" charset="2"/>
              <a:buNone/>
            </a:pPr>
            <a:r>
              <a:rPr lang="en-US" sz="1400" dirty="0" smtClean="0"/>
              <a:t>Who should attend? Open to all</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dirty="0"/>
          </a:p>
          <a:p>
            <a:pPr>
              <a:lnSpc>
                <a:spcPct val="80000"/>
              </a:lnSpc>
              <a:buNone/>
            </a:pPr>
            <a:r>
              <a:rPr lang="en-US" sz="1400" dirty="0"/>
              <a:t>Level: Basic   </a:t>
            </a:r>
            <a:r>
              <a:rPr lang="en-US" sz="1400" dirty="0" smtClean="0"/>
              <a:t> </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smtClean="0"/>
          </a:p>
          <a:p>
            <a:pPr>
              <a:lnSpc>
                <a:spcPct val="80000"/>
              </a:lnSpc>
              <a:buNone/>
            </a:pPr>
            <a:r>
              <a:rPr lang="en-US" sz="1400" dirty="0" smtClean="0"/>
              <a:t>CPE awarded:      1 hour </a:t>
            </a:r>
            <a:r>
              <a:rPr lang="en-US" sz="1400" dirty="0"/>
              <a:t>Communications and Marketing</a:t>
            </a:r>
          </a:p>
          <a:p>
            <a:pPr>
              <a:lnSpc>
                <a:spcPct val="80000"/>
              </a:lnSpc>
              <a:buFont typeface="Wingdings" pitchFamily="2" charset="2"/>
              <a:buNone/>
            </a:pPr>
            <a:endParaRPr lang="en-US" sz="1400" dirty="0" smtClean="0"/>
          </a:p>
          <a:p>
            <a:pPr>
              <a:lnSpc>
                <a:spcPct val="80000"/>
              </a:lnSpc>
            </a:pP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1737797831"/>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103</a:t>
            </a:fld>
            <a:endParaRPr lang="en-US" dirty="0"/>
          </a:p>
        </p:txBody>
      </p:sp>
      <p:sp>
        <p:nvSpPr>
          <p:cNvPr id="54275" name="Rectangle 2"/>
          <p:cNvSpPr>
            <a:spLocks noGrp="1" noChangeArrowheads="1"/>
          </p:cNvSpPr>
          <p:nvPr>
            <p:ph type="title"/>
          </p:nvPr>
        </p:nvSpPr>
        <p:spPr/>
        <p:txBody>
          <a:bodyPr/>
          <a:lstStyle/>
          <a:p>
            <a:r>
              <a:rPr lang="en-US" dirty="0" smtClean="0">
                <a:solidFill>
                  <a:schemeClr val="accent1"/>
                </a:solidFill>
              </a:rPr>
              <a:t>Email Etiquette Update</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teach the participants how to write emails correctly and more courteously.	</a:t>
            </a:r>
          </a:p>
          <a:p>
            <a:pPr>
              <a:lnSpc>
                <a:spcPct val="80000"/>
              </a:lnSpc>
              <a:buFont typeface="Wingdings" pitchFamily="2" charset="2"/>
              <a:buNone/>
            </a:pPr>
            <a:r>
              <a:rPr lang="en-US" sz="1400" dirty="0" smtClean="0"/>
              <a:t>                </a:t>
            </a:r>
          </a:p>
          <a:p>
            <a:pPr>
              <a:lnSpc>
                <a:spcPct val="80000"/>
              </a:lnSpc>
              <a:buFont typeface="Wingdings" pitchFamily="2" charset="2"/>
              <a:buNone/>
            </a:pPr>
            <a:r>
              <a:rPr lang="en-US" sz="1400" dirty="0" smtClean="0"/>
              <a:t>At the completion of this session the team member will:</a:t>
            </a:r>
          </a:p>
          <a:p>
            <a:pPr>
              <a:lnSpc>
                <a:spcPct val="80000"/>
              </a:lnSpc>
            </a:pPr>
            <a:r>
              <a:rPr lang="en-US" sz="1400" dirty="0" smtClean="0"/>
              <a:t>be familiar with the five C’s of writing</a:t>
            </a:r>
          </a:p>
          <a:p>
            <a:pPr>
              <a:lnSpc>
                <a:spcPct val="80000"/>
              </a:lnSpc>
            </a:pPr>
            <a:r>
              <a:rPr lang="en-US" sz="1400" dirty="0" smtClean="0"/>
              <a:t>be aware of the guidelines of proper email writing</a:t>
            </a:r>
          </a:p>
          <a:p>
            <a:pPr>
              <a:lnSpc>
                <a:spcPct val="80000"/>
              </a:lnSpc>
            </a:pPr>
            <a:r>
              <a:rPr lang="en-US" sz="1400" dirty="0" smtClean="0"/>
              <a:t>understand email parts</a:t>
            </a:r>
          </a:p>
          <a:p>
            <a:pPr>
              <a:lnSpc>
                <a:spcPct val="80000"/>
              </a:lnSpc>
            </a:pPr>
            <a:r>
              <a:rPr lang="en-US" sz="1400" dirty="0" smtClean="0"/>
              <a:t>learn the parts of a business email</a:t>
            </a:r>
          </a:p>
          <a:p>
            <a:pPr>
              <a:lnSpc>
                <a:spcPct val="80000"/>
              </a:lnSpc>
            </a:pPr>
            <a:r>
              <a:rPr lang="en-US" sz="1400" dirty="0" smtClean="0"/>
              <a:t>participant will send email at the end of the class</a:t>
            </a:r>
          </a:p>
          <a:p>
            <a:pPr>
              <a:lnSpc>
                <a:spcPct val="80000"/>
              </a:lnSpc>
            </a:pPr>
            <a:endParaRPr lang="en-US" sz="1400" dirty="0" smtClean="0"/>
          </a:p>
          <a:p>
            <a:pPr>
              <a:lnSpc>
                <a:spcPct val="80000"/>
              </a:lnSpc>
              <a:buFont typeface="Wingdings" pitchFamily="2" charset="2"/>
              <a:buNone/>
            </a:pPr>
            <a:r>
              <a:rPr lang="en-US" sz="1400" dirty="0" smtClean="0"/>
              <a:t>Who should attend? Open to all</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dirty="0"/>
          </a:p>
          <a:p>
            <a:pPr>
              <a:lnSpc>
                <a:spcPct val="80000"/>
              </a:lnSpc>
              <a:buNone/>
            </a:pPr>
            <a:r>
              <a:rPr lang="en-US" sz="1400" dirty="0"/>
              <a:t>Level: Basic   </a:t>
            </a:r>
            <a:r>
              <a:rPr lang="en-US" sz="1400" dirty="0" smtClean="0"/>
              <a:t> </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smtClean="0"/>
          </a:p>
          <a:p>
            <a:pPr>
              <a:lnSpc>
                <a:spcPct val="80000"/>
              </a:lnSpc>
              <a:buNone/>
            </a:pPr>
            <a:r>
              <a:rPr lang="en-US" sz="1400" dirty="0" smtClean="0"/>
              <a:t>CPE awarded:      1 hour </a:t>
            </a:r>
            <a:r>
              <a:rPr lang="en-US" sz="1400" dirty="0"/>
              <a:t>Communications and Marketing</a:t>
            </a:r>
          </a:p>
          <a:p>
            <a:pPr>
              <a:lnSpc>
                <a:spcPct val="80000"/>
              </a:lnSpc>
              <a:buFont typeface="Wingdings" pitchFamily="2" charset="2"/>
              <a:buNone/>
            </a:pPr>
            <a:endParaRPr lang="en-US" sz="1400" dirty="0" smtClean="0"/>
          </a:p>
          <a:p>
            <a:pPr>
              <a:lnSpc>
                <a:spcPct val="80000"/>
              </a:lnSpc>
            </a:pP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3248351002"/>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104</a:t>
            </a:fld>
            <a:endParaRPr lang="en-US" dirty="0"/>
          </a:p>
        </p:txBody>
      </p:sp>
      <p:sp>
        <p:nvSpPr>
          <p:cNvPr id="54275" name="Rectangle 2"/>
          <p:cNvSpPr>
            <a:spLocks noGrp="1" noChangeArrowheads="1"/>
          </p:cNvSpPr>
          <p:nvPr>
            <p:ph type="title"/>
          </p:nvPr>
        </p:nvSpPr>
        <p:spPr/>
        <p:txBody>
          <a:bodyPr/>
          <a:lstStyle/>
          <a:p>
            <a:r>
              <a:rPr lang="en-US" dirty="0" smtClean="0">
                <a:solidFill>
                  <a:schemeClr val="accent1"/>
                </a:solidFill>
              </a:rPr>
              <a:t>Holiday Etiquette</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teach the participants what is correct etiquette in a business situation for holidays.</a:t>
            </a:r>
          </a:p>
          <a:p>
            <a:pPr>
              <a:lnSpc>
                <a:spcPct val="80000"/>
              </a:lnSpc>
              <a:buFont typeface="Wingdings" pitchFamily="2" charset="2"/>
              <a:buNone/>
            </a:pPr>
            <a:r>
              <a:rPr lang="en-US" sz="1400" dirty="0" smtClean="0"/>
              <a:t>                </a:t>
            </a:r>
          </a:p>
          <a:p>
            <a:pPr>
              <a:lnSpc>
                <a:spcPct val="80000"/>
              </a:lnSpc>
              <a:buFont typeface="Wingdings" pitchFamily="2" charset="2"/>
              <a:buNone/>
            </a:pPr>
            <a:r>
              <a:rPr lang="en-US" sz="1400" dirty="0" smtClean="0"/>
              <a:t>At the completion of this session the team member will:</a:t>
            </a:r>
          </a:p>
          <a:p>
            <a:pPr>
              <a:lnSpc>
                <a:spcPct val="80000"/>
              </a:lnSpc>
            </a:pPr>
            <a:r>
              <a:rPr lang="en-US" sz="1400" dirty="0" smtClean="0"/>
              <a:t>be familiar with gifts and cards for holidays</a:t>
            </a:r>
          </a:p>
          <a:p>
            <a:pPr>
              <a:lnSpc>
                <a:spcPct val="80000"/>
              </a:lnSpc>
            </a:pPr>
            <a:r>
              <a:rPr lang="en-US" sz="1400" dirty="0" smtClean="0"/>
              <a:t>be aware of the guidelines for attending work events</a:t>
            </a:r>
          </a:p>
          <a:p>
            <a:pPr>
              <a:lnSpc>
                <a:spcPct val="80000"/>
              </a:lnSpc>
            </a:pPr>
            <a:endParaRPr lang="en-US" sz="1400" dirty="0" smtClean="0"/>
          </a:p>
          <a:p>
            <a:pPr>
              <a:lnSpc>
                <a:spcPct val="80000"/>
              </a:lnSpc>
              <a:buFont typeface="Wingdings" pitchFamily="2" charset="2"/>
              <a:buNone/>
            </a:pPr>
            <a:r>
              <a:rPr lang="en-US" sz="1400" dirty="0" smtClean="0"/>
              <a:t>Who should attend? Open to all</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dirty="0"/>
          </a:p>
          <a:p>
            <a:pPr>
              <a:lnSpc>
                <a:spcPct val="80000"/>
              </a:lnSpc>
              <a:buNone/>
            </a:pPr>
            <a:r>
              <a:rPr lang="en-US" sz="1400" dirty="0"/>
              <a:t>Level: Basic   </a:t>
            </a:r>
            <a:r>
              <a:rPr lang="en-US" sz="1400" dirty="0" smtClean="0"/>
              <a:t> </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smtClean="0"/>
          </a:p>
          <a:p>
            <a:pPr>
              <a:lnSpc>
                <a:spcPct val="80000"/>
              </a:lnSpc>
              <a:buNone/>
            </a:pPr>
            <a:r>
              <a:rPr lang="en-US" sz="1400" dirty="0" smtClean="0"/>
              <a:t>CPE awarded:      1 hour </a:t>
            </a:r>
            <a:r>
              <a:rPr lang="en-US" sz="1400" dirty="0"/>
              <a:t>Communications and Marketing</a:t>
            </a:r>
          </a:p>
          <a:p>
            <a:pPr>
              <a:lnSpc>
                <a:spcPct val="80000"/>
              </a:lnSpc>
              <a:buFont typeface="Wingdings" pitchFamily="2" charset="2"/>
              <a:buNone/>
            </a:pPr>
            <a:endParaRPr lang="en-US" sz="1400" dirty="0" smtClean="0"/>
          </a:p>
          <a:p>
            <a:pPr>
              <a:lnSpc>
                <a:spcPct val="80000"/>
              </a:lnSpc>
            </a:pP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3198321691"/>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105</a:t>
            </a:fld>
            <a:endParaRPr lang="en-US" dirty="0"/>
          </a:p>
        </p:txBody>
      </p:sp>
      <p:sp>
        <p:nvSpPr>
          <p:cNvPr id="54275" name="Rectangle 2"/>
          <p:cNvSpPr>
            <a:spLocks noGrp="1" noChangeArrowheads="1"/>
          </p:cNvSpPr>
          <p:nvPr>
            <p:ph type="title"/>
          </p:nvPr>
        </p:nvSpPr>
        <p:spPr/>
        <p:txBody>
          <a:bodyPr/>
          <a:lstStyle/>
          <a:p>
            <a:r>
              <a:rPr lang="en-US" dirty="0" smtClean="0">
                <a:solidFill>
                  <a:schemeClr val="accent1"/>
                </a:solidFill>
              </a:rPr>
              <a:t>Voice Mail Etiquette</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teach the participants how to use the voice mail correctly and more courteously.	</a:t>
            </a:r>
          </a:p>
          <a:p>
            <a:pPr>
              <a:lnSpc>
                <a:spcPct val="80000"/>
              </a:lnSpc>
              <a:buFont typeface="Wingdings" pitchFamily="2" charset="2"/>
              <a:buNone/>
            </a:pPr>
            <a:r>
              <a:rPr lang="en-US" sz="1400" dirty="0" smtClean="0"/>
              <a:t>                </a:t>
            </a:r>
          </a:p>
          <a:p>
            <a:pPr>
              <a:lnSpc>
                <a:spcPct val="80000"/>
              </a:lnSpc>
              <a:buFont typeface="Wingdings" pitchFamily="2" charset="2"/>
              <a:buNone/>
            </a:pPr>
            <a:r>
              <a:rPr lang="en-US" sz="1400" dirty="0" smtClean="0"/>
              <a:t>At the completion of this session the team member will:</a:t>
            </a:r>
          </a:p>
          <a:p>
            <a:pPr>
              <a:lnSpc>
                <a:spcPct val="80000"/>
              </a:lnSpc>
            </a:pPr>
            <a:r>
              <a:rPr lang="en-US" sz="1400" dirty="0" smtClean="0"/>
              <a:t>be </a:t>
            </a:r>
            <a:r>
              <a:rPr lang="en-US" sz="1400" dirty="0" smtClean="0"/>
              <a:t>aware of the guidelines of proper voice mail usage in the office</a:t>
            </a:r>
          </a:p>
          <a:p>
            <a:pPr>
              <a:lnSpc>
                <a:spcPct val="80000"/>
              </a:lnSpc>
            </a:pPr>
            <a:r>
              <a:rPr lang="en-US" sz="1400" dirty="0" smtClean="0"/>
              <a:t>be </a:t>
            </a:r>
            <a:r>
              <a:rPr lang="en-US" sz="1400" dirty="0" smtClean="0"/>
              <a:t>aware of voice mail etiquette rules</a:t>
            </a:r>
          </a:p>
          <a:p>
            <a:pPr>
              <a:lnSpc>
                <a:spcPct val="80000"/>
              </a:lnSpc>
            </a:pPr>
            <a:endParaRPr lang="en-US" sz="1400" dirty="0" smtClean="0"/>
          </a:p>
          <a:p>
            <a:pPr>
              <a:lnSpc>
                <a:spcPct val="80000"/>
              </a:lnSpc>
              <a:buFont typeface="Wingdings" pitchFamily="2" charset="2"/>
              <a:buNone/>
            </a:pPr>
            <a:r>
              <a:rPr lang="en-US" sz="1400" dirty="0" smtClean="0"/>
              <a:t>Who should attend? Open to all</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dirty="0"/>
          </a:p>
          <a:p>
            <a:pPr>
              <a:lnSpc>
                <a:spcPct val="80000"/>
              </a:lnSpc>
              <a:buNone/>
            </a:pPr>
            <a:r>
              <a:rPr lang="en-US" sz="1400" dirty="0"/>
              <a:t>Level: Basic   </a:t>
            </a:r>
            <a:r>
              <a:rPr lang="en-US" sz="1400" dirty="0" smtClean="0"/>
              <a:t> </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None/>
            </a:pPr>
            <a:r>
              <a:rPr lang="en-US" sz="1400" dirty="0" smtClean="0"/>
              <a:t>Program Length: 1 </a:t>
            </a:r>
            <a:r>
              <a:rPr lang="en-US" sz="1400" dirty="0"/>
              <a:t>hour Communications and Marketing</a:t>
            </a:r>
          </a:p>
          <a:p>
            <a:pPr>
              <a:lnSpc>
                <a:spcPct val="80000"/>
              </a:lnSpc>
              <a:buFont typeface="Wingdings" pitchFamily="2" charset="2"/>
              <a:buNone/>
            </a:pPr>
            <a:endParaRPr lang="en-US" sz="1400" dirty="0" smtClean="0"/>
          </a:p>
          <a:p>
            <a:pPr>
              <a:lnSpc>
                <a:spcPct val="80000"/>
              </a:lnSpc>
              <a:buFont typeface="Wingdings" pitchFamily="2" charset="2"/>
              <a:buNone/>
            </a:pPr>
            <a:endParaRPr lang="en-US" sz="1400" dirty="0" smtClean="0"/>
          </a:p>
          <a:p>
            <a:pPr>
              <a:lnSpc>
                <a:spcPct val="80000"/>
              </a:lnSpc>
            </a:pP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3209429763"/>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excel</a:t>
            </a:r>
            <a:endParaRPr lang="en-US" dirty="0"/>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106</a:t>
            </a:fld>
            <a:endParaRPr lang="en-US" dirty="0"/>
          </a:p>
        </p:txBody>
      </p:sp>
    </p:spTree>
    <p:extLst>
      <p:ext uri="{BB962C8B-B14F-4D97-AF65-F5344CB8AC3E}">
        <p14:creationId xmlns:p14="http://schemas.microsoft.com/office/powerpoint/2010/main" val="2409583046"/>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0"/>
          </p:nvPr>
        </p:nvSpPr>
        <p:spPr>
          <a:noFill/>
        </p:spPr>
        <p:txBody>
          <a:bodyPr/>
          <a:lstStyle/>
          <a:p>
            <a:fld id="{448C07F1-3FBA-480C-A749-DBBAB51F2037}" type="slidenum">
              <a:rPr lang="en-US"/>
              <a:pPr/>
              <a:t>107</a:t>
            </a:fld>
            <a:endParaRPr lang="en-US" dirty="0"/>
          </a:p>
        </p:txBody>
      </p:sp>
      <p:sp>
        <p:nvSpPr>
          <p:cNvPr id="17411" name="Rectangle 4"/>
          <p:cNvSpPr>
            <a:spLocks noGrp="1" noChangeArrowheads="1"/>
          </p:cNvSpPr>
          <p:nvPr>
            <p:ph type="title"/>
          </p:nvPr>
        </p:nvSpPr>
        <p:spPr>
          <a:xfrm>
            <a:off x="304800" y="-228600"/>
            <a:ext cx="7391400" cy="1066800"/>
          </a:xfrm>
        </p:spPr>
        <p:txBody>
          <a:bodyPr/>
          <a:lstStyle/>
          <a:p>
            <a:r>
              <a:rPr lang="en-US" dirty="0" smtClean="0">
                <a:solidFill>
                  <a:schemeClr val="accent1"/>
                </a:solidFill>
              </a:rPr>
              <a:t>Introduction to Excel</a:t>
            </a:r>
          </a:p>
        </p:txBody>
      </p:sp>
      <p:sp>
        <p:nvSpPr>
          <p:cNvPr id="17412" name="Rectangle 5"/>
          <p:cNvSpPr>
            <a:spLocks noGrp="1" noChangeArrowheads="1"/>
          </p:cNvSpPr>
          <p:nvPr>
            <p:ph type="body" sz="half" idx="1"/>
          </p:nvPr>
        </p:nvSpPr>
        <p:spPr>
          <a:xfrm>
            <a:off x="0" y="609600"/>
            <a:ext cx="4000500" cy="5943600"/>
          </a:xfrm>
        </p:spPr>
        <p:txBody>
          <a:bodyPr/>
          <a:lstStyle/>
          <a:p>
            <a:pPr>
              <a:lnSpc>
                <a:spcPct val="80000"/>
              </a:lnSpc>
              <a:buFont typeface="Wingdings" pitchFamily="2" charset="2"/>
              <a:buNone/>
            </a:pPr>
            <a:r>
              <a:rPr lang="en-US" sz="1200" dirty="0" smtClean="0"/>
              <a:t>Session Description </a:t>
            </a:r>
          </a:p>
          <a:p>
            <a:pPr>
              <a:lnSpc>
                <a:spcPct val="80000"/>
              </a:lnSpc>
              <a:buFont typeface="Wingdings" pitchFamily="2" charset="2"/>
              <a:buNone/>
            </a:pPr>
            <a:r>
              <a:rPr lang="en-US" sz="1200" dirty="0" smtClean="0"/>
              <a:t>     This session will explore the basic formatting features in Excel. </a:t>
            </a:r>
          </a:p>
          <a:p>
            <a:pPr>
              <a:lnSpc>
                <a:spcPct val="80000"/>
              </a:lnSpc>
              <a:buFont typeface="Wingdings" pitchFamily="2" charset="2"/>
              <a:buNone/>
            </a:pPr>
            <a:endParaRPr lang="en-US" sz="1200" dirty="0" smtClean="0"/>
          </a:p>
          <a:p>
            <a:pPr>
              <a:lnSpc>
                <a:spcPct val="80000"/>
              </a:lnSpc>
              <a:buFont typeface="Wingdings" pitchFamily="2" charset="2"/>
              <a:buNone/>
            </a:pPr>
            <a:r>
              <a:rPr lang="en-US" sz="1200" dirty="0" smtClean="0"/>
              <a:t>At the completion of this session the team member will: </a:t>
            </a:r>
          </a:p>
          <a:p>
            <a:pPr>
              <a:lnSpc>
                <a:spcPct val="80000"/>
              </a:lnSpc>
            </a:pPr>
            <a:r>
              <a:rPr lang="en-US" sz="1200" dirty="0" smtClean="0"/>
              <a:t>be familiar with the Excel toolbars and features</a:t>
            </a:r>
          </a:p>
          <a:p>
            <a:pPr>
              <a:lnSpc>
                <a:spcPct val="80000"/>
              </a:lnSpc>
            </a:pPr>
            <a:r>
              <a:rPr lang="en-US" sz="1200" dirty="0" smtClean="0"/>
              <a:t>be able to create headers and footers in a spreadsheet</a:t>
            </a:r>
          </a:p>
          <a:p>
            <a:pPr>
              <a:lnSpc>
                <a:spcPct val="80000"/>
              </a:lnSpc>
            </a:pPr>
            <a:r>
              <a:rPr lang="en-US" sz="1200" dirty="0" smtClean="0"/>
              <a:t>know how to change the column’s width and row’s height</a:t>
            </a:r>
          </a:p>
          <a:p>
            <a:pPr>
              <a:lnSpc>
                <a:spcPct val="80000"/>
              </a:lnSpc>
            </a:pPr>
            <a:r>
              <a:rPr lang="en-US" sz="1200" dirty="0" smtClean="0"/>
              <a:t>be able to alter the alignment and format of a cell</a:t>
            </a:r>
          </a:p>
          <a:p>
            <a:pPr>
              <a:lnSpc>
                <a:spcPct val="80000"/>
              </a:lnSpc>
            </a:pPr>
            <a:r>
              <a:rPr lang="en-US" sz="1200" dirty="0" smtClean="0"/>
              <a:t>be familiar with the text rotation feature for a cell</a:t>
            </a:r>
          </a:p>
          <a:p>
            <a:pPr>
              <a:lnSpc>
                <a:spcPct val="80000"/>
              </a:lnSpc>
            </a:pPr>
            <a:r>
              <a:rPr lang="en-US" sz="1200" dirty="0" smtClean="0"/>
              <a:t>know how to insert and delete rows and columns in a worksheet</a:t>
            </a:r>
          </a:p>
          <a:p>
            <a:pPr>
              <a:lnSpc>
                <a:spcPct val="80000"/>
              </a:lnSpc>
            </a:pPr>
            <a:r>
              <a:rPr lang="en-US" sz="1200" dirty="0" smtClean="0"/>
              <a:t>be able to insert, delete, rename, move, and copy a worksheet in a spreadsheet</a:t>
            </a:r>
          </a:p>
          <a:p>
            <a:pPr>
              <a:lnSpc>
                <a:spcPct val="80000"/>
              </a:lnSpc>
            </a:pPr>
            <a:r>
              <a:rPr lang="en-US" sz="1200" dirty="0" smtClean="0"/>
              <a:t>be familiar with the merge cells feature in a worksheet</a:t>
            </a:r>
          </a:p>
          <a:p>
            <a:pPr>
              <a:lnSpc>
                <a:spcPct val="80000"/>
              </a:lnSpc>
            </a:pPr>
            <a:r>
              <a:rPr lang="en-US" sz="1200" dirty="0" smtClean="0"/>
              <a:t>know how to format the borders of selected cells</a:t>
            </a:r>
          </a:p>
          <a:p>
            <a:pPr>
              <a:lnSpc>
                <a:spcPct val="80000"/>
              </a:lnSpc>
            </a:pPr>
            <a:r>
              <a:rPr lang="en-US" sz="1200" dirty="0" smtClean="0"/>
              <a:t>be able to protect specific cells in a spreadsheet to avoid formula deletion</a:t>
            </a:r>
          </a:p>
          <a:p>
            <a:pPr>
              <a:lnSpc>
                <a:spcPct val="80000"/>
              </a:lnSpc>
            </a:pPr>
            <a:r>
              <a:rPr lang="en-US" sz="1200" dirty="0" smtClean="0"/>
              <a:t>be capable of setting the print area for a worksheet</a:t>
            </a:r>
          </a:p>
          <a:p>
            <a:pPr>
              <a:lnSpc>
                <a:spcPct val="80000"/>
              </a:lnSpc>
            </a:pPr>
            <a:r>
              <a:rPr lang="en-US" sz="1200" dirty="0" smtClean="0"/>
              <a:t>know how to apply an auto format to a spreadsheet</a:t>
            </a:r>
          </a:p>
          <a:p>
            <a:pPr>
              <a:lnSpc>
                <a:spcPct val="80000"/>
              </a:lnSpc>
            </a:pPr>
            <a:r>
              <a:rPr lang="en-US" sz="1200" dirty="0" smtClean="0"/>
              <a:t>know how to use conditional formatting in a spreadsheet</a:t>
            </a:r>
          </a:p>
          <a:p>
            <a:pPr>
              <a:lnSpc>
                <a:spcPct val="80000"/>
              </a:lnSpc>
            </a:pPr>
            <a:r>
              <a:rPr lang="en-US" sz="1200" dirty="0" smtClean="0"/>
              <a:t>be able to insert comments into specific cells</a:t>
            </a:r>
          </a:p>
          <a:p>
            <a:pPr>
              <a:lnSpc>
                <a:spcPct val="80000"/>
              </a:lnSpc>
            </a:pPr>
            <a:r>
              <a:rPr lang="en-US" sz="1200" dirty="0" smtClean="0"/>
              <a:t>be familiar with the merge cells feature in a worksheet</a:t>
            </a:r>
          </a:p>
          <a:p>
            <a:pPr>
              <a:lnSpc>
                <a:spcPct val="80000"/>
              </a:lnSpc>
            </a:pPr>
            <a:r>
              <a:rPr lang="en-US" sz="1200" dirty="0" smtClean="0"/>
              <a:t>know how to format the borders of selected cells</a:t>
            </a:r>
          </a:p>
          <a:p>
            <a:pPr>
              <a:lnSpc>
                <a:spcPct val="80000"/>
              </a:lnSpc>
            </a:pPr>
            <a:endParaRPr lang="en-US" sz="1200" dirty="0" smtClean="0"/>
          </a:p>
          <a:p>
            <a:pPr>
              <a:lnSpc>
                <a:spcPct val="80000"/>
              </a:lnSpc>
            </a:pPr>
            <a:endParaRPr lang="en-US" sz="1200" dirty="0" smtClean="0"/>
          </a:p>
        </p:txBody>
      </p:sp>
      <p:sp>
        <p:nvSpPr>
          <p:cNvPr id="17413" name="Rectangle 6"/>
          <p:cNvSpPr>
            <a:spLocks noGrp="1" noChangeArrowheads="1"/>
          </p:cNvSpPr>
          <p:nvPr>
            <p:ph type="body" sz="half" idx="2"/>
          </p:nvPr>
        </p:nvSpPr>
        <p:spPr>
          <a:xfrm>
            <a:off x="4152900" y="533400"/>
            <a:ext cx="4076700" cy="5105400"/>
          </a:xfrm>
        </p:spPr>
        <p:txBody>
          <a:bodyPr/>
          <a:lstStyle/>
          <a:p>
            <a:pPr>
              <a:lnSpc>
                <a:spcPct val="80000"/>
              </a:lnSpc>
            </a:pPr>
            <a:r>
              <a:rPr lang="en-US" sz="1200" dirty="0" smtClean="0"/>
              <a:t>be able to protect specific cells in a spreadsheet to avoid formula deletion</a:t>
            </a:r>
          </a:p>
          <a:p>
            <a:pPr>
              <a:lnSpc>
                <a:spcPct val="80000"/>
              </a:lnSpc>
            </a:pPr>
            <a:r>
              <a:rPr lang="en-US" sz="1200" dirty="0" smtClean="0"/>
              <a:t>be capable of setting the print area for a worksheet</a:t>
            </a:r>
          </a:p>
          <a:p>
            <a:pPr>
              <a:lnSpc>
                <a:spcPct val="80000"/>
              </a:lnSpc>
            </a:pPr>
            <a:r>
              <a:rPr lang="en-US" sz="1200" dirty="0" smtClean="0"/>
              <a:t>know how to apply an auto format to a spreadsheet</a:t>
            </a:r>
          </a:p>
          <a:p>
            <a:pPr>
              <a:lnSpc>
                <a:spcPct val="80000"/>
              </a:lnSpc>
            </a:pPr>
            <a:r>
              <a:rPr lang="en-US" sz="1200" dirty="0" smtClean="0"/>
              <a:t>know how to use conditional formatting in a spreadsheet</a:t>
            </a:r>
          </a:p>
          <a:p>
            <a:pPr>
              <a:lnSpc>
                <a:spcPct val="80000"/>
              </a:lnSpc>
            </a:pPr>
            <a:r>
              <a:rPr lang="en-US" sz="1200" dirty="0" smtClean="0"/>
              <a:t>be able to insert comments into specific cells</a:t>
            </a:r>
          </a:p>
          <a:p>
            <a:pPr>
              <a:lnSpc>
                <a:spcPct val="80000"/>
              </a:lnSpc>
            </a:pPr>
            <a:r>
              <a:rPr lang="en-US" sz="1200" dirty="0" smtClean="0"/>
              <a:t>know how to move selected cells and clear cell formats</a:t>
            </a:r>
          </a:p>
          <a:p>
            <a:pPr>
              <a:lnSpc>
                <a:spcPct val="80000"/>
              </a:lnSpc>
            </a:pPr>
            <a:r>
              <a:rPr lang="en-US" sz="1200" dirty="0" smtClean="0"/>
              <a:t>be able to change the direction of the active cell after hitting enter</a:t>
            </a:r>
          </a:p>
          <a:p>
            <a:pPr>
              <a:lnSpc>
                <a:spcPct val="80000"/>
              </a:lnSpc>
            </a:pPr>
            <a:r>
              <a:rPr lang="en-US" sz="1200" dirty="0" smtClean="0"/>
              <a:t>know how to work with the series functions (auto fill)</a:t>
            </a:r>
          </a:p>
          <a:p>
            <a:pPr>
              <a:lnSpc>
                <a:spcPct val="80000"/>
              </a:lnSpc>
            </a:pPr>
            <a:r>
              <a:rPr lang="en-US" sz="1200" dirty="0" smtClean="0"/>
              <a:t>be able to set print titles and options in a spreadsheet</a:t>
            </a:r>
          </a:p>
          <a:p>
            <a:pPr>
              <a:lnSpc>
                <a:spcPct val="80000"/>
              </a:lnSpc>
            </a:pPr>
            <a:r>
              <a:rPr lang="en-US" sz="1200" dirty="0" smtClean="0"/>
              <a:t>be familiar with spreadsheet page scaling and centering</a:t>
            </a:r>
          </a:p>
          <a:p>
            <a:pPr>
              <a:lnSpc>
                <a:spcPct val="80000"/>
              </a:lnSpc>
            </a:pPr>
            <a:r>
              <a:rPr lang="en-US" sz="1200" dirty="0" smtClean="0"/>
              <a:t>know how to define, apply and remove a style</a:t>
            </a:r>
          </a:p>
          <a:p>
            <a:pPr>
              <a:lnSpc>
                <a:spcPct val="80000"/>
              </a:lnSpc>
            </a:pPr>
            <a:r>
              <a:rPr lang="en-US" sz="1200" dirty="0" smtClean="0"/>
              <a:t>be able to use the format painter</a:t>
            </a:r>
          </a:p>
          <a:p>
            <a:pPr>
              <a:lnSpc>
                <a:spcPct val="80000"/>
              </a:lnSpc>
            </a:pPr>
            <a:r>
              <a:rPr lang="en-US" sz="1200" dirty="0" smtClean="0"/>
              <a:t>know how to create hyperlinks in a spreadsheet</a:t>
            </a:r>
          </a:p>
          <a:p>
            <a:pPr>
              <a:lnSpc>
                <a:spcPct val="80000"/>
              </a:lnSpc>
            </a:pPr>
            <a:r>
              <a:rPr lang="en-US" sz="1200" dirty="0" smtClean="0"/>
              <a:t>be capable of using and creating a template</a:t>
            </a:r>
          </a:p>
          <a:p>
            <a:pPr>
              <a:lnSpc>
                <a:spcPct val="80000"/>
              </a:lnSpc>
            </a:pPr>
            <a:r>
              <a:rPr lang="en-US" sz="1200" dirty="0" smtClean="0"/>
              <a:t>be familiar with the send to feature in Excel</a:t>
            </a:r>
          </a:p>
          <a:p>
            <a:pPr>
              <a:lnSpc>
                <a:spcPct val="80000"/>
              </a:lnSpc>
            </a:pPr>
            <a:r>
              <a:rPr lang="en-US" sz="1200" dirty="0" smtClean="0"/>
              <a:t>be familiar with using the office assistant</a:t>
            </a:r>
          </a:p>
          <a:p>
            <a:pPr>
              <a:lnSpc>
                <a:spcPct val="80000"/>
              </a:lnSpc>
              <a:buFont typeface="Wingdings" pitchFamily="2" charset="2"/>
              <a:buNone/>
            </a:pPr>
            <a:endParaRPr lang="en-US" sz="1200" dirty="0" smtClean="0"/>
          </a:p>
          <a:p>
            <a:pPr>
              <a:lnSpc>
                <a:spcPct val="80000"/>
              </a:lnSpc>
              <a:buFont typeface="Wingdings" pitchFamily="2" charset="2"/>
              <a:buNone/>
            </a:pPr>
            <a:r>
              <a:rPr lang="en-US" sz="1200" dirty="0" smtClean="0"/>
              <a:t>Who should attend?  Anyone</a:t>
            </a:r>
          </a:p>
          <a:p>
            <a:pPr>
              <a:lnSpc>
                <a:spcPct val="80000"/>
              </a:lnSpc>
              <a:buFont typeface="Wingdings" pitchFamily="2" charset="2"/>
              <a:buNone/>
            </a:pPr>
            <a:r>
              <a:rPr lang="en-US" sz="1200" dirty="0" smtClean="0"/>
              <a:t>Presenter: Linda Steele</a:t>
            </a:r>
          </a:p>
          <a:p>
            <a:pPr>
              <a:lnSpc>
                <a:spcPct val="80000"/>
              </a:lnSpc>
              <a:buFont typeface="Wingdings" pitchFamily="2" charset="2"/>
              <a:buNone/>
            </a:pPr>
            <a:r>
              <a:rPr lang="en-US" sz="1200" dirty="0" smtClean="0"/>
              <a:t>Prerequisite:  None  </a:t>
            </a:r>
            <a:r>
              <a:rPr lang="en-US" sz="1200" b="0" dirty="0" smtClean="0"/>
              <a:t> </a:t>
            </a:r>
          </a:p>
          <a:p>
            <a:pPr>
              <a:lnSpc>
                <a:spcPct val="80000"/>
              </a:lnSpc>
              <a:buNone/>
            </a:pPr>
            <a:r>
              <a:rPr lang="en-US" sz="1200" dirty="0"/>
              <a:t>Level: Basic   </a:t>
            </a:r>
            <a:r>
              <a:rPr lang="en-US" sz="1200" b="0" dirty="0" smtClean="0"/>
              <a:t>   </a:t>
            </a:r>
            <a:endParaRPr lang="en-US" sz="1200" dirty="0" smtClean="0"/>
          </a:p>
          <a:p>
            <a:pPr>
              <a:lnSpc>
                <a:spcPct val="80000"/>
              </a:lnSpc>
              <a:buFont typeface="Wingdings" pitchFamily="2" charset="2"/>
              <a:buNone/>
            </a:pPr>
            <a:r>
              <a:rPr lang="en-US" sz="1200" dirty="0" smtClean="0"/>
              <a:t>Program Length:  2 hours</a:t>
            </a:r>
          </a:p>
          <a:p>
            <a:pPr>
              <a:lnSpc>
                <a:spcPct val="80000"/>
              </a:lnSpc>
              <a:buNone/>
            </a:pPr>
            <a:r>
              <a:rPr lang="en-US" sz="1200" dirty="0" smtClean="0"/>
              <a:t>CPE awarded:	2 hours Computer Software and Applications</a:t>
            </a:r>
            <a:endParaRPr lang="en-US" sz="1200" dirty="0"/>
          </a:p>
          <a:p>
            <a:pPr>
              <a:lnSpc>
                <a:spcPct val="80000"/>
              </a:lnSpc>
              <a:buFont typeface="Wingdings" pitchFamily="2" charset="2"/>
              <a:buNone/>
            </a:pPr>
            <a:endParaRPr lang="en-US" sz="1200" dirty="0" smtClean="0"/>
          </a:p>
          <a:p>
            <a:pPr>
              <a:lnSpc>
                <a:spcPct val="80000"/>
              </a:lnSpc>
            </a:pPr>
            <a:endParaRPr lang="en-US" sz="1200" dirty="0" smtClean="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D6EFA111-48E6-4303-9D7F-C5329D09C5BA}" type="slidenum">
              <a:rPr lang="en-US"/>
              <a:pPr/>
              <a:t>108</a:t>
            </a:fld>
            <a:endParaRPr lang="en-US" dirty="0"/>
          </a:p>
        </p:txBody>
      </p:sp>
      <p:sp>
        <p:nvSpPr>
          <p:cNvPr id="18435" name="Rectangle 2"/>
          <p:cNvSpPr>
            <a:spLocks noGrp="1" noChangeArrowheads="1"/>
          </p:cNvSpPr>
          <p:nvPr>
            <p:ph type="title"/>
          </p:nvPr>
        </p:nvSpPr>
        <p:spPr>
          <a:xfrm>
            <a:off x="304800" y="0"/>
            <a:ext cx="7391400" cy="1066800"/>
          </a:xfrm>
        </p:spPr>
        <p:txBody>
          <a:bodyPr/>
          <a:lstStyle/>
          <a:p>
            <a:r>
              <a:rPr lang="en-US" dirty="0" smtClean="0">
                <a:solidFill>
                  <a:schemeClr val="accent1"/>
                </a:solidFill>
              </a:rPr>
              <a:t>Adding a Timeline to an Excel Pivot Table</a:t>
            </a:r>
          </a:p>
        </p:txBody>
      </p:sp>
      <p:sp>
        <p:nvSpPr>
          <p:cNvPr id="18436" name="Rectangle 3"/>
          <p:cNvSpPr>
            <a:spLocks noGrp="1" noChangeArrowheads="1"/>
          </p:cNvSpPr>
          <p:nvPr>
            <p:ph type="body" idx="1"/>
          </p:nvPr>
        </p:nvSpPr>
        <p:spPr>
          <a:xfrm>
            <a:off x="228600" y="838200"/>
            <a:ext cx="8382000" cy="4267200"/>
          </a:xfrm>
        </p:spPr>
        <p:txBody>
          <a:bodyPr/>
          <a:lstStyle/>
          <a:p>
            <a:pPr>
              <a:lnSpc>
                <a:spcPct val="80000"/>
              </a:lnSpc>
              <a:buFont typeface="Wingdings" pitchFamily="2" charset="2"/>
              <a:buNone/>
            </a:pPr>
            <a:endParaRPr lang="en-US" sz="1800" dirty="0" smtClean="0"/>
          </a:p>
          <a:p>
            <a:pPr>
              <a:lnSpc>
                <a:spcPct val="80000"/>
              </a:lnSpc>
              <a:buFont typeface="Wingdings" pitchFamily="2" charset="2"/>
              <a:buNone/>
            </a:pPr>
            <a:r>
              <a:rPr lang="en-US" sz="1600" dirty="0" smtClean="0"/>
              <a:t>Session Description </a:t>
            </a:r>
          </a:p>
          <a:p>
            <a:pPr>
              <a:lnSpc>
                <a:spcPct val="80000"/>
              </a:lnSpc>
              <a:buFont typeface="Wingdings" pitchFamily="2" charset="2"/>
              <a:buNone/>
            </a:pPr>
            <a:r>
              <a:rPr lang="en-US" sz="1600" dirty="0" smtClean="0"/>
              <a:t>     This session’s focus will teach participants how to add a timeline and a slicer</a:t>
            </a:r>
          </a:p>
          <a:p>
            <a:pPr>
              <a:lnSpc>
                <a:spcPct val="80000"/>
              </a:lnSpc>
              <a:buFont typeface="Wingdings" pitchFamily="2" charset="2"/>
              <a:buNone/>
            </a:pPr>
            <a:r>
              <a:rPr lang="en-US" sz="1600" dirty="0"/>
              <a:t> </a:t>
            </a:r>
            <a:r>
              <a:rPr lang="en-US" sz="1600" dirty="0" smtClean="0"/>
              <a:t>     to a pivot table to extract information.</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At the completion of this session the team member will: </a:t>
            </a:r>
          </a:p>
          <a:p>
            <a:pPr>
              <a:lnSpc>
                <a:spcPct val="80000"/>
              </a:lnSpc>
            </a:pPr>
            <a:r>
              <a:rPr lang="en-US" sz="1600" dirty="0" smtClean="0"/>
              <a:t>be able to use a pivot table</a:t>
            </a:r>
          </a:p>
          <a:p>
            <a:pPr>
              <a:lnSpc>
                <a:spcPct val="80000"/>
              </a:lnSpc>
            </a:pPr>
            <a:r>
              <a:rPr lang="en-US" sz="1600" dirty="0" smtClean="0"/>
              <a:t>be able to update a pivot tablet </a:t>
            </a:r>
          </a:p>
          <a:p>
            <a:pPr>
              <a:lnSpc>
                <a:spcPct val="80000"/>
              </a:lnSpc>
            </a:pPr>
            <a:endParaRPr lang="en-US" sz="1600" dirty="0"/>
          </a:p>
          <a:p>
            <a:pPr marL="0" indent="0">
              <a:lnSpc>
                <a:spcPct val="80000"/>
              </a:lnSpc>
              <a:buNone/>
            </a:pPr>
            <a:r>
              <a:rPr lang="en-US" sz="1600" dirty="0" smtClean="0"/>
              <a:t>**This class comes with a practice exercise for hands on training.</a:t>
            </a:r>
          </a:p>
          <a:p>
            <a:pPr>
              <a:lnSpc>
                <a:spcPct val="80000"/>
              </a:lnSpc>
            </a:pPr>
            <a:endParaRPr lang="en-US" sz="1600" dirty="0" smtClean="0"/>
          </a:p>
          <a:p>
            <a:pPr>
              <a:lnSpc>
                <a:spcPct val="80000"/>
              </a:lnSpc>
              <a:buFont typeface="Wingdings" pitchFamily="2" charset="2"/>
              <a:buNone/>
            </a:pPr>
            <a:r>
              <a:rPr lang="en-US" sz="1600" dirty="0" smtClean="0"/>
              <a:t>Who should attend?  Anyone</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Presenter: Linda Steele</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Prerequisite:  None</a:t>
            </a:r>
          </a:p>
          <a:p>
            <a:pPr>
              <a:lnSpc>
                <a:spcPct val="80000"/>
              </a:lnSpc>
              <a:buNone/>
            </a:pPr>
            <a:endParaRPr lang="en-US" sz="1600" dirty="0" smtClean="0"/>
          </a:p>
          <a:p>
            <a:pPr>
              <a:lnSpc>
                <a:spcPct val="80000"/>
              </a:lnSpc>
              <a:buNone/>
            </a:pPr>
            <a:r>
              <a:rPr lang="en-US" sz="1600" dirty="0" smtClean="0"/>
              <a:t>Level</a:t>
            </a:r>
            <a:r>
              <a:rPr lang="en-US" sz="1600" dirty="0"/>
              <a:t>: </a:t>
            </a:r>
            <a:r>
              <a:rPr lang="en-US" sz="1600" dirty="0" smtClean="0"/>
              <a:t>Intermediate  </a:t>
            </a:r>
            <a:r>
              <a:rPr lang="en-US" sz="1600" b="0" dirty="0" smtClean="0"/>
              <a:t>    </a:t>
            </a:r>
            <a:r>
              <a:rPr lang="en-US" sz="1600" dirty="0" smtClean="0"/>
              <a:t>	</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Program Length:  1.5  hours</a:t>
            </a:r>
          </a:p>
          <a:p>
            <a:pPr>
              <a:lnSpc>
                <a:spcPct val="80000"/>
              </a:lnSpc>
              <a:buNone/>
            </a:pPr>
            <a:endParaRPr lang="en-US" sz="1600" dirty="0" smtClean="0"/>
          </a:p>
          <a:p>
            <a:pPr>
              <a:lnSpc>
                <a:spcPct val="80000"/>
              </a:lnSpc>
              <a:buNone/>
            </a:pPr>
            <a:r>
              <a:rPr lang="en-US" sz="1600" dirty="0" smtClean="0"/>
              <a:t>CPE awarded:	1.5 hours Computer Software and Applications</a:t>
            </a:r>
            <a:endParaRPr lang="en-US" sz="1600" dirty="0"/>
          </a:p>
          <a:p>
            <a:pPr>
              <a:lnSpc>
                <a:spcPct val="80000"/>
              </a:lnSpc>
              <a:buFont typeface="Wingdings" pitchFamily="2" charset="2"/>
              <a:buNone/>
            </a:pPr>
            <a:endParaRPr lang="en-US" sz="1800" dirty="0" smtClean="0"/>
          </a:p>
          <a:p>
            <a:pPr>
              <a:lnSpc>
                <a:spcPct val="80000"/>
              </a:lnSpc>
            </a:pPr>
            <a:endParaRPr lang="en-US" sz="1800" dirty="0" smtClean="0"/>
          </a:p>
        </p:txBody>
      </p:sp>
    </p:spTree>
    <p:extLst>
      <p:ext uri="{BB962C8B-B14F-4D97-AF65-F5344CB8AC3E}">
        <p14:creationId xmlns:p14="http://schemas.microsoft.com/office/powerpoint/2010/main" val="776913720"/>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p>
            <a:fld id="{B99FD43B-5247-4C47-89BF-C3F1C0D86B98}" type="slidenum">
              <a:rPr lang="en-US"/>
              <a:pPr/>
              <a:t>109</a:t>
            </a:fld>
            <a:endParaRPr lang="en-US" dirty="0"/>
          </a:p>
        </p:txBody>
      </p:sp>
      <p:sp>
        <p:nvSpPr>
          <p:cNvPr id="19459" name="Rectangle 2"/>
          <p:cNvSpPr>
            <a:spLocks noGrp="1" noChangeArrowheads="1"/>
          </p:cNvSpPr>
          <p:nvPr>
            <p:ph type="title"/>
          </p:nvPr>
        </p:nvSpPr>
        <p:spPr>
          <a:xfrm>
            <a:off x="304800" y="0"/>
            <a:ext cx="7391400" cy="990600"/>
          </a:xfrm>
        </p:spPr>
        <p:txBody>
          <a:bodyPr/>
          <a:lstStyle/>
          <a:p>
            <a:r>
              <a:rPr lang="en-US" dirty="0" smtClean="0">
                <a:solidFill>
                  <a:schemeClr val="accent1"/>
                </a:solidFill>
              </a:rPr>
              <a:t>Advanced Excel Features</a:t>
            </a:r>
          </a:p>
        </p:txBody>
      </p:sp>
      <p:sp>
        <p:nvSpPr>
          <p:cNvPr id="19460" name="Rectangle 3"/>
          <p:cNvSpPr>
            <a:spLocks noGrp="1" noChangeArrowheads="1"/>
          </p:cNvSpPr>
          <p:nvPr>
            <p:ph type="body" idx="1"/>
          </p:nvPr>
        </p:nvSpPr>
        <p:spPr>
          <a:xfrm>
            <a:off x="381000" y="762000"/>
            <a:ext cx="3276600" cy="58674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work on improving the individual’s Excel skills.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spcBef>
                <a:spcPct val="0"/>
              </a:spcBef>
              <a:buFontTx/>
              <a:buNone/>
            </a:pPr>
            <a:r>
              <a:rPr lang="en-US" sz="1600" dirty="0" smtClean="0"/>
              <a:t>Prerequisite:  None</a:t>
            </a:r>
          </a:p>
          <a:p>
            <a:pPr>
              <a:spcBef>
                <a:spcPct val="0"/>
              </a:spcBef>
              <a:buFontTx/>
              <a:buNone/>
            </a:pPr>
            <a:r>
              <a:rPr lang="en-US" sz="1600" dirty="0" smtClean="0"/>
              <a:t>Level: Intermediate  </a:t>
            </a:r>
            <a:r>
              <a:rPr lang="en-US" sz="1600" b="0" dirty="0" smtClean="0"/>
              <a:t>    </a:t>
            </a:r>
          </a:p>
          <a:p>
            <a:pPr>
              <a:spcBef>
                <a:spcPct val="0"/>
              </a:spcBef>
              <a:buFontTx/>
              <a:buNone/>
            </a:pPr>
            <a:endParaRPr lang="en-US" sz="1600" dirty="0" smtClean="0"/>
          </a:p>
          <a:p>
            <a:pPr>
              <a:spcBef>
                <a:spcPct val="0"/>
              </a:spcBef>
              <a:buFontTx/>
              <a:buNone/>
            </a:pPr>
            <a:r>
              <a:rPr lang="en-US" sz="1600" dirty="0" smtClean="0"/>
              <a:t>Who should attend?  Anyone wanting to learn advanced features of Excel</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2 - 3 hours</a:t>
            </a:r>
          </a:p>
          <a:p>
            <a:pPr>
              <a:lnSpc>
                <a:spcPct val="80000"/>
              </a:lnSpc>
              <a:buNone/>
            </a:pPr>
            <a:r>
              <a:rPr lang="en-US" sz="1600" dirty="0" smtClean="0"/>
              <a:t>CPE awarded:	2 hours Computer Software and Applications</a:t>
            </a:r>
            <a:endParaRPr lang="en-US" sz="1600" dirty="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This class comes with a practice exercise.</a:t>
            </a:r>
          </a:p>
          <a:p>
            <a:pPr>
              <a:lnSpc>
                <a:spcPct val="90000"/>
              </a:lnSpc>
              <a:buFont typeface="Wingdings" pitchFamily="2" charset="2"/>
              <a:buNone/>
            </a:pPr>
            <a:endParaRPr lang="en-US" sz="1800" dirty="0" smtClean="0"/>
          </a:p>
          <a:p>
            <a:pPr>
              <a:lnSpc>
                <a:spcPct val="90000"/>
              </a:lnSpc>
              <a:buFont typeface="Wingdings" pitchFamily="2" charset="2"/>
              <a:buNone/>
            </a:pPr>
            <a:endParaRPr lang="en-US" sz="1800" dirty="0" smtClean="0"/>
          </a:p>
          <a:p>
            <a:pPr>
              <a:lnSpc>
                <a:spcPct val="90000"/>
              </a:lnSpc>
              <a:buFont typeface="Wingdings" pitchFamily="2" charset="2"/>
              <a:buNone/>
            </a:pPr>
            <a:endParaRPr lang="en-US" sz="1800" dirty="0" smtClean="0"/>
          </a:p>
          <a:p>
            <a:pPr>
              <a:lnSpc>
                <a:spcPct val="90000"/>
              </a:lnSpc>
              <a:buFont typeface="Wingdings" pitchFamily="2" charset="2"/>
              <a:buNone/>
            </a:pPr>
            <a:endParaRPr lang="en-US" sz="1600" dirty="0" smtClean="0"/>
          </a:p>
          <a:p>
            <a:pPr>
              <a:lnSpc>
                <a:spcPct val="90000"/>
              </a:lnSpc>
              <a:buFont typeface="Wingdings" pitchFamily="2" charset="2"/>
              <a:buNone/>
            </a:pPr>
            <a:endParaRPr lang="en-US" sz="1600" dirty="0" smtClean="0"/>
          </a:p>
          <a:p>
            <a:pPr>
              <a:lnSpc>
                <a:spcPct val="90000"/>
              </a:lnSpc>
            </a:pPr>
            <a:endParaRPr lang="en-US" sz="1600" dirty="0" smtClean="0"/>
          </a:p>
        </p:txBody>
      </p:sp>
      <p:sp>
        <p:nvSpPr>
          <p:cNvPr id="19461" name="Rectangle 4"/>
          <p:cNvSpPr>
            <a:spLocks noChangeArrowheads="1"/>
          </p:cNvSpPr>
          <p:nvPr/>
        </p:nvSpPr>
        <p:spPr bwMode="auto">
          <a:xfrm>
            <a:off x="4267200" y="990600"/>
            <a:ext cx="3962400" cy="5867400"/>
          </a:xfrm>
          <a:prstGeom prst="rect">
            <a:avLst/>
          </a:prstGeom>
          <a:noFill/>
          <a:ln w="9525">
            <a:noFill/>
            <a:miter lim="800000"/>
            <a:headEnd/>
            <a:tailEnd/>
          </a:ln>
        </p:spPr>
        <p:txBody>
          <a:bodyPr/>
          <a:lstStyle/>
          <a:p>
            <a:pPr marL="282575" indent="-282575">
              <a:lnSpc>
                <a:spcPct val="80000"/>
              </a:lnSpc>
              <a:spcBef>
                <a:spcPct val="20000"/>
              </a:spcBef>
              <a:buFont typeface="Wingdings" pitchFamily="2" charset="2"/>
              <a:buNone/>
            </a:pPr>
            <a:r>
              <a:rPr lang="en-US" sz="1600" b="1" dirty="0">
                <a:latin typeface="Arial" charset="0"/>
              </a:rPr>
              <a:t>At the completion of this session the team member will be able to use the following features:</a:t>
            </a:r>
          </a:p>
          <a:p>
            <a:pPr marL="282575" indent="-282575">
              <a:lnSpc>
                <a:spcPct val="80000"/>
              </a:lnSpc>
              <a:spcBef>
                <a:spcPct val="20000"/>
              </a:spcBef>
              <a:buFont typeface="Wingdings" pitchFamily="2" charset="2"/>
              <a:buChar char="§"/>
            </a:pPr>
            <a:r>
              <a:rPr lang="en-US" sz="1600" b="1" dirty="0">
                <a:latin typeface="Arial" charset="0"/>
              </a:rPr>
              <a:t>Goal Seek</a:t>
            </a:r>
          </a:p>
          <a:p>
            <a:pPr marL="282575" indent="-282575">
              <a:lnSpc>
                <a:spcPct val="80000"/>
              </a:lnSpc>
              <a:spcBef>
                <a:spcPct val="20000"/>
              </a:spcBef>
              <a:buFont typeface="Wingdings" pitchFamily="2" charset="2"/>
              <a:buChar char="§"/>
            </a:pPr>
            <a:r>
              <a:rPr lang="en-US" sz="1600" b="1" dirty="0">
                <a:latin typeface="Arial" charset="0"/>
              </a:rPr>
              <a:t>Charts and Graphs	</a:t>
            </a:r>
          </a:p>
          <a:p>
            <a:pPr marL="282575" indent="-282575">
              <a:lnSpc>
                <a:spcPct val="80000"/>
              </a:lnSpc>
              <a:spcBef>
                <a:spcPct val="20000"/>
              </a:spcBef>
              <a:buFont typeface="Wingdings" pitchFamily="2" charset="2"/>
              <a:buChar char="§"/>
            </a:pPr>
            <a:r>
              <a:rPr lang="en-US" sz="1600" b="1" dirty="0">
                <a:latin typeface="Arial" charset="0"/>
              </a:rPr>
              <a:t>Scenarios	</a:t>
            </a:r>
          </a:p>
          <a:p>
            <a:pPr marL="282575" indent="-282575">
              <a:lnSpc>
                <a:spcPct val="80000"/>
              </a:lnSpc>
              <a:spcBef>
                <a:spcPct val="20000"/>
              </a:spcBef>
              <a:buFont typeface="Wingdings" pitchFamily="2" charset="2"/>
              <a:buChar char="§"/>
            </a:pPr>
            <a:r>
              <a:rPr lang="en-US" sz="1600" b="1" dirty="0">
                <a:latin typeface="Arial" charset="0"/>
              </a:rPr>
              <a:t>Numerical Dates	</a:t>
            </a:r>
          </a:p>
          <a:p>
            <a:pPr marL="282575" indent="-282575">
              <a:lnSpc>
                <a:spcPct val="80000"/>
              </a:lnSpc>
              <a:spcBef>
                <a:spcPct val="20000"/>
              </a:spcBef>
              <a:buFont typeface="Wingdings" pitchFamily="2" charset="2"/>
              <a:buChar char="§"/>
            </a:pPr>
            <a:r>
              <a:rPr lang="en-US" sz="1600" b="1" dirty="0">
                <a:latin typeface="Arial" charset="0"/>
              </a:rPr>
              <a:t>Inserting an IF Function	</a:t>
            </a:r>
          </a:p>
          <a:p>
            <a:pPr marL="282575" indent="-282575">
              <a:lnSpc>
                <a:spcPct val="80000"/>
              </a:lnSpc>
              <a:spcBef>
                <a:spcPct val="20000"/>
              </a:spcBef>
              <a:buFont typeface="Wingdings" pitchFamily="2" charset="2"/>
              <a:buChar char="§"/>
            </a:pPr>
            <a:r>
              <a:rPr lang="en-US" sz="1600" b="1" dirty="0">
                <a:latin typeface="Arial" charset="0"/>
              </a:rPr>
              <a:t>Auditing Tools	</a:t>
            </a:r>
          </a:p>
          <a:p>
            <a:pPr marL="282575" indent="-282575">
              <a:lnSpc>
                <a:spcPct val="80000"/>
              </a:lnSpc>
              <a:spcBef>
                <a:spcPct val="20000"/>
              </a:spcBef>
              <a:buFont typeface="Wingdings" pitchFamily="2" charset="2"/>
              <a:buChar char="§"/>
            </a:pPr>
            <a:r>
              <a:rPr lang="en-US" sz="1600" b="1" dirty="0">
                <a:latin typeface="Arial" charset="0"/>
              </a:rPr>
              <a:t>Macros 	</a:t>
            </a:r>
          </a:p>
          <a:p>
            <a:pPr marL="282575" indent="-282575">
              <a:lnSpc>
                <a:spcPct val="80000"/>
              </a:lnSpc>
              <a:spcBef>
                <a:spcPct val="20000"/>
              </a:spcBef>
              <a:buFont typeface="Wingdings" pitchFamily="2" charset="2"/>
              <a:buChar char="§"/>
            </a:pPr>
            <a:r>
              <a:rPr lang="en-US" sz="1600" b="1" dirty="0">
                <a:latin typeface="Arial" charset="0"/>
              </a:rPr>
              <a:t>Conditional Sum Wizard	</a:t>
            </a:r>
          </a:p>
          <a:p>
            <a:pPr marL="282575" indent="-282575">
              <a:lnSpc>
                <a:spcPct val="80000"/>
              </a:lnSpc>
              <a:spcBef>
                <a:spcPct val="20000"/>
              </a:spcBef>
              <a:buFont typeface="Wingdings" pitchFamily="2" charset="2"/>
              <a:buChar char="§"/>
            </a:pPr>
            <a:r>
              <a:rPr lang="en-US" sz="1600" b="1" dirty="0">
                <a:latin typeface="Arial" charset="0"/>
              </a:rPr>
              <a:t>Sorting	</a:t>
            </a:r>
          </a:p>
          <a:p>
            <a:pPr marL="282575" indent="-282575">
              <a:lnSpc>
                <a:spcPct val="80000"/>
              </a:lnSpc>
              <a:spcBef>
                <a:spcPct val="20000"/>
              </a:spcBef>
              <a:buFont typeface="Wingdings" pitchFamily="2" charset="2"/>
              <a:buChar char="§"/>
            </a:pPr>
            <a:r>
              <a:rPr lang="en-US" sz="1600" b="1" dirty="0">
                <a:latin typeface="Arial" charset="0"/>
              </a:rPr>
              <a:t>Filtering	</a:t>
            </a:r>
          </a:p>
          <a:p>
            <a:pPr marL="282575" indent="-282575">
              <a:lnSpc>
                <a:spcPct val="80000"/>
              </a:lnSpc>
              <a:spcBef>
                <a:spcPct val="20000"/>
              </a:spcBef>
              <a:buFont typeface="Wingdings" pitchFamily="2" charset="2"/>
              <a:buChar char="§"/>
            </a:pPr>
            <a:r>
              <a:rPr lang="en-US" sz="1600" b="1" dirty="0">
                <a:latin typeface="Arial" charset="0"/>
              </a:rPr>
              <a:t>Subtotals	</a:t>
            </a:r>
          </a:p>
          <a:p>
            <a:pPr marL="282575" indent="-282575">
              <a:lnSpc>
                <a:spcPct val="80000"/>
              </a:lnSpc>
              <a:spcBef>
                <a:spcPct val="20000"/>
              </a:spcBef>
              <a:buFont typeface="Wingdings" pitchFamily="2" charset="2"/>
              <a:buChar char="§"/>
            </a:pPr>
            <a:r>
              <a:rPr lang="en-US" sz="1600" b="1" dirty="0">
                <a:latin typeface="Arial" charset="0"/>
              </a:rPr>
              <a:t>Validation	</a:t>
            </a:r>
          </a:p>
          <a:p>
            <a:pPr marL="282575" indent="-282575">
              <a:lnSpc>
                <a:spcPct val="80000"/>
              </a:lnSpc>
              <a:spcBef>
                <a:spcPct val="20000"/>
              </a:spcBef>
              <a:buFont typeface="Wingdings" pitchFamily="2" charset="2"/>
              <a:buChar char="§"/>
            </a:pPr>
            <a:r>
              <a:rPr lang="en-US" sz="1600" b="1" dirty="0">
                <a:latin typeface="Arial" charset="0"/>
              </a:rPr>
              <a:t>Data Table	</a:t>
            </a:r>
          </a:p>
          <a:p>
            <a:pPr marL="282575" indent="-282575">
              <a:lnSpc>
                <a:spcPct val="80000"/>
              </a:lnSpc>
              <a:spcBef>
                <a:spcPct val="20000"/>
              </a:spcBef>
              <a:buFont typeface="Wingdings" pitchFamily="2" charset="2"/>
              <a:buChar char="§"/>
            </a:pPr>
            <a:r>
              <a:rPr lang="en-US" sz="1600" b="1" dirty="0">
                <a:latin typeface="Arial" charset="0"/>
              </a:rPr>
              <a:t>Consolidate Data	</a:t>
            </a:r>
          </a:p>
          <a:p>
            <a:pPr marL="282575" indent="-282575">
              <a:lnSpc>
                <a:spcPct val="80000"/>
              </a:lnSpc>
              <a:spcBef>
                <a:spcPct val="20000"/>
              </a:spcBef>
              <a:buFont typeface="Wingdings" pitchFamily="2" charset="2"/>
              <a:buChar char="§"/>
            </a:pPr>
            <a:r>
              <a:rPr lang="en-US" sz="1600" b="1" dirty="0">
                <a:latin typeface="Arial" charset="0"/>
              </a:rPr>
              <a:t>Pivot Table	</a:t>
            </a:r>
          </a:p>
          <a:p>
            <a:pPr marL="282575" indent="-282575">
              <a:lnSpc>
                <a:spcPct val="80000"/>
              </a:lnSpc>
              <a:spcBef>
                <a:spcPct val="20000"/>
              </a:spcBef>
              <a:buFont typeface="Wingdings" pitchFamily="2" charset="2"/>
              <a:buChar char="§"/>
            </a:pPr>
            <a:r>
              <a:rPr lang="en-US" sz="1600" b="1" dirty="0">
                <a:latin typeface="Arial" charset="0"/>
              </a:rPr>
              <a:t>Internet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a:t>
            </a:r>
            <a:endParaRPr lang="en-US" dirty="0"/>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11</a:t>
            </a:fld>
            <a:endParaRPr lang="en-US" dirty="0"/>
          </a:p>
        </p:txBody>
      </p:sp>
    </p:spTree>
    <p:extLst>
      <p:ext uri="{BB962C8B-B14F-4D97-AF65-F5344CB8AC3E}">
        <p14:creationId xmlns:p14="http://schemas.microsoft.com/office/powerpoint/2010/main" val="1520403750"/>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p>
            <a:fld id="{B99FD43B-5247-4C47-89BF-C3F1C0D86B98}" type="slidenum">
              <a:rPr lang="en-US"/>
              <a:pPr/>
              <a:t>110</a:t>
            </a:fld>
            <a:endParaRPr lang="en-US" dirty="0"/>
          </a:p>
        </p:txBody>
      </p:sp>
      <p:sp>
        <p:nvSpPr>
          <p:cNvPr id="19459" name="Rectangle 2"/>
          <p:cNvSpPr>
            <a:spLocks noGrp="1" noChangeArrowheads="1"/>
          </p:cNvSpPr>
          <p:nvPr>
            <p:ph type="title"/>
          </p:nvPr>
        </p:nvSpPr>
        <p:spPr>
          <a:xfrm>
            <a:off x="304800" y="0"/>
            <a:ext cx="7391400" cy="990600"/>
          </a:xfrm>
        </p:spPr>
        <p:txBody>
          <a:bodyPr/>
          <a:lstStyle/>
          <a:p>
            <a:r>
              <a:rPr lang="en-US" dirty="0" smtClean="0">
                <a:solidFill>
                  <a:schemeClr val="accent1"/>
                </a:solidFill>
              </a:rPr>
              <a:t>Creating an Amortization Schedule in Excel</a:t>
            </a:r>
          </a:p>
        </p:txBody>
      </p:sp>
      <p:sp>
        <p:nvSpPr>
          <p:cNvPr id="19460" name="Rectangle 3"/>
          <p:cNvSpPr>
            <a:spLocks noGrp="1" noChangeArrowheads="1"/>
          </p:cNvSpPr>
          <p:nvPr>
            <p:ph type="body" idx="1"/>
          </p:nvPr>
        </p:nvSpPr>
        <p:spPr>
          <a:xfrm>
            <a:off x="381000" y="1219200"/>
            <a:ext cx="3276600" cy="54102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how to create an amortization schedule in Excel.</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spcBef>
                <a:spcPct val="0"/>
              </a:spcBef>
              <a:buFontTx/>
              <a:buNone/>
            </a:pPr>
            <a:r>
              <a:rPr lang="en-US" sz="1600" dirty="0" smtClean="0"/>
              <a:t>Prerequisite:  None</a:t>
            </a:r>
          </a:p>
          <a:p>
            <a:pPr>
              <a:spcBef>
                <a:spcPct val="0"/>
              </a:spcBef>
              <a:buFontTx/>
              <a:buNone/>
            </a:pPr>
            <a:r>
              <a:rPr lang="en-US" sz="1600" dirty="0" smtClean="0"/>
              <a:t>Level: Intermediate  </a:t>
            </a:r>
            <a:r>
              <a:rPr lang="en-US" sz="1600" b="0" dirty="0" smtClean="0"/>
              <a:t>    </a:t>
            </a:r>
          </a:p>
          <a:p>
            <a:pPr>
              <a:spcBef>
                <a:spcPct val="0"/>
              </a:spcBef>
              <a:buFontTx/>
              <a:buNone/>
            </a:pPr>
            <a:endParaRPr lang="en-US" sz="1600" dirty="0" smtClean="0"/>
          </a:p>
          <a:p>
            <a:pPr>
              <a:spcBef>
                <a:spcPct val="0"/>
              </a:spcBef>
              <a:buFontTx/>
              <a:buNone/>
            </a:pPr>
            <a:r>
              <a:rPr lang="en-US" sz="1600" dirty="0" smtClean="0"/>
              <a:t>Who should attend?  Anyone wanting to learn how to create an amortization schedule.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1.5 hours</a:t>
            </a:r>
          </a:p>
          <a:p>
            <a:pPr>
              <a:lnSpc>
                <a:spcPct val="90000"/>
              </a:lnSpc>
              <a:buFont typeface="Wingdings" pitchFamily="2" charset="2"/>
              <a:buNone/>
            </a:pPr>
            <a:endParaRPr lang="en-US" sz="1600" dirty="0" smtClean="0"/>
          </a:p>
          <a:p>
            <a:pPr>
              <a:lnSpc>
                <a:spcPct val="80000"/>
              </a:lnSpc>
              <a:buNone/>
            </a:pPr>
            <a:r>
              <a:rPr lang="en-US" sz="1600" dirty="0" smtClean="0"/>
              <a:t>CPE awarded:	1.5 hours Computer Software and Applications</a:t>
            </a:r>
            <a:endParaRPr lang="en-US" sz="1600" dirty="0"/>
          </a:p>
          <a:p>
            <a:pPr>
              <a:lnSpc>
                <a:spcPct val="90000"/>
              </a:lnSpc>
              <a:buFont typeface="Wingdings" pitchFamily="2" charset="2"/>
              <a:buNone/>
            </a:pPr>
            <a:endParaRPr lang="en-US" sz="1600" dirty="0" smtClean="0"/>
          </a:p>
          <a:p>
            <a:pPr>
              <a:lnSpc>
                <a:spcPct val="90000"/>
              </a:lnSpc>
              <a:buFont typeface="Wingdings" pitchFamily="2" charset="2"/>
              <a:buNone/>
            </a:pPr>
            <a:endParaRPr lang="en-US" sz="1800" dirty="0" smtClean="0"/>
          </a:p>
          <a:p>
            <a:pPr>
              <a:lnSpc>
                <a:spcPct val="90000"/>
              </a:lnSpc>
              <a:buFont typeface="Wingdings" pitchFamily="2" charset="2"/>
              <a:buNone/>
            </a:pPr>
            <a:endParaRPr lang="en-US" sz="1800" dirty="0" smtClean="0"/>
          </a:p>
          <a:p>
            <a:pPr>
              <a:lnSpc>
                <a:spcPct val="90000"/>
              </a:lnSpc>
              <a:buFont typeface="Wingdings" pitchFamily="2" charset="2"/>
              <a:buNone/>
            </a:pPr>
            <a:endParaRPr lang="en-US" sz="1800" dirty="0" smtClean="0"/>
          </a:p>
          <a:p>
            <a:pPr>
              <a:lnSpc>
                <a:spcPct val="90000"/>
              </a:lnSpc>
              <a:buFont typeface="Wingdings" pitchFamily="2" charset="2"/>
              <a:buNone/>
            </a:pPr>
            <a:endParaRPr lang="en-US" sz="1600" dirty="0" smtClean="0"/>
          </a:p>
          <a:p>
            <a:pPr>
              <a:lnSpc>
                <a:spcPct val="90000"/>
              </a:lnSpc>
              <a:buFont typeface="Wingdings" pitchFamily="2" charset="2"/>
              <a:buNone/>
            </a:pPr>
            <a:endParaRPr lang="en-US" sz="1600" dirty="0" smtClean="0"/>
          </a:p>
          <a:p>
            <a:pPr>
              <a:lnSpc>
                <a:spcPct val="90000"/>
              </a:lnSpc>
            </a:pPr>
            <a:endParaRPr lang="en-US" sz="1600" dirty="0" smtClean="0"/>
          </a:p>
        </p:txBody>
      </p:sp>
      <p:sp>
        <p:nvSpPr>
          <p:cNvPr id="19461" name="Rectangle 4"/>
          <p:cNvSpPr>
            <a:spLocks noChangeArrowheads="1"/>
          </p:cNvSpPr>
          <p:nvPr/>
        </p:nvSpPr>
        <p:spPr bwMode="auto">
          <a:xfrm>
            <a:off x="4267200" y="990600"/>
            <a:ext cx="3962400" cy="5867400"/>
          </a:xfrm>
          <a:prstGeom prst="rect">
            <a:avLst/>
          </a:prstGeom>
          <a:noFill/>
          <a:ln w="9525">
            <a:noFill/>
            <a:miter lim="800000"/>
            <a:headEnd/>
            <a:tailEnd/>
          </a:ln>
        </p:spPr>
        <p:txBody>
          <a:bodyPr/>
          <a:lstStyle/>
          <a:p>
            <a:pPr marL="282575" indent="-282575">
              <a:lnSpc>
                <a:spcPct val="80000"/>
              </a:lnSpc>
              <a:spcBef>
                <a:spcPct val="20000"/>
              </a:spcBef>
              <a:buFont typeface="Wingdings" pitchFamily="2" charset="2"/>
              <a:buNone/>
            </a:pPr>
            <a:r>
              <a:rPr lang="en-US" sz="1800" b="1" dirty="0">
                <a:latin typeface="Arial" charset="0"/>
              </a:rPr>
              <a:t>At the completion of this session the team member will be able to use the following features</a:t>
            </a:r>
            <a:r>
              <a:rPr lang="en-US" sz="1800" b="1" dirty="0" smtClean="0">
                <a:latin typeface="Arial" charset="0"/>
              </a:rPr>
              <a:t>:</a:t>
            </a:r>
          </a:p>
          <a:p>
            <a:pPr marL="282575" indent="-282575">
              <a:lnSpc>
                <a:spcPct val="80000"/>
              </a:lnSpc>
              <a:spcBef>
                <a:spcPct val="20000"/>
              </a:spcBef>
              <a:buFont typeface="Wingdings" pitchFamily="2" charset="2"/>
              <a:buNone/>
            </a:pPr>
            <a:endParaRPr lang="en-US" sz="1800" b="1" dirty="0">
              <a:latin typeface="Arial" charset="0"/>
            </a:endParaRPr>
          </a:p>
          <a:p>
            <a:pPr marL="282575" indent="-282575">
              <a:lnSpc>
                <a:spcPct val="80000"/>
              </a:lnSpc>
              <a:spcBef>
                <a:spcPct val="20000"/>
              </a:spcBef>
              <a:buFont typeface="Wingdings" pitchFamily="2" charset="2"/>
              <a:buChar char="§"/>
            </a:pPr>
            <a:r>
              <a:rPr lang="en-US" sz="1800" b="1" dirty="0" smtClean="0">
                <a:latin typeface="Arial" charset="0"/>
              </a:rPr>
              <a:t>Vertical lookup</a:t>
            </a:r>
          </a:p>
          <a:p>
            <a:pPr marL="282575" indent="-282575">
              <a:lnSpc>
                <a:spcPct val="80000"/>
              </a:lnSpc>
              <a:spcBef>
                <a:spcPct val="20000"/>
              </a:spcBef>
              <a:buFont typeface="Wingdings" pitchFamily="2" charset="2"/>
              <a:buChar char="§"/>
            </a:pPr>
            <a:r>
              <a:rPr lang="en-US" sz="1800" b="1" dirty="0" smtClean="0">
                <a:latin typeface="Arial" charset="0"/>
              </a:rPr>
              <a:t>PMT</a:t>
            </a:r>
          </a:p>
          <a:p>
            <a:pPr marL="282575" indent="-282575">
              <a:lnSpc>
                <a:spcPct val="80000"/>
              </a:lnSpc>
              <a:spcBef>
                <a:spcPct val="20000"/>
              </a:spcBef>
              <a:buFont typeface="Wingdings" pitchFamily="2" charset="2"/>
              <a:buChar char="§"/>
            </a:pPr>
            <a:r>
              <a:rPr lang="en-US" sz="1800" b="1" dirty="0"/>
              <a:t>What If Analysis&gt;Data </a:t>
            </a:r>
            <a:r>
              <a:rPr lang="en-US" sz="1800" b="1" dirty="0" smtClean="0"/>
              <a:t>Table</a:t>
            </a:r>
          </a:p>
          <a:p>
            <a:pPr marL="282575" indent="-282575">
              <a:lnSpc>
                <a:spcPct val="80000"/>
              </a:lnSpc>
              <a:spcBef>
                <a:spcPct val="20000"/>
              </a:spcBef>
              <a:buFont typeface="Wingdings" pitchFamily="2" charset="2"/>
              <a:buChar char="§"/>
            </a:pPr>
            <a:r>
              <a:rPr lang="en-US" sz="1800" b="1" dirty="0" smtClean="0">
                <a:latin typeface="Arial" charset="0"/>
              </a:rPr>
              <a:t>Create a working amortization schedule</a:t>
            </a:r>
            <a:endParaRPr lang="en-US" sz="1800" b="1" dirty="0">
              <a:latin typeface="Arial" charset="0"/>
            </a:endParaRPr>
          </a:p>
        </p:txBody>
      </p:sp>
    </p:spTree>
    <p:extLst>
      <p:ext uri="{BB962C8B-B14F-4D97-AF65-F5344CB8AC3E}">
        <p14:creationId xmlns:p14="http://schemas.microsoft.com/office/powerpoint/2010/main" val="3832030935"/>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p>
            <a:fld id="{B99FD43B-5247-4C47-89BF-C3F1C0D86B98}" type="slidenum">
              <a:rPr lang="en-US"/>
              <a:pPr/>
              <a:t>111</a:t>
            </a:fld>
            <a:endParaRPr lang="en-US" dirty="0"/>
          </a:p>
        </p:txBody>
      </p:sp>
      <p:sp>
        <p:nvSpPr>
          <p:cNvPr id="19459" name="Rectangle 2"/>
          <p:cNvSpPr>
            <a:spLocks noGrp="1" noChangeArrowheads="1"/>
          </p:cNvSpPr>
          <p:nvPr>
            <p:ph type="title"/>
          </p:nvPr>
        </p:nvSpPr>
        <p:spPr>
          <a:xfrm>
            <a:off x="304800" y="0"/>
            <a:ext cx="7391400" cy="990600"/>
          </a:xfrm>
        </p:spPr>
        <p:txBody>
          <a:bodyPr/>
          <a:lstStyle/>
          <a:p>
            <a:r>
              <a:rPr lang="en-US" dirty="0" smtClean="0">
                <a:solidFill>
                  <a:schemeClr val="accent1"/>
                </a:solidFill>
              </a:rPr>
              <a:t>Excel and the Internet Working Together</a:t>
            </a:r>
          </a:p>
        </p:txBody>
      </p:sp>
      <p:sp>
        <p:nvSpPr>
          <p:cNvPr id="19460" name="Rectangle 3"/>
          <p:cNvSpPr>
            <a:spLocks noGrp="1" noChangeArrowheads="1"/>
          </p:cNvSpPr>
          <p:nvPr>
            <p:ph type="body" idx="1"/>
          </p:nvPr>
        </p:nvSpPr>
        <p:spPr>
          <a:xfrm>
            <a:off x="381000" y="1143000"/>
            <a:ext cx="3276600" cy="5486400"/>
          </a:xfrm>
        </p:spPr>
        <p:txBody>
          <a:bodyPr/>
          <a:lstStyle/>
          <a:p>
            <a:pPr>
              <a:lnSpc>
                <a:spcPct val="90000"/>
              </a:lnSpc>
              <a:buFont typeface="Wingdings" pitchFamily="2" charset="2"/>
              <a:buNone/>
            </a:pPr>
            <a:r>
              <a:rPr lang="en-US" sz="1500" dirty="0" smtClean="0"/>
              <a:t>Session Description </a:t>
            </a:r>
          </a:p>
          <a:p>
            <a:pPr>
              <a:lnSpc>
                <a:spcPct val="90000"/>
              </a:lnSpc>
              <a:buFont typeface="Wingdings" pitchFamily="2" charset="2"/>
              <a:buNone/>
            </a:pPr>
            <a:r>
              <a:rPr lang="en-US" sz="1500" dirty="0" smtClean="0"/>
              <a:t>   This session will teach participants how to get information from the internet to use in calculations in Excel.</a:t>
            </a:r>
          </a:p>
          <a:p>
            <a:pPr>
              <a:lnSpc>
                <a:spcPct val="90000"/>
              </a:lnSpc>
              <a:buFont typeface="Wingdings" pitchFamily="2" charset="2"/>
              <a:buNone/>
            </a:pPr>
            <a:endParaRPr lang="en-US" sz="1500" dirty="0" smtClean="0"/>
          </a:p>
          <a:p>
            <a:pPr>
              <a:lnSpc>
                <a:spcPct val="90000"/>
              </a:lnSpc>
              <a:buFont typeface="Wingdings" pitchFamily="2" charset="2"/>
              <a:buNone/>
            </a:pPr>
            <a:r>
              <a:rPr lang="en-US" sz="1500" dirty="0" smtClean="0"/>
              <a:t>Presenter: Linda Steele</a:t>
            </a:r>
          </a:p>
          <a:p>
            <a:pPr>
              <a:spcBef>
                <a:spcPct val="0"/>
              </a:spcBef>
              <a:buFontTx/>
              <a:buNone/>
            </a:pPr>
            <a:r>
              <a:rPr lang="en-US" sz="1500" dirty="0" smtClean="0"/>
              <a:t>Prerequisite:  None</a:t>
            </a:r>
          </a:p>
          <a:p>
            <a:pPr>
              <a:spcBef>
                <a:spcPct val="0"/>
              </a:spcBef>
              <a:buFontTx/>
              <a:buNone/>
            </a:pPr>
            <a:r>
              <a:rPr lang="en-US" sz="1500" dirty="0" smtClean="0"/>
              <a:t>Level: Beginner</a:t>
            </a:r>
            <a:r>
              <a:rPr lang="en-US" sz="1500" b="0" dirty="0" smtClean="0"/>
              <a:t>    </a:t>
            </a:r>
          </a:p>
          <a:p>
            <a:pPr>
              <a:spcBef>
                <a:spcPct val="0"/>
              </a:spcBef>
              <a:buFontTx/>
              <a:buNone/>
            </a:pPr>
            <a:endParaRPr lang="en-US" sz="1500" dirty="0" smtClean="0"/>
          </a:p>
          <a:p>
            <a:pPr>
              <a:spcBef>
                <a:spcPct val="0"/>
              </a:spcBef>
              <a:buFontTx/>
              <a:buNone/>
            </a:pPr>
            <a:r>
              <a:rPr lang="en-US" sz="1500" dirty="0" smtClean="0"/>
              <a:t>Who should attend?  Anyone wanting to learn these features of Excel</a:t>
            </a:r>
          </a:p>
          <a:p>
            <a:pPr>
              <a:lnSpc>
                <a:spcPct val="90000"/>
              </a:lnSpc>
              <a:buFont typeface="Wingdings" pitchFamily="2" charset="2"/>
              <a:buNone/>
            </a:pPr>
            <a:endParaRPr lang="en-US" sz="1500" dirty="0" smtClean="0"/>
          </a:p>
          <a:p>
            <a:pPr>
              <a:lnSpc>
                <a:spcPct val="90000"/>
              </a:lnSpc>
              <a:buFont typeface="Wingdings" pitchFamily="2" charset="2"/>
              <a:buNone/>
            </a:pPr>
            <a:r>
              <a:rPr lang="en-US" sz="1500" dirty="0" smtClean="0"/>
              <a:t>Program Length: 1</a:t>
            </a:r>
          </a:p>
          <a:p>
            <a:pPr>
              <a:lnSpc>
                <a:spcPct val="80000"/>
              </a:lnSpc>
              <a:buNone/>
            </a:pPr>
            <a:r>
              <a:rPr lang="en-US" sz="1500" dirty="0" smtClean="0"/>
              <a:t>CPE awarded:	1 hour Computer Software and Applications</a:t>
            </a:r>
            <a:endParaRPr lang="en-US" sz="1500" dirty="0"/>
          </a:p>
          <a:p>
            <a:pPr>
              <a:lnSpc>
                <a:spcPct val="90000"/>
              </a:lnSpc>
              <a:buFont typeface="Wingdings" pitchFamily="2" charset="2"/>
              <a:buNone/>
            </a:pPr>
            <a:endParaRPr lang="en-US" sz="1500" dirty="0" smtClean="0"/>
          </a:p>
          <a:p>
            <a:pPr>
              <a:lnSpc>
                <a:spcPct val="90000"/>
              </a:lnSpc>
              <a:buFont typeface="Wingdings" pitchFamily="2" charset="2"/>
              <a:buNone/>
            </a:pPr>
            <a:r>
              <a:rPr lang="en-US" sz="1500" dirty="0" smtClean="0"/>
              <a:t>This class comes with a practice exercise.</a:t>
            </a:r>
          </a:p>
          <a:p>
            <a:pPr>
              <a:lnSpc>
                <a:spcPct val="90000"/>
              </a:lnSpc>
              <a:buFont typeface="Wingdings" pitchFamily="2" charset="2"/>
              <a:buNone/>
            </a:pPr>
            <a:endParaRPr lang="en-US" sz="1800" dirty="0" smtClean="0"/>
          </a:p>
          <a:p>
            <a:pPr>
              <a:lnSpc>
                <a:spcPct val="90000"/>
              </a:lnSpc>
              <a:buFont typeface="Wingdings" pitchFamily="2" charset="2"/>
              <a:buNone/>
            </a:pPr>
            <a:endParaRPr lang="en-US" sz="1800" dirty="0" smtClean="0"/>
          </a:p>
          <a:p>
            <a:pPr>
              <a:lnSpc>
                <a:spcPct val="90000"/>
              </a:lnSpc>
              <a:buFont typeface="Wingdings" pitchFamily="2" charset="2"/>
              <a:buNone/>
            </a:pPr>
            <a:endParaRPr lang="en-US" sz="1800" dirty="0" smtClean="0"/>
          </a:p>
          <a:p>
            <a:pPr>
              <a:lnSpc>
                <a:spcPct val="90000"/>
              </a:lnSpc>
              <a:buFont typeface="Wingdings" pitchFamily="2" charset="2"/>
              <a:buNone/>
            </a:pPr>
            <a:endParaRPr lang="en-US" sz="1600" dirty="0" smtClean="0"/>
          </a:p>
          <a:p>
            <a:pPr>
              <a:lnSpc>
                <a:spcPct val="90000"/>
              </a:lnSpc>
              <a:buFont typeface="Wingdings" pitchFamily="2" charset="2"/>
              <a:buNone/>
            </a:pPr>
            <a:endParaRPr lang="en-US" sz="1600" dirty="0" smtClean="0"/>
          </a:p>
          <a:p>
            <a:pPr>
              <a:lnSpc>
                <a:spcPct val="90000"/>
              </a:lnSpc>
            </a:pPr>
            <a:endParaRPr lang="en-US" sz="1600" dirty="0" smtClean="0"/>
          </a:p>
        </p:txBody>
      </p:sp>
      <p:sp>
        <p:nvSpPr>
          <p:cNvPr id="19461" name="Rectangle 4"/>
          <p:cNvSpPr>
            <a:spLocks noChangeArrowheads="1"/>
          </p:cNvSpPr>
          <p:nvPr/>
        </p:nvSpPr>
        <p:spPr bwMode="auto">
          <a:xfrm>
            <a:off x="4267200" y="1447800"/>
            <a:ext cx="3962400" cy="5410200"/>
          </a:xfrm>
          <a:prstGeom prst="rect">
            <a:avLst/>
          </a:prstGeom>
          <a:noFill/>
          <a:ln w="9525">
            <a:noFill/>
            <a:miter lim="800000"/>
            <a:headEnd/>
            <a:tailEnd/>
          </a:ln>
        </p:spPr>
        <p:txBody>
          <a:bodyPr/>
          <a:lstStyle/>
          <a:p>
            <a:pPr marL="282575" indent="-282575">
              <a:lnSpc>
                <a:spcPct val="80000"/>
              </a:lnSpc>
              <a:spcBef>
                <a:spcPct val="20000"/>
              </a:spcBef>
              <a:buFont typeface="Wingdings" pitchFamily="2" charset="2"/>
              <a:buNone/>
            </a:pPr>
            <a:r>
              <a:rPr lang="en-US" sz="1600" b="1" dirty="0">
                <a:latin typeface="Arial" charset="0"/>
              </a:rPr>
              <a:t>At the completion of this session the team member will be able to use the following features</a:t>
            </a:r>
            <a:r>
              <a:rPr lang="en-US" sz="1600" b="1" dirty="0" smtClean="0">
                <a:latin typeface="Arial" charset="0"/>
              </a:rPr>
              <a:t>:</a:t>
            </a:r>
          </a:p>
          <a:p>
            <a:pPr marL="282575" indent="-282575">
              <a:lnSpc>
                <a:spcPct val="80000"/>
              </a:lnSpc>
              <a:spcBef>
                <a:spcPct val="20000"/>
              </a:spcBef>
              <a:buFont typeface="Wingdings" pitchFamily="2" charset="2"/>
              <a:buChar char="§"/>
            </a:pPr>
            <a:r>
              <a:rPr lang="en-US" sz="1600" b="1" dirty="0" smtClean="0">
                <a:latin typeface="Arial" charset="0"/>
              </a:rPr>
              <a:t>Pull information from the internet into an Excel worksheet</a:t>
            </a:r>
          </a:p>
          <a:p>
            <a:pPr marL="282575" indent="-282575">
              <a:lnSpc>
                <a:spcPct val="80000"/>
              </a:lnSpc>
              <a:spcBef>
                <a:spcPct val="20000"/>
              </a:spcBef>
              <a:buFont typeface="Wingdings" pitchFamily="2" charset="2"/>
              <a:buChar char="§"/>
            </a:pPr>
            <a:r>
              <a:rPr lang="en-US" sz="1600" b="1" dirty="0" smtClean="0">
                <a:latin typeface="Arial" charset="0"/>
              </a:rPr>
              <a:t>Create calculations for these</a:t>
            </a:r>
          </a:p>
          <a:p>
            <a:pPr marL="282575" indent="-282575">
              <a:lnSpc>
                <a:spcPct val="80000"/>
              </a:lnSpc>
              <a:spcBef>
                <a:spcPct val="20000"/>
              </a:spcBef>
              <a:buFont typeface="Wingdings" pitchFamily="2" charset="2"/>
              <a:buChar char="§"/>
            </a:pPr>
            <a:endParaRPr lang="en-US" sz="1800" b="1" dirty="0" smtClean="0">
              <a:latin typeface="Arial" charset="0"/>
            </a:endParaRPr>
          </a:p>
        </p:txBody>
      </p:sp>
    </p:spTree>
    <p:extLst>
      <p:ext uri="{BB962C8B-B14F-4D97-AF65-F5344CB8AC3E}">
        <p14:creationId xmlns:p14="http://schemas.microsoft.com/office/powerpoint/2010/main" val="59258856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p>
            <a:fld id="{B99FD43B-5247-4C47-89BF-C3F1C0D86B98}" type="slidenum">
              <a:rPr lang="en-US"/>
              <a:pPr/>
              <a:t>112</a:t>
            </a:fld>
            <a:endParaRPr lang="en-US" dirty="0"/>
          </a:p>
        </p:txBody>
      </p:sp>
      <p:sp>
        <p:nvSpPr>
          <p:cNvPr id="19459" name="Rectangle 2"/>
          <p:cNvSpPr>
            <a:spLocks noGrp="1" noChangeArrowheads="1"/>
          </p:cNvSpPr>
          <p:nvPr>
            <p:ph type="title"/>
          </p:nvPr>
        </p:nvSpPr>
        <p:spPr>
          <a:xfrm>
            <a:off x="304800" y="0"/>
            <a:ext cx="7391400" cy="990600"/>
          </a:xfrm>
        </p:spPr>
        <p:txBody>
          <a:bodyPr/>
          <a:lstStyle/>
          <a:p>
            <a:r>
              <a:rPr lang="en-US" dirty="0" smtClean="0">
                <a:solidFill>
                  <a:schemeClr val="accent1"/>
                </a:solidFill>
              </a:rPr>
              <a:t>Excel Formulas</a:t>
            </a:r>
          </a:p>
        </p:txBody>
      </p:sp>
      <p:sp>
        <p:nvSpPr>
          <p:cNvPr id="19460" name="Rectangle 3"/>
          <p:cNvSpPr>
            <a:spLocks noGrp="1" noChangeArrowheads="1"/>
          </p:cNvSpPr>
          <p:nvPr>
            <p:ph type="body" idx="1"/>
          </p:nvPr>
        </p:nvSpPr>
        <p:spPr>
          <a:xfrm>
            <a:off x="381000" y="762000"/>
            <a:ext cx="3276600" cy="5867400"/>
          </a:xfrm>
        </p:spPr>
        <p:txBody>
          <a:bodyPr/>
          <a:lstStyle/>
          <a:p>
            <a:pPr>
              <a:lnSpc>
                <a:spcPct val="90000"/>
              </a:lnSpc>
              <a:buFont typeface="Wingdings" pitchFamily="2" charset="2"/>
              <a:buNone/>
            </a:pPr>
            <a:r>
              <a:rPr lang="en-US" sz="1700" dirty="0" smtClean="0"/>
              <a:t>Session Description </a:t>
            </a:r>
          </a:p>
          <a:p>
            <a:pPr>
              <a:lnSpc>
                <a:spcPct val="90000"/>
              </a:lnSpc>
              <a:buFont typeface="Wingdings" pitchFamily="2" charset="2"/>
              <a:buNone/>
            </a:pPr>
            <a:r>
              <a:rPr lang="en-US" sz="1700" dirty="0" smtClean="0"/>
              <a:t>   This session will work on improving the individual’s Excel skills by providing shortcuts.</a:t>
            </a:r>
          </a:p>
          <a:p>
            <a:pPr>
              <a:lnSpc>
                <a:spcPct val="90000"/>
              </a:lnSpc>
              <a:buFont typeface="Wingdings" pitchFamily="2" charset="2"/>
              <a:buNone/>
            </a:pPr>
            <a:endParaRPr lang="en-US" sz="1700" dirty="0" smtClean="0"/>
          </a:p>
          <a:p>
            <a:pPr>
              <a:lnSpc>
                <a:spcPct val="90000"/>
              </a:lnSpc>
              <a:buFont typeface="Wingdings" pitchFamily="2" charset="2"/>
              <a:buNone/>
            </a:pPr>
            <a:r>
              <a:rPr lang="en-US" sz="1700" dirty="0" smtClean="0"/>
              <a:t>Presenter: Linda Steele</a:t>
            </a:r>
          </a:p>
          <a:p>
            <a:pPr>
              <a:spcBef>
                <a:spcPct val="0"/>
              </a:spcBef>
              <a:buFontTx/>
              <a:buNone/>
            </a:pPr>
            <a:r>
              <a:rPr lang="en-US" sz="1700" dirty="0" smtClean="0"/>
              <a:t>Prerequisite:  None</a:t>
            </a:r>
          </a:p>
          <a:p>
            <a:pPr>
              <a:spcBef>
                <a:spcPct val="0"/>
              </a:spcBef>
              <a:buFontTx/>
              <a:buNone/>
            </a:pPr>
            <a:r>
              <a:rPr lang="en-US" sz="1700" dirty="0" smtClean="0"/>
              <a:t>Level: Beginner</a:t>
            </a:r>
            <a:r>
              <a:rPr lang="en-US" sz="1700" b="0" dirty="0" smtClean="0"/>
              <a:t>    </a:t>
            </a:r>
          </a:p>
          <a:p>
            <a:pPr>
              <a:spcBef>
                <a:spcPct val="0"/>
              </a:spcBef>
              <a:buFontTx/>
              <a:buNone/>
            </a:pPr>
            <a:endParaRPr lang="en-US" sz="1700" dirty="0" smtClean="0"/>
          </a:p>
          <a:p>
            <a:pPr>
              <a:spcBef>
                <a:spcPct val="0"/>
              </a:spcBef>
              <a:buFontTx/>
              <a:buNone/>
            </a:pPr>
            <a:r>
              <a:rPr lang="en-US" sz="1700" dirty="0" smtClean="0"/>
              <a:t>Who should attend?  Anyone wanting to learn shortcut features of Excel</a:t>
            </a:r>
          </a:p>
          <a:p>
            <a:pPr>
              <a:lnSpc>
                <a:spcPct val="90000"/>
              </a:lnSpc>
              <a:buFont typeface="Wingdings" pitchFamily="2" charset="2"/>
              <a:buNone/>
            </a:pPr>
            <a:endParaRPr lang="en-US" sz="1700" dirty="0" smtClean="0"/>
          </a:p>
          <a:p>
            <a:pPr>
              <a:lnSpc>
                <a:spcPct val="90000"/>
              </a:lnSpc>
              <a:buFont typeface="Wingdings" pitchFamily="2" charset="2"/>
              <a:buNone/>
            </a:pPr>
            <a:r>
              <a:rPr lang="en-US" sz="1700" dirty="0" smtClean="0"/>
              <a:t>Program Length: 2</a:t>
            </a:r>
          </a:p>
          <a:p>
            <a:pPr>
              <a:lnSpc>
                <a:spcPct val="80000"/>
              </a:lnSpc>
              <a:buNone/>
            </a:pPr>
            <a:r>
              <a:rPr lang="en-US" sz="1700" dirty="0" smtClean="0"/>
              <a:t>CPE awarded:	2 hours Computer Software and Applications</a:t>
            </a:r>
            <a:endParaRPr lang="en-US" sz="1700" dirty="0"/>
          </a:p>
          <a:p>
            <a:pPr>
              <a:lnSpc>
                <a:spcPct val="90000"/>
              </a:lnSpc>
              <a:buFont typeface="Wingdings" pitchFamily="2" charset="2"/>
              <a:buNone/>
            </a:pPr>
            <a:endParaRPr lang="en-US" sz="1700" dirty="0" smtClean="0"/>
          </a:p>
          <a:p>
            <a:pPr>
              <a:lnSpc>
                <a:spcPct val="90000"/>
              </a:lnSpc>
              <a:buFont typeface="Wingdings" pitchFamily="2" charset="2"/>
              <a:buNone/>
            </a:pPr>
            <a:r>
              <a:rPr lang="en-US" sz="1700" dirty="0" smtClean="0"/>
              <a:t>This class comes with a practice exercise.</a:t>
            </a:r>
          </a:p>
          <a:p>
            <a:pPr>
              <a:lnSpc>
                <a:spcPct val="90000"/>
              </a:lnSpc>
              <a:buFont typeface="Wingdings" pitchFamily="2" charset="2"/>
              <a:buNone/>
            </a:pPr>
            <a:endParaRPr lang="en-US" sz="1800" dirty="0" smtClean="0"/>
          </a:p>
          <a:p>
            <a:pPr>
              <a:lnSpc>
                <a:spcPct val="90000"/>
              </a:lnSpc>
              <a:buFont typeface="Wingdings" pitchFamily="2" charset="2"/>
              <a:buNone/>
            </a:pPr>
            <a:endParaRPr lang="en-US" sz="1800" dirty="0" smtClean="0"/>
          </a:p>
          <a:p>
            <a:pPr>
              <a:lnSpc>
                <a:spcPct val="90000"/>
              </a:lnSpc>
              <a:buFont typeface="Wingdings" pitchFamily="2" charset="2"/>
              <a:buNone/>
            </a:pPr>
            <a:endParaRPr lang="en-US" sz="1800" dirty="0" smtClean="0"/>
          </a:p>
          <a:p>
            <a:pPr>
              <a:lnSpc>
                <a:spcPct val="90000"/>
              </a:lnSpc>
              <a:buFont typeface="Wingdings" pitchFamily="2" charset="2"/>
              <a:buNone/>
            </a:pPr>
            <a:endParaRPr lang="en-US" sz="1600" dirty="0" smtClean="0"/>
          </a:p>
          <a:p>
            <a:pPr>
              <a:lnSpc>
                <a:spcPct val="90000"/>
              </a:lnSpc>
              <a:buFont typeface="Wingdings" pitchFamily="2" charset="2"/>
              <a:buNone/>
            </a:pPr>
            <a:endParaRPr lang="en-US" sz="1600" dirty="0" smtClean="0"/>
          </a:p>
          <a:p>
            <a:pPr>
              <a:lnSpc>
                <a:spcPct val="90000"/>
              </a:lnSpc>
            </a:pPr>
            <a:endParaRPr lang="en-US" sz="1600" dirty="0" smtClean="0"/>
          </a:p>
        </p:txBody>
      </p:sp>
      <p:sp>
        <p:nvSpPr>
          <p:cNvPr id="19461" name="Rectangle 4"/>
          <p:cNvSpPr>
            <a:spLocks noChangeArrowheads="1"/>
          </p:cNvSpPr>
          <p:nvPr/>
        </p:nvSpPr>
        <p:spPr bwMode="auto">
          <a:xfrm>
            <a:off x="4267200" y="990600"/>
            <a:ext cx="3962400" cy="5867400"/>
          </a:xfrm>
          <a:prstGeom prst="rect">
            <a:avLst/>
          </a:prstGeom>
          <a:noFill/>
          <a:ln w="9525">
            <a:noFill/>
            <a:miter lim="800000"/>
            <a:headEnd/>
            <a:tailEnd/>
          </a:ln>
        </p:spPr>
        <p:txBody>
          <a:bodyPr/>
          <a:lstStyle/>
          <a:p>
            <a:pPr marL="282575" indent="-282575">
              <a:lnSpc>
                <a:spcPct val="80000"/>
              </a:lnSpc>
              <a:spcBef>
                <a:spcPct val="20000"/>
              </a:spcBef>
              <a:buFont typeface="Wingdings" pitchFamily="2" charset="2"/>
              <a:buNone/>
            </a:pPr>
            <a:r>
              <a:rPr lang="en-US" sz="1800" b="1" dirty="0">
                <a:latin typeface="Arial" charset="0"/>
              </a:rPr>
              <a:t>At the completion of this session the team member will be able to use the following features</a:t>
            </a:r>
            <a:r>
              <a:rPr lang="en-US" sz="1800" b="1" dirty="0" smtClean="0">
                <a:latin typeface="Arial" charset="0"/>
              </a:rPr>
              <a:t>:</a:t>
            </a:r>
          </a:p>
          <a:p>
            <a:pPr marL="282575" indent="-282575">
              <a:lnSpc>
                <a:spcPct val="80000"/>
              </a:lnSpc>
              <a:spcBef>
                <a:spcPct val="20000"/>
              </a:spcBef>
              <a:buFont typeface="Wingdings" pitchFamily="2" charset="2"/>
              <a:buChar char="§"/>
            </a:pPr>
            <a:r>
              <a:rPr lang="en-US" sz="1800" b="1" dirty="0" smtClean="0">
                <a:latin typeface="Arial" charset="0"/>
              </a:rPr>
              <a:t>Shortcut keys</a:t>
            </a:r>
          </a:p>
          <a:p>
            <a:pPr marL="282575" indent="-282575">
              <a:lnSpc>
                <a:spcPct val="80000"/>
              </a:lnSpc>
              <a:spcBef>
                <a:spcPct val="20000"/>
              </a:spcBef>
              <a:buFont typeface="Wingdings" pitchFamily="2" charset="2"/>
              <a:buChar char="§"/>
            </a:pPr>
            <a:r>
              <a:rPr lang="en-US" sz="1800" b="1" dirty="0" smtClean="0">
                <a:latin typeface="Arial" charset="0"/>
              </a:rPr>
              <a:t>Entering fractions</a:t>
            </a:r>
          </a:p>
          <a:p>
            <a:pPr marL="282575" indent="-282575">
              <a:lnSpc>
                <a:spcPct val="80000"/>
              </a:lnSpc>
              <a:spcBef>
                <a:spcPct val="20000"/>
              </a:spcBef>
              <a:buFont typeface="Wingdings" pitchFamily="2" charset="2"/>
              <a:buChar char="§"/>
            </a:pPr>
            <a:r>
              <a:rPr lang="en-US" sz="1800" b="1" dirty="0" smtClean="0">
                <a:latin typeface="Arial" charset="0"/>
              </a:rPr>
              <a:t>RIGHT function</a:t>
            </a:r>
          </a:p>
          <a:p>
            <a:pPr marL="282575" indent="-282575">
              <a:lnSpc>
                <a:spcPct val="80000"/>
              </a:lnSpc>
              <a:spcBef>
                <a:spcPct val="20000"/>
              </a:spcBef>
              <a:buFont typeface="Wingdings" pitchFamily="2" charset="2"/>
              <a:buChar char="§"/>
            </a:pPr>
            <a:r>
              <a:rPr lang="en-US" sz="1800" b="1" dirty="0" smtClean="0">
                <a:latin typeface="Arial" charset="0"/>
              </a:rPr>
              <a:t>Creating a flow chart</a:t>
            </a:r>
          </a:p>
          <a:p>
            <a:pPr marL="282575" indent="-282575">
              <a:lnSpc>
                <a:spcPct val="80000"/>
              </a:lnSpc>
              <a:spcBef>
                <a:spcPct val="20000"/>
              </a:spcBef>
              <a:buFont typeface="Wingdings" pitchFamily="2" charset="2"/>
              <a:buChar char="§"/>
            </a:pPr>
            <a:r>
              <a:rPr lang="en-US" sz="1800" b="1" dirty="0" smtClean="0">
                <a:latin typeface="Arial" charset="0"/>
              </a:rPr>
              <a:t>VLOOKUP</a:t>
            </a:r>
          </a:p>
          <a:p>
            <a:pPr marL="282575" indent="-282575">
              <a:lnSpc>
                <a:spcPct val="80000"/>
              </a:lnSpc>
              <a:spcBef>
                <a:spcPct val="20000"/>
              </a:spcBef>
              <a:buFont typeface="Wingdings" pitchFamily="2" charset="2"/>
              <a:buChar char="§"/>
            </a:pPr>
            <a:r>
              <a:rPr lang="en-US" sz="1800" b="1" dirty="0" smtClean="0">
                <a:latin typeface="Arial" charset="0"/>
              </a:rPr>
              <a:t>HORIZONTAL LOOKUP</a:t>
            </a:r>
          </a:p>
          <a:p>
            <a:pPr marL="282575" indent="-282575">
              <a:lnSpc>
                <a:spcPct val="80000"/>
              </a:lnSpc>
              <a:spcBef>
                <a:spcPct val="20000"/>
              </a:spcBef>
              <a:buFont typeface="Wingdings" pitchFamily="2" charset="2"/>
              <a:buChar char="§"/>
            </a:pPr>
            <a:r>
              <a:rPr lang="en-US" sz="1800" b="1" dirty="0" smtClean="0">
                <a:latin typeface="Arial" charset="0"/>
              </a:rPr>
              <a:t>SUBTOTAL formatting</a:t>
            </a:r>
          </a:p>
          <a:p>
            <a:pPr marL="282575" indent="-282575">
              <a:lnSpc>
                <a:spcPct val="80000"/>
              </a:lnSpc>
              <a:spcBef>
                <a:spcPct val="20000"/>
              </a:spcBef>
              <a:buFont typeface="Wingdings" pitchFamily="2" charset="2"/>
              <a:buChar char="§"/>
            </a:pPr>
            <a:r>
              <a:rPr lang="en-US" sz="1800" b="1" dirty="0" smtClean="0">
                <a:latin typeface="Arial" charset="0"/>
              </a:rPr>
              <a:t>Labels</a:t>
            </a:r>
          </a:p>
          <a:p>
            <a:pPr marL="282575" indent="-282575">
              <a:lnSpc>
                <a:spcPct val="80000"/>
              </a:lnSpc>
              <a:spcBef>
                <a:spcPct val="20000"/>
              </a:spcBef>
              <a:buFont typeface="Wingdings" pitchFamily="2" charset="2"/>
              <a:buChar char="§"/>
            </a:pPr>
            <a:r>
              <a:rPr lang="en-US" sz="1800" b="1" dirty="0" smtClean="0">
                <a:latin typeface="Arial" charset="0"/>
              </a:rPr>
              <a:t>SUM</a:t>
            </a:r>
          </a:p>
          <a:p>
            <a:pPr marL="282575" indent="-282575">
              <a:lnSpc>
                <a:spcPct val="80000"/>
              </a:lnSpc>
              <a:spcBef>
                <a:spcPct val="20000"/>
              </a:spcBef>
              <a:buFont typeface="Wingdings" pitchFamily="2" charset="2"/>
              <a:buChar char="§"/>
            </a:pPr>
            <a:r>
              <a:rPr lang="en-US" sz="1800" b="1" dirty="0" smtClean="0">
                <a:latin typeface="Arial" charset="0"/>
              </a:rPr>
              <a:t>SUMPRODUCT</a:t>
            </a:r>
          </a:p>
          <a:p>
            <a:pPr marL="282575" indent="-282575">
              <a:lnSpc>
                <a:spcPct val="80000"/>
              </a:lnSpc>
              <a:spcBef>
                <a:spcPct val="20000"/>
              </a:spcBef>
              <a:buFont typeface="Wingdings" pitchFamily="2" charset="2"/>
              <a:buChar char="§"/>
            </a:pPr>
            <a:r>
              <a:rPr lang="en-US" sz="1800" b="1" dirty="0" smtClean="0">
                <a:latin typeface="Arial" charset="0"/>
              </a:rPr>
              <a:t>Specialized conditions</a:t>
            </a:r>
          </a:p>
          <a:p>
            <a:pPr marL="282575" indent="-282575">
              <a:lnSpc>
                <a:spcPct val="80000"/>
              </a:lnSpc>
              <a:spcBef>
                <a:spcPct val="20000"/>
              </a:spcBef>
              <a:buFont typeface="Wingdings" pitchFamily="2" charset="2"/>
              <a:buChar char="§"/>
            </a:pPr>
            <a:r>
              <a:rPr lang="en-US" sz="1800" b="1" dirty="0" smtClean="0">
                <a:latin typeface="Arial" charset="0"/>
              </a:rPr>
              <a:t>Inventory</a:t>
            </a:r>
          </a:p>
          <a:p>
            <a:pPr marL="282575" indent="-282575">
              <a:lnSpc>
                <a:spcPct val="80000"/>
              </a:lnSpc>
              <a:spcBef>
                <a:spcPct val="20000"/>
              </a:spcBef>
              <a:buFont typeface="Wingdings" pitchFamily="2" charset="2"/>
              <a:buChar char="§"/>
            </a:pPr>
            <a:r>
              <a:rPr lang="en-US" sz="1800" b="1" dirty="0" smtClean="0">
                <a:latin typeface="Arial" charset="0"/>
              </a:rPr>
              <a:t>LARGE</a:t>
            </a:r>
          </a:p>
          <a:p>
            <a:pPr marL="282575" indent="-282575">
              <a:lnSpc>
                <a:spcPct val="80000"/>
              </a:lnSpc>
              <a:spcBef>
                <a:spcPct val="20000"/>
              </a:spcBef>
              <a:buFont typeface="Wingdings" pitchFamily="2" charset="2"/>
              <a:buChar char="§"/>
            </a:pPr>
            <a:endParaRPr lang="en-US" sz="1800" b="1" dirty="0" smtClean="0">
              <a:latin typeface="Arial" charset="0"/>
            </a:endParaRPr>
          </a:p>
        </p:txBody>
      </p:sp>
    </p:spTree>
    <p:extLst>
      <p:ext uri="{BB962C8B-B14F-4D97-AF65-F5344CB8AC3E}">
        <p14:creationId xmlns:p14="http://schemas.microsoft.com/office/powerpoint/2010/main" val="1270732801"/>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D6EFA111-48E6-4303-9D7F-C5329D09C5BA}" type="slidenum">
              <a:rPr lang="en-US"/>
              <a:pPr/>
              <a:t>113</a:t>
            </a:fld>
            <a:endParaRPr lang="en-US" dirty="0"/>
          </a:p>
        </p:txBody>
      </p:sp>
      <p:sp>
        <p:nvSpPr>
          <p:cNvPr id="18435" name="Rectangle 2"/>
          <p:cNvSpPr>
            <a:spLocks noGrp="1" noChangeArrowheads="1"/>
          </p:cNvSpPr>
          <p:nvPr>
            <p:ph type="title"/>
          </p:nvPr>
        </p:nvSpPr>
        <p:spPr>
          <a:xfrm>
            <a:off x="304800" y="0"/>
            <a:ext cx="7391400" cy="1066800"/>
          </a:xfrm>
        </p:spPr>
        <p:txBody>
          <a:bodyPr/>
          <a:lstStyle/>
          <a:p>
            <a:r>
              <a:rPr lang="en-US" dirty="0" smtClean="0">
                <a:solidFill>
                  <a:schemeClr val="accent1"/>
                </a:solidFill>
              </a:rPr>
              <a:t>Excel Shortcuts</a:t>
            </a:r>
          </a:p>
        </p:txBody>
      </p:sp>
      <p:sp>
        <p:nvSpPr>
          <p:cNvPr id="18436" name="Rectangle 3"/>
          <p:cNvSpPr>
            <a:spLocks noGrp="1" noChangeArrowheads="1"/>
          </p:cNvSpPr>
          <p:nvPr>
            <p:ph type="body" idx="1"/>
          </p:nvPr>
        </p:nvSpPr>
        <p:spPr>
          <a:xfrm>
            <a:off x="228600" y="838200"/>
            <a:ext cx="8382000" cy="4267200"/>
          </a:xfrm>
        </p:spPr>
        <p:txBody>
          <a:bodyPr/>
          <a:lstStyle/>
          <a:p>
            <a:pPr>
              <a:lnSpc>
                <a:spcPct val="80000"/>
              </a:lnSpc>
              <a:buFont typeface="Wingdings" pitchFamily="2" charset="2"/>
              <a:buNone/>
            </a:pPr>
            <a:endParaRPr lang="en-US" sz="1800" dirty="0" smtClean="0"/>
          </a:p>
          <a:p>
            <a:pPr>
              <a:lnSpc>
                <a:spcPct val="80000"/>
              </a:lnSpc>
              <a:buFont typeface="Wingdings" pitchFamily="2" charset="2"/>
              <a:buNone/>
            </a:pPr>
            <a:r>
              <a:rPr lang="en-US" sz="1600" dirty="0" smtClean="0"/>
              <a:t>Session Description </a:t>
            </a:r>
          </a:p>
          <a:p>
            <a:pPr>
              <a:lnSpc>
                <a:spcPct val="80000"/>
              </a:lnSpc>
              <a:buFont typeface="Wingdings" pitchFamily="2" charset="2"/>
              <a:buNone/>
            </a:pPr>
            <a:r>
              <a:rPr lang="en-US" sz="1600" dirty="0" smtClean="0"/>
              <a:t>     This session’s focus will introduce the Excel user to functions and</a:t>
            </a:r>
          </a:p>
          <a:p>
            <a:pPr>
              <a:lnSpc>
                <a:spcPct val="80000"/>
              </a:lnSpc>
              <a:buFont typeface="Wingdings" pitchFamily="2" charset="2"/>
              <a:buNone/>
            </a:pPr>
            <a:r>
              <a:rPr lang="en-US" sz="1600" dirty="0"/>
              <a:t> </a:t>
            </a:r>
            <a:r>
              <a:rPr lang="en-US" sz="1600" dirty="0" smtClean="0"/>
              <a:t>     shortcuts in Excel.</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At the completion of this session the team member will: </a:t>
            </a:r>
          </a:p>
          <a:p>
            <a:pPr>
              <a:lnSpc>
                <a:spcPct val="80000"/>
              </a:lnSpc>
            </a:pPr>
            <a:r>
              <a:rPr lang="en-US" sz="1600" dirty="0" smtClean="0"/>
              <a:t>be able to use shortcuts</a:t>
            </a:r>
          </a:p>
          <a:p>
            <a:pPr>
              <a:lnSpc>
                <a:spcPct val="80000"/>
              </a:lnSpc>
            </a:pPr>
            <a:r>
              <a:rPr lang="en-US" sz="1600" dirty="0" smtClean="0"/>
              <a:t>be able to use functions</a:t>
            </a:r>
          </a:p>
          <a:p>
            <a:pPr>
              <a:lnSpc>
                <a:spcPct val="80000"/>
              </a:lnSpc>
            </a:pPr>
            <a:endParaRPr lang="en-US" sz="1600" dirty="0" smtClean="0"/>
          </a:p>
          <a:p>
            <a:pPr>
              <a:lnSpc>
                <a:spcPct val="80000"/>
              </a:lnSpc>
              <a:buFont typeface="Wingdings" pitchFamily="2" charset="2"/>
              <a:buNone/>
            </a:pPr>
            <a:r>
              <a:rPr lang="en-US" sz="1600" dirty="0" smtClean="0"/>
              <a:t>Who should attend?  Anyone</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Presenter: Linda Steele</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Prerequisite:  None</a:t>
            </a:r>
          </a:p>
          <a:p>
            <a:pPr>
              <a:lnSpc>
                <a:spcPct val="80000"/>
              </a:lnSpc>
              <a:buNone/>
            </a:pPr>
            <a:endParaRPr lang="en-US" sz="1600" dirty="0" smtClean="0"/>
          </a:p>
          <a:p>
            <a:pPr>
              <a:lnSpc>
                <a:spcPct val="80000"/>
              </a:lnSpc>
              <a:buNone/>
            </a:pPr>
            <a:r>
              <a:rPr lang="en-US" sz="1600" dirty="0" smtClean="0"/>
              <a:t>Level</a:t>
            </a:r>
            <a:r>
              <a:rPr lang="en-US" sz="1600" dirty="0"/>
              <a:t>: </a:t>
            </a:r>
            <a:r>
              <a:rPr lang="en-US" sz="1600" dirty="0" smtClean="0"/>
              <a:t>Intermediate  </a:t>
            </a:r>
            <a:r>
              <a:rPr lang="en-US" sz="1600" b="0" dirty="0" smtClean="0"/>
              <a:t>    </a:t>
            </a:r>
            <a:r>
              <a:rPr lang="en-US" sz="1600" dirty="0" smtClean="0"/>
              <a:t>	</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Program Length:  2  hours</a:t>
            </a:r>
          </a:p>
          <a:p>
            <a:pPr>
              <a:lnSpc>
                <a:spcPct val="80000"/>
              </a:lnSpc>
              <a:buNone/>
            </a:pPr>
            <a:endParaRPr lang="en-US" sz="1600" dirty="0" smtClean="0"/>
          </a:p>
          <a:p>
            <a:pPr>
              <a:lnSpc>
                <a:spcPct val="80000"/>
              </a:lnSpc>
              <a:buNone/>
            </a:pPr>
            <a:r>
              <a:rPr lang="en-US" sz="1600" dirty="0" smtClean="0"/>
              <a:t>CPE awarded:	2 hours Computer Software and Applications</a:t>
            </a:r>
            <a:endParaRPr lang="en-US" sz="1600" dirty="0"/>
          </a:p>
          <a:p>
            <a:pPr>
              <a:lnSpc>
                <a:spcPct val="80000"/>
              </a:lnSpc>
              <a:buFont typeface="Wingdings" pitchFamily="2" charset="2"/>
              <a:buNone/>
            </a:pPr>
            <a:endParaRPr lang="en-US" sz="1800" dirty="0" smtClean="0"/>
          </a:p>
          <a:p>
            <a:pPr>
              <a:lnSpc>
                <a:spcPct val="80000"/>
              </a:lnSpc>
            </a:pPr>
            <a:endParaRPr lang="en-US" sz="1800" dirty="0" smtClean="0"/>
          </a:p>
        </p:txBody>
      </p:sp>
    </p:spTree>
    <p:extLst>
      <p:ext uri="{BB962C8B-B14F-4D97-AF65-F5344CB8AC3E}">
        <p14:creationId xmlns:p14="http://schemas.microsoft.com/office/powerpoint/2010/main" val="3824004980"/>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F4D6CA02-A4EE-422F-8CE3-C09918036B57}" type="slidenum">
              <a:rPr lang="en-US"/>
              <a:pPr/>
              <a:t>114</a:t>
            </a:fld>
            <a:endParaRPr lang="en-US" dirty="0"/>
          </a:p>
        </p:txBody>
      </p:sp>
      <p:sp>
        <p:nvSpPr>
          <p:cNvPr id="23555" name="Rectangle 2"/>
          <p:cNvSpPr>
            <a:spLocks noGrp="1" noChangeArrowheads="1"/>
          </p:cNvSpPr>
          <p:nvPr>
            <p:ph type="title"/>
          </p:nvPr>
        </p:nvSpPr>
        <p:spPr/>
        <p:txBody>
          <a:bodyPr/>
          <a:lstStyle/>
          <a:p>
            <a:r>
              <a:rPr lang="en-US" dirty="0" smtClean="0">
                <a:solidFill>
                  <a:schemeClr val="accent1"/>
                </a:solidFill>
              </a:rPr>
              <a:t>Excel Macros	</a:t>
            </a:r>
          </a:p>
        </p:txBody>
      </p:sp>
      <p:sp>
        <p:nvSpPr>
          <p:cNvPr id="23556" name="Rectangle 3"/>
          <p:cNvSpPr>
            <a:spLocks noGrp="1" noChangeArrowheads="1"/>
          </p:cNvSpPr>
          <p:nvPr>
            <p:ph type="body" idx="1"/>
          </p:nvPr>
        </p:nvSpPr>
        <p:spPr>
          <a:xfrm>
            <a:off x="381000" y="1447800"/>
            <a:ext cx="7391400" cy="4648200"/>
          </a:xfrm>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introduce the macros feature in Excel and expand upon formatting features.</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be capable of creating, running, and editing macros</a:t>
            </a:r>
          </a:p>
          <a:p>
            <a:pPr>
              <a:lnSpc>
                <a:spcPct val="80000"/>
              </a:lnSpc>
            </a:pPr>
            <a:r>
              <a:rPr lang="en-US" sz="1400" dirty="0" smtClean="0"/>
              <a:t>be able to assign a macro to a command button</a:t>
            </a:r>
          </a:p>
          <a:p>
            <a:pPr>
              <a:lnSpc>
                <a:spcPct val="80000"/>
              </a:lnSpc>
            </a:pPr>
            <a:r>
              <a:rPr lang="en-US" sz="1400" dirty="0" smtClean="0"/>
              <a:t>be familiar with customizing the toolbar with macros</a:t>
            </a:r>
          </a:p>
          <a:p>
            <a:pPr>
              <a:lnSpc>
                <a:spcPct val="80000"/>
              </a:lnSpc>
            </a:pPr>
            <a:r>
              <a:rPr lang="en-US" sz="1400" dirty="0" smtClean="0"/>
              <a:t>know how to create custom number formats</a:t>
            </a:r>
          </a:p>
          <a:p>
            <a:pPr>
              <a:lnSpc>
                <a:spcPct val="80000"/>
              </a:lnSpc>
            </a:pPr>
            <a:r>
              <a:rPr lang="en-US" sz="1400" dirty="0" smtClean="0"/>
              <a:t>know how to customize page breaks in worksheet</a:t>
            </a:r>
          </a:p>
          <a:p>
            <a:pPr>
              <a:lnSpc>
                <a:spcPct val="80000"/>
              </a:lnSpc>
            </a:pPr>
            <a:r>
              <a:rPr lang="en-US" sz="1400" dirty="0" smtClean="0"/>
              <a:t>be familiar with the multiple worksheet preview feature</a:t>
            </a:r>
          </a:p>
          <a:p>
            <a:pPr>
              <a:lnSpc>
                <a:spcPct val="80000"/>
              </a:lnSpc>
              <a:buFont typeface="Wingdings" pitchFamily="2" charset="2"/>
              <a:buNone/>
            </a:pPr>
            <a:r>
              <a:rPr lang="en-US" sz="1400" dirty="0" smtClean="0"/>
              <a:t>Who should attend? Anyone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a:t>
            </a:r>
          </a:p>
          <a:p>
            <a:pPr>
              <a:lnSpc>
                <a:spcPct val="80000"/>
              </a:lnSpc>
              <a:buNone/>
            </a:pPr>
            <a:endParaRPr lang="en-US" sz="1400" dirty="0" smtClean="0"/>
          </a:p>
          <a:p>
            <a:pPr>
              <a:lnSpc>
                <a:spcPct val="80000"/>
              </a:lnSpc>
              <a:buNone/>
            </a:pPr>
            <a:r>
              <a:rPr lang="en-US" sz="1400" dirty="0" smtClean="0"/>
              <a:t>Level</a:t>
            </a:r>
            <a:r>
              <a:rPr lang="en-US" sz="1400" dirty="0"/>
              <a:t>: </a:t>
            </a:r>
            <a:r>
              <a:rPr lang="en-US" sz="1400" dirty="0" smtClean="0"/>
              <a:t>Intermediate</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2  hours</a:t>
            </a:r>
          </a:p>
          <a:p>
            <a:pPr>
              <a:lnSpc>
                <a:spcPct val="80000"/>
              </a:lnSpc>
              <a:buFont typeface="Wingdings" pitchFamily="2" charset="2"/>
              <a:buNone/>
            </a:pPr>
            <a:endParaRPr lang="en-US" sz="1400" dirty="0" smtClean="0"/>
          </a:p>
          <a:p>
            <a:pPr>
              <a:lnSpc>
                <a:spcPct val="80000"/>
              </a:lnSpc>
              <a:buNone/>
            </a:pPr>
            <a:r>
              <a:rPr lang="en-US" sz="1400" dirty="0" smtClean="0"/>
              <a:t>CPE awarded:	2 hours Computer Software and Applications</a:t>
            </a:r>
            <a:endParaRPr lang="en-US" sz="1400" dirty="0"/>
          </a:p>
          <a:p>
            <a:pPr>
              <a:lnSpc>
                <a:spcPct val="80000"/>
              </a:lnSpc>
              <a:buFont typeface="Wingdings" pitchFamily="2" charset="2"/>
              <a:buNone/>
            </a:pPr>
            <a:endParaRPr lang="en-US" sz="1400" dirty="0" smtClean="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F4D6CA02-A4EE-422F-8CE3-C09918036B57}" type="slidenum">
              <a:rPr lang="en-US"/>
              <a:pPr/>
              <a:t>115</a:t>
            </a:fld>
            <a:endParaRPr lang="en-US" dirty="0"/>
          </a:p>
        </p:txBody>
      </p:sp>
      <p:sp>
        <p:nvSpPr>
          <p:cNvPr id="23555" name="Rectangle 2"/>
          <p:cNvSpPr>
            <a:spLocks noGrp="1" noChangeArrowheads="1"/>
          </p:cNvSpPr>
          <p:nvPr>
            <p:ph type="title"/>
          </p:nvPr>
        </p:nvSpPr>
        <p:spPr>
          <a:xfrm>
            <a:off x="304800" y="0"/>
            <a:ext cx="7391400" cy="1143000"/>
          </a:xfrm>
        </p:spPr>
        <p:txBody>
          <a:bodyPr/>
          <a:lstStyle/>
          <a:p>
            <a:r>
              <a:rPr lang="en-US" dirty="0" smtClean="0">
                <a:solidFill>
                  <a:schemeClr val="accent1"/>
                </a:solidFill>
              </a:rPr>
              <a:t>Excel Tips and Tricks for Accountants</a:t>
            </a:r>
          </a:p>
        </p:txBody>
      </p:sp>
      <p:sp>
        <p:nvSpPr>
          <p:cNvPr id="23556" name="Rectangle 3"/>
          <p:cNvSpPr>
            <a:spLocks noGrp="1" noChangeArrowheads="1"/>
          </p:cNvSpPr>
          <p:nvPr>
            <p:ph type="body" idx="1"/>
          </p:nvPr>
        </p:nvSpPr>
        <p:spPr>
          <a:xfrm>
            <a:off x="381000" y="1143000"/>
            <a:ext cx="7391400" cy="4953000"/>
          </a:xfrm>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teaches hands-on tips and tricks for accountants.</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be capable to use number formatting shortcuts</a:t>
            </a:r>
          </a:p>
          <a:p>
            <a:pPr>
              <a:lnSpc>
                <a:spcPct val="80000"/>
              </a:lnSpc>
            </a:pPr>
            <a:r>
              <a:rPr lang="en-US" sz="1400" dirty="0" smtClean="0"/>
              <a:t>be able to use sparklines </a:t>
            </a:r>
            <a:r>
              <a:rPr lang="en-US" sz="1400" dirty="0"/>
              <a:t>to </a:t>
            </a:r>
            <a:r>
              <a:rPr lang="en-US" sz="1400" dirty="0" smtClean="0"/>
              <a:t>display data</a:t>
            </a:r>
          </a:p>
          <a:p>
            <a:r>
              <a:rPr lang="en-US" sz="1400" dirty="0" smtClean="0"/>
              <a:t>be able to move between formulas </a:t>
            </a:r>
            <a:r>
              <a:rPr lang="en-US" sz="1400" dirty="0"/>
              <a:t>and </a:t>
            </a:r>
            <a:r>
              <a:rPr lang="en-US" sz="1400" dirty="0" smtClean="0"/>
              <a:t>results</a:t>
            </a:r>
            <a:endParaRPr lang="en-US" sz="1400" dirty="0"/>
          </a:p>
          <a:p>
            <a:r>
              <a:rPr lang="en-US" sz="1400" dirty="0" smtClean="0"/>
              <a:t>know how to manipulate data </a:t>
            </a:r>
            <a:r>
              <a:rPr lang="en-US" sz="1400" dirty="0"/>
              <a:t>with </a:t>
            </a:r>
            <a:r>
              <a:rPr lang="en-US" sz="1400" dirty="0" smtClean="0"/>
              <a:t>pivot tables</a:t>
            </a:r>
            <a:endParaRPr lang="en-US" sz="1400" dirty="0"/>
          </a:p>
          <a:p>
            <a:pPr>
              <a:lnSpc>
                <a:spcPct val="80000"/>
              </a:lnSpc>
            </a:pPr>
            <a:r>
              <a:rPr lang="en-US" sz="1400" dirty="0" smtClean="0"/>
              <a:t>know how to hide zero values</a:t>
            </a:r>
          </a:p>
          <a:p>
            <a:pPr>
              <a:lnSpc>
                <a:spcPct val="80000"/>
              </a:lnSpc>
            </a:pPr>
            <a:r>
              <a:rPr lang="en-US" sz="1400" dirty="0" smtClean="0"/>
              <a:t>know how to detect </a:t>
            </a:r>
            <a:r>
              <a:rPr lang="en-US" sz="1400" dirty="0"/>
              <a:t>all cells linked to a </a:t>
            </a:r>
            <a:r>
              <a:rPr lang="en-US" sz="1400" dirty="0" smtClean="0"/>
              <a:t>formula</a:t>
            </a:r>
          </a:p>
          <a:p>
            <a:pPr>
              <a:lnSpc>
                <a:spcPct val="80000"/>
              </a:lnSpc>
            </a:pPr>
            <a:r>
              <a:rPr lang="en-US" sz="1400" dirty="0" smtClean="0"/>
              <a:t>Have a list of shortcuts</a:t>
            </a:r>
            <a:endParaRPr lang="en-US" sz="1400" dirty="0"/>
          </a:p>
          <a:p>
            <a:pPr>
              <a:lnSpc>
                <a:spcPct val="80000"/>
              </a:lnSpc>
              <a:buFont typeface="Wingdings" pitchFamily="2" charset="2"/>
              <a:buNone/>
            </a:pPr>
            <a:r>
              <a:rPr lang="en-US" sz="1400" dirty="0" smtClean="0"/>
              <a:t>Who should attend? Anyone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a:t>
            </a:r>
          </a:p>
          <a:p>
            <a:pPr>
              <a:lnSpc>
                <a:spcPct val="80000"/>
              </a:lnSpc>
              <a:buNone/>
            </a:pPr>
            <a:endParaRPr lang="en-US" sz="1400" dirty="0" smtClean="0"/>
          </a:p>
          <a:p>
            <a:pPr>
              <a:lnSpc>
                <a:spcPct val="80000"/>
              </a:lnSpc>
              <a:buNone/>
            </a:pPr>
            <a:r>
              <a:rPr lang="en-US" sz="1400" dirty="0" smtClean="0"/>
              <a:t>Level</a:t>
            </a:r>
            <a:r>
              <a:rPr lang="en-US" sz="1400" dirty="0"/>
              <a:t>: </a:t>
            </a:r>
            <a:r>
              <a:rPr lang="en-US" sz="1400" dirty="0" smtClean="0"/>
              <a:t>Intermediate</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1.5  hours</a:t>
            </a:r>
          </a:p>
          <a:p>
            <a:pPr>
              <a:lnSpc>
                <a:spcPct val="80000"/>
              </a:lnSpc>
              <a:buFont typeface="Wingdings" pitchFamily="2" charset="2"/>
              <a:buNone/>
            </a:pPr>
            <a:endParaRPr lang="en-US" sz="1400" dirty="0" smtClean="0"/>
          </a:p>
          <a:p>
            <a:pPr>
              <a:lnSpc>
                <a:spcPct val="80000"/>
              </a:lnSpc>
              <a:buNone/>
            </a:pPr>
            <a:r>
              <a:rPr lang="en-US" sz="1400" dirty="0" smtClean="0"/>
              <a:t>CPE awarded:	1.5 hours Computer Software and Applications</a:t>
            </a:r>
            <a:endParaRPr lang="en-US" sz="1400" dirty="0"/>
          </a:p>
          <a:p>
            <a:pPr>
              <a:lnSpc>
                <a:spcPct val="80000"/>
              </a:lnSpc>
              <a:buFont typeface="Wingdings" pitchFamily="2" charset="2"/>
              <a:buNone/>
            </a:pPr>
            <a:endParaRPr lang="en-US" sz="1400" dirty="0" smtClean="0"/>
          </a:p>
        </p:txBody>
      </p:sp>
    </p:spTree>
    <p:extLst>
      <p:ext uri="{BB962C8B-B14F-4D97-AF65-F5344CB8AC3E}">
        <p14:creationId xmlns:p14="http://schemas.microsoft.com/office/powerpoint/2010/main" val="2419967437"/>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F4D6CA02-A4EE-422F-8CE3-C09918036B57}" type="slidenum">
              <a:rPr lang="en-US"/>
              <a:pPr/>
              <a:t>116</a:t>
            </a:fld>
            <a:endParaRPr lang="en-US" dirty="0"/>
          </a:p>
        </p:txBody>
      </p:sp>
      <p:sp>
        <p:nvSpPr>
          <p:cNvPr id="23555" name="Rectangle 2"/>
          <p:cNvSpPr>
            <a:spLocks noGrp="1" noChangeArrowheads="1"/>
          </p:cNvSpPr>
          <p:nvPr>
            <p:ph type="title"/>
          </p:nvPr>
        </p:nvSpPr>
        <p:spPr/>
        <p:txBody>
          <a:bodyPr/>
          <a:lstStyle/>
          <a:p>
            <a:r>
              <a:rPr lang="en-US" dirty="0" smtClean="0">
                <a:solidFill>
                  <a:schemeClr val="accent1"/>
                </a:solidFill>
              </a:rPr>
              <a:t>Excel’s Vlookup and Match</a:t>
            </a:r>
          </a:p>
        </p:txBody>
      </p:sp>
      <p:sp>
        <p:nvSpPr>
          <p:cNvPr id="23556" name="Rectangle 3"/>
          <p:cNvSpPr>
            <a:spLocks noGrp="1" noChangeArrowheads="1"/>
          </p:cNvSpPr>
          <p:nvPr>
            <p:ph type="body" idx="1"/>
          </p:nvPr>
        </p:nvSpPr>
        <p:spPr>
          <a:xfrm>
            <a:off x="381000" y="1447800"/>
            <a:ext cx="7391400" cy="4648200"/>
          </a:xfrm>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be hands-on teaching the use of Vlookup and Match together.</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be capable of using VLookup</a:t>
            </a:r>
          </a:p>
          <a:p>
            <a:pPr>
              <a:lnSpc>
                <a:spcPct val="80000"/>
              </a:lnSpc>
            </a:pPr>
            <a:r>
              <a:rPr lang="en-US" sz="1400" dirty="0" smtClean="0"/>
              <a:t>be able to use Match</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Who should attend? Anyone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a:t>
            </a:r>
          </a:p>
          <a:p>
            <a:pPr>
              <a:lnSpc>
                <a:spcPct val="80000"/>
              </a:lnSpc>
              <a:buNone/>
            </a:pPr>
            <a:endParaRPr lang="en-US" sz="1400" dirty="0" smtClean="0"/>
          </a:p>
          <a:p>
            <a:pPr>
              <a:lnSpc>
                <a:spcPct val="80000"/>
              </a:lnSpc>
              <a:buNone/>
            </a:pPr>
            <a:r>
              <a:rPr lang="en-US" sz="1400" dirty="0" smtClean="0"/>
              <a:t>Level</a:t>
            </a:r>
            <a:r>
              <a:rPr lang="en-US" sz="1400" dirty="0"/>
              <a:t>: </a:t>
            </a:r>
            <a:r>
              <a:rPr lang="en-US" sz="1400" dirty="0" smtClean="0"/>
              <a:t>Intermediate</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smtClean="0"/>
          </a:p>
          <a:p>
            <a:pPr>
              <a:lnSpc>
                <a:spcPct val="80000"/>
              </a:lnSpc>
              <a:buNone/>
            </a:pPr>
            <a:r>
              <a:rPr lang="en-US" sz="1400" dirty="0" smtClean="0"/>
              <a:t>CPE awarded:	2 hour Computer Software and Applications</a:t>
            </a:r>
            <a:endParaRPr lang="en-US" sz="1400" dirty="0"/>
          </a:p>
          <a:p>
            <a:pPr>
              <a:lnSpc>
                <a:spcPct val="80000"/>
              </a:lnSpc>
              <a:buFont typeface="Wingdings" pitchFamily="2" charset="2"/>
              <a:buNone/>
            </a:pPr>
            <a:endParaRPr lang="en-US" sz="1400" dirty="0" smtClean="0"/>
          </a:p>
        </p:txBody>
      </p:sp>
    </p:spTree>
    <p:extLst>
      <p:ext uri="{BB962C8B-B14F-4D97-AF65-F5344CB8AC3E}">
        <p14:creationId xmlns:p14="http://schemas.microsoft.com/office/powerpoint/2010/main" val="351794822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86F3AC81-6DFD-44CD-AA72-2663107D5A53}" type="slidenum">
              <a:rPr lang="en-US"/>
              <a:pPr/>
              <a:t>117</a:t>
            </a:fld>
            <a:endParaRPr lang="en-US" dirty="0"/>
          </a:p>
        </p:txBody>
      </p:sp>
      <p:sp>
        <p:nvSpPr>
          <p:cNvPr id="20483" name="Rectangle 2"/>
          <p:cNvSpPr>
            <a:spLocks noGrp="1" noChangeArrowheads="1"/>
          </p:cNvSpPr>
          <p:nvPr>
            <p:ph type="title"/>
          </p:nvPr>
        </p:nvSpPr>
        <p:spPr/>
        <p:txBody>
          <a:bodyPr/>
          <a:lstStyle/>
          <a:p>
            <a:r>
              <a:rPr lang="en-US" dirty="0" smtClean="0">
                <a:solidFill>
                  <a:schemeClr val="accent1"/>
                </a:solidFill>
              </a:rPr>
              <a:t>Financial Equations in Excel</a:t>
            </a:r>
          </a:p>
        </p:txBody>
      </p:sp>
      <p:sp>
        <p:nvSpPr>
          <p:cNvPr id="20484" name="Rectangle 3"/>
          <p:cNvSpPr>
            <a:spLocks noGrp="1" noChangeArrowheads="1"/>
          </p:cNvSpPr>
          <p:nvPr>
            <p:ph type="body" idx="1"/>
          </p:nvPr>
        </p:nvSpPr>
        <p:spPr>
          <a:xfrm>
            <a:off x="304800" y="1066800"/>
            <a:ext cx="7467600" cy="5181600"/>
          </a:xfrm>
        </p:spPr>
        <p:txBody>
          <a:bodyPr/>
          <a:lstStyle/>
          <a:p>
            <a:pPr>
              <a:lnSpc>
                <a:spcPct val="80000"/>
              </a:lnSpc>
              <a:buFont typeface="Wingdings" pitchFamily="2" charset="2"/>
              <a:buNone/>
            </a:pPr>
            <a:r>
              <a:rPr lang="en-US" sz="2000" dirty="0" smtClean="0"/>
              <a:t>Session Description </a:t>
            </a:r>
          </a:p>
          <a:p>
            <a:pPr>
              <a:lnSpc>
                <a:spcPct val="80000"/>
              </a:lnSpc>
              <a:buFont typeface="Wingdings" pitchFamily="2" charset="2"/>
              <a:buNone/>
            </a:pPr>
            <a:r>
              <a:rPr lang="en-US" sz="2000" dirty="0" smtClean="0"/>
              <a:t>   This session will teach the user how to use the financial, investment, and annuities formulas as well as stocks.</a:t>
            </a:r>
          </a:p>
          <a:p>
            <a:pPr>
              <a:lnSpc>
                <a:spcPct val="80000"/>
              </a:lnSpc>
              <a:buFont typeface="Wingdings" pitchFamily="2" charset="2"/>
              <a:buNone/>
            </a:pPr>
            <a:endParaRPr lang="en-US" sz="2000" dirty="0" smtClean="0"/>
          </a:p>
          <a:p>
            <a:pPr>
              <a:lnSpc>
                <a:spcPct val="80000"/>
              </a:lnSpc>
              <a:buFont typeface="Wingdings" pitchFamily="2" charset="2"/>
              <a:buNone/>
            </a:pPr>
            <a:r>
              <a:rPr lang="en-US" sz="2000" dirty="0" smtClean="0"/>
              <a:t>At the completion of this session the team member will: </a:t>
            </a:r>
          </a:p>
          <a:p>
            <a:pPr>
              <a:lnSpc>
                <a:spcPct val="80000"/>
              </a:lnSpc>
            </a:pPr>
            <a:r>
              <a:rPr lang="en-US" sz="2000" dirty="0" smtClean="0"/>
              <a:t>be familiar with the financial formulas</a:t>
            </a:r>
          </a:p>
          <a:p>
            <a:pPr>
              <a:lnSpc>
                <a:spcPct val="80000"/>
              </a:lnSpc>
            </a:pPr>
            <a:r>
              <a:rPr lang="en-US" sz="2000" dirty="0" smtClean="0"/>
              <a:t>be familiar with the investment formulas</a:t>
            </a:r>
          </a:p>
          <a:p>
            <a:pPr>
              <a:lnSpc>
                <a:spcPct val="80000"/>
              </a:lnSpc>
            </a:pPr>
            <a:r>
              <a:rPr lang="en-US" sz="2000" dirty="0" smtClean="0"/>
              <a:t>be familiar with the annuities formulas</a:t>
            </a:r>
          </a:p>
          <a:p>
            <a:pPr>
              <a:lnSpc>
                <a:spcPct val="80000"/>
              </a:lnSpc>
            </a:pPr>
            <a:r>
              <a:rPr lang="en-US" sz="2000" dirty="0" smtClean="0"/>
              <a:t>be able to import current stock prices into Excel and do up-to-the-minute calculations</a:t>
            </a:r>
          </a:p>
          <a:p>
            <a:pPr>
              <a:lnSpc>
                <a:spcPct val="80000"/>
              </a:lnSpc>
              <a:buFont typeface="Wingdings" pitchFamily="2" charset="2"/>
              <a:buNone/>
            </a:pPr>
            <a:endParaRPr lang="en-US" sz="2000" dirty="0" smtClean="0"/>
          </a:p>
          <a:p>
            <a:pPr>
              <a:lnSpc>
                <a:spcPct val="80000"/>
              </a:lnSpc>
              <a:buFont typeface="Wingdings" pitchFamily="2" charset="2"/>
              <a:buNone/>
            </a:pPr>
            <a:r>
              <a:rPr lang="en-US" sz="2000" dirty="0" smtClean="0"/>
              <a:t>Who should attend? Anyone	</a:t>
            </a:r>
          </a:p>
          <a:p>
            <a:pPr>
              <a:lnSpc>
                <a:spcPct val="80000"/>
              </a:lnSpc>
              <a:buFont typeface="Wingdings" pitchFamily="2" charset="2"/>
              <a:buNone/>
            </a:pPr>
            <a:r>
              <a:rPr lang="en-US" sz="2000" dirty="0" smtClean="0"/>
              <a:t>Presenter: Linda Steele</a:t>
            </a:r>
          </a:p>
          <a:p>
            <a:pPr>
              <a:lnSpc>
                <a:spcPct val="80000"/>
              </a:lnSpc>
              <a:buFont typeface="Wingdings" pitchFamily="2" charset="2"/>
              <a:buNone/>
            </a:pPr>
            <a:r>
              <a:rPr lang="en-US" sz="2000" dirty="0" smtClean="0"/>
              <a:t>Prerequisite:  None</a:t>
            </a:r>
          </a:p>
          <a:p>
            <a:pPr>
              <a:lnSpc>
                <a:spcPct val="80000"/>
              </a:lnSpc>
              <a:buNone/>
            </a:pPr>
            <a:r>
              <a:rPr lang="en-US" sz="2000" dirty="0"/>
              <a:t>Level: </a:t>
            </a:r>
            <a:r>
              <a:rPr lang="en-US" sz="2000" dirty="0" smtClean="0"/>
              <a:t>Intermediate </a:t>
            </a:r>
            <a:r>
              <a:rPr lang="en-US" sz="2000" b="0" dirty="0" smtClean="0"/>
              <a:t>    </a:t>
            </a:r>
            <a:endParaRPr lang="en-US" sz="2000" dirty="0" smtClean="0"/>
          </a:p>
          <a:p>
            <a:pPr>
              <a:lnSpc>
                <a:spcPct val="80000"/>
              </a:lnSpc>
              <a:buFont typeface="Wingdings" pitchFamily="2" charset="2"/>
              <a:buNone/>
            </a:pPr>
            <a:r>
              <a:rPr lang="en-US" sz="2000" dirty="0" smtClean="0"/>
              <a:t>Program Length: 2  hours</a:t>
            </a:r>
          </a:p>
          <a:p>
            <a:pPr>
              <a:lnSpc>
                <a:spcPct val="80000"/>
              </a:lnSpc>
              <a:buFont typeface="Wingdings" pitchFamily="2" charset="2"/>
              <a:buNone/>
            </a:pPr>
            <a:r>
              <a:rPr lang="en-US" sz="2000" dirty="0" smtClean="0"/>
              <a:t>CPE awarded:	2 hours Accounting</a:t>
            </a:r>
          </a:p>
          <a:p>
            <a:pPr>
              <a:lnSpc>
                <a:spcPct val="80000"/>
              </a:lnSpc>
              <a:buFont typeface="Wingdings" pitchFamily="2" charset="2"/>
              <a:buNone/>
            </a:pPr>
            <a:endParaRPr lang="en-US" sz="2000" dirty="0" smtClean="0"/>
          </a:p>
          <a:p>
            <a:pPr>
              <a:lnSpc>
                <a:spcPct val="80000"/>
              </a:lnSpc>
            </a:pPr>
            <a:endParaRPr lang="en-US" sz="2000" dirty="0" smtClean="0"/>
          </a:p>
          <a:p>
            <a:pPr>
              <a:lnSpc>
                <a:spcPct val="80000"/>
              </a:lnSpc>
            </a:pPr>
            <a:endParaRPr lang="en-US" sz="2000" dirty="0" smtClean="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D6EFA111-48E6-4303-9D7F-C5329D09C5BA}" type="slidenum">
              <a:rPr lang="en-US"/>
              <a:pPr/>
              <a:t>118</a:t>
            </a:fld>
            <a:endParaRPr lang="en-US" dirty="0"/>
          </a:p>
        </p:txBody>
      </p:sp>
      <p:sp>
        <p:nvSpPr>
          <p:cNvPr id="18435" name="Rectangle 2"/>
          <p:cNvSpPr>
            <a:spLocks noGrp="1" noChangeArrowheads="1"/>
          </p:cNvSpPr>
          <p:nvPr>
            <p:ph type="title"/>
          </p:nvPr>
        </p:nvSpPr>
        <p:spPr>
          <a:xfrm>
            <a:off x="304800" y="0"/>
            <a:ext cx="7391400" cy="1066800"/>
          </a:xfrm>
        </p:spPr>
        <p:txBody>
          <a:bodyPr/>
          <a:lstStyle/>
          <a:p>
            <a:r>
              <a:rPr lang="en-US" dirty="0" smtClean="0">
                <a:solidFill>
                  <a:schemeClr val="accent1"/>
                </a:solidFill>
              </a:rPr>
              <a:t>Pivot Tables</a:t>
            </a:r>
          </a:p>
        </p:txBody>
      </p:sp>
      <p:sp>
        <p:nvSpPr>
          <p:cNvPr id="18436" name="Rectangle 3"/>
          <p:cNvSpPr>
            <a:spLocks noGrp="1" noChangeArrowheads="1"/>
          </p:cNvSpPr>
          <p:nvPr>
            <p:ph type="body" idx="1"/>
          </p:nvPr>
        </p:nvSpPr>
        <p:spPr>
          <a:xfrm>
            <a:off x="228600" y="838200"/>
            <a:ext cx="8382000" cy="4267200"/>
          </a:xfrm>
        </p:spPr>
        <p:txBody>
          <a:bodyPr/>
          <a:lstStyle/>
          <a:p>
            <a:pPr>
              <a:lnSpc>
                <a:spcPct val="80000"/>
              </a:lnSpc>
              <a:buFont typeface="Wingdings" pitchFamily="2" charset="2"/>
              <a:buNone/>
            </a:pPr>
            <a:endParaRPr lang="en-US" sz="1800" dirty="0" smtClean="0"/>
          </a:p>
          <a:p>
            <a:pPr>
              <a:lnSpc>
                <a:spcPct val="80000"/>
              </a:lnSpc>
              <a:buFont typeface="Wingdings" pitchFamily="2" charset="2"/>
              <a:buNone/>
            </a:pPr>
            <a:r>
              <a:rPr lang="en-US" sz="1600" dirty="0" smtClean="0"/>
              <a:t>Session Description </a:t>
            </a:r>
          </a:p>
          <a:p>
            <a:pPr>
              <a:lnSpc>
                <a:spcPct val="80000"/>
              </a:lnSpc>
              <a:buFont typeface="Wingdings" pitchFamily="2" charset="2"/>
              <a:buNone/>
            </a:pPr>
            <a:r>
              <a:rPr lang="en-US" sz="1600" dirty="0" smtClean="0"/>
              <a:t>     This session’s focus will teach participants how to use a  pivot table to extract information.</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At the completion of this session the team member will: </a:t>
            </a:r>
          </a:p>
          <a:p>
            <a:pPr>
              <a:lnSpc>
                <a:spcPct val="80000"/>
              </a:lnSpc>
            </a:pPr>
            <a:r>
              <a:rPr lang="en-US" sz="1600" dirty="0" smtClean="0"/>
              <a:t>be able to use a timeline in a pivot table</a:t>
            </a:r>
          </a:p>
          <a:p>
            <a:pPr>
              <a:lnSpc>
                <a:spcPct val="80000"/>
              </a:lnSpc>
            </a:pPr>
            <a:r>
              <a:rPr lang="en-US" sz="1600" dirty="0" smtClean="0"/>
              <a:t>be able to use a slicer in a pivot tablet </a:t>
            </a:r>
          </a:p>
          <a:p>
            <a:pPr>
              <a:lnSpc>
                <a:spcPct val="80000"/>
              </a:lnSpc>
            </a:pPr>
            <a:endParaRPr lang="en-US" sz="1600" dirty="0"/>
          </a:p>
          <a:p>
            <a:pPr marL="0" indent="0">
              <a:lnSpc>
                <a:spcPct val="80000"/>
              </a:lnSpc>
              <a:buNone/>
            </a:pPr>
            <a:r>
              <a:rPr lang="en-US" sz="1600" dirty="0" smtClean="0"/>
              <a:t>**This class comes with a practice exercise for hands on training.</a:t>
            </a:r>
          </a:p>
          <a:p>
            <a:pPr>
              <a:lnSpc>
                <a:spcPct val="80000"/>
              </a:lnSpc>
            </a:pPr>
            <a:endParaRPr lang="en-US" sz="1600" dirty="0" smtClean="0"/>
          </a:p>
          <a:p>
            <a:pPr>
              <a:lnSpc>
                <a:spcPct val="80000"/>
              </a:lnSpc>
              <a:buFont typeface="Wingdings" pitchFamily="2" charset="2"/>
              <a:buNone/>
            </a:pPr>
            <a:r>
              <a:rPr lang="en-US" sz="1600" dirty="0" smtClean="0"/>
              <a:t>Who should attend?  Anyone</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Presenter: Linda Steele</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Prerequisite:  None</a:t>
            </a:r>
          </a:p>
          <a:p>
            <a:pPr>
              <a:lnSpc>
                <a:spcPct val="80000"/>
              </a:lnSpc>
              <a:buNone/>
            </a:pPr>
            <a:endParaRPr lang="en-US" sz="1600" dirty="0" smtClean="0"/>
          </a:p>
          <a:p>
            <a:pPr>
              <a:lnSpc>
                <a:spcPct val="80000"/>
              </a:lnSpc>
              <a:buNone/>
            </a:pPr>
            <a:r>
              <a:rPr lang="en-US" sz="1600" dirty="0" smtClean="0"/>
              <a:t>Level</a:t>
            </a:r>
            <a:r>
              <a:rPr lang="en-US" sz="1600" dirty="0"/>
              <a:t>: </a:t>
            </a:r>
            <a:r>
              <a:rPr lang="en-US" sz="1600" dirty="0" smtClean="0"/>
              <a:t>Intermediate  </a:t>
            </a:r>
            <a:r>
              <a:rPr lang="en-US" sz="1600" b="0" dirty="0" smtClean="0"/>
              <a:t>    </a:t>
            </a:r>
            <a:r>
              <a:rPr lang="en-US" sz="1600" dirty="0" smtClean="0"/>
              <a:t>	</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Program Length:  1.5  hours</a:t>
            </a:r>
          </a:p>
          <a:p>
            <a:pPr>
              <a:lnSpc>
                <a:spcPct val="80000"/>
              </a:lnSpc>
              <a:buNone/>
            </a:pPr>
            <a:endParaRPr lang="en-US" sz="1600" dirty="0" smtClean="0"/>
          </a:p>
          <a:p>
            <a:pPr>
              <a:lnSpc>
                <a:spcPct val="80000"/>
              </a:lnSpc>
              <a:buNone/>
            </a:pPr>
            <a:r>
              <a:rPr lang="en-US" sz="1600" dirty="0" smtClean="0"/>
              <a:t>CPE awarded:	1.5 hours Computer Software and Applications</a:t>
            </a:r>
            <a:endParaRPr lang="en-US" sz="1600" dirty="0"/>
          </a:p>
          <a:p>
            <a:pPr>
              <a:lnSpc>
                <a:spcPct val="80000"/>
              </a:lnSpc>
              <a:buFont typeface="Wingdings" pitchFamily="2" charset="2"/>
              <a:buNone/>
            </a:pPr>
            <a:endParaRPr lang="en-US" sz="1800" dirty="0" smtClean="0"/>
          </a:p>
          <a:p>
            <a:pPr>
              <a:lnSpc>
                <a:spcPct val="80000"/>
              </a:lnSpc>
            </a:pPr>
            <a:endParaRPr lang="en-US" sz="1800" dirty="0" smtClean="0"/>
          </a:p>
        </p:txBody>
      </p:sp>
    </p:spTree>
    <p:extLst>
      <p:ext uri="{BB962C8B-B14F-4D97-AF65-F5344CB8AC3E}">
        <p14:creationId xmlns:p14="http://schemas.microsoft.com/office/powerpoint/2010/main" val="1541475119"/>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D6EFA111-48E6-4303-9D7F-C5329D09C5BA}" type="slidenum">
              <a:rPr lang="en-US"/>
              <a:pPr/>
              <a:t>119</a:t>
            </a:fld>
            <a:endParaRPr lang="en-US" dirty="0"/>
          </a:p>
        </p:txBody>
      </p:sp>
      <p:sp>
        <p:nvSpPr>
          <p:cNvPr id="18435" name="Rectangle 2"/>
          <p:cNvSpPr>
            <a:spLocks noGrp="1" noChangeArrowheads="1"/>
          </p:cNvSpPr>
          <p:nvPr>
            <p:ph type="title"/>
          </p:nvPr>
        </p:nvSpPr>
        <p:spPr>
          <a:xfrm>
            <a:off x="304800" y="0"/>
            <a:ext cx="7391400" cy="1066800"/>
          </a:xfrm>
        </p:spPr>
        <p:txBody>
          <a:bodyPr/>
          <a:lstStyle/>
          <a:p>
            <a:r>
              <a:rPr lang="en-US" dirty="0">
                <a:solidFill>
                  <a:schemeClr val="accent1"/>
                </a:solidFill>
              </a:rPr>
              <a:t>Use Excel to Create a Variable Drop Down Box </a:t>
            </a:r>
          </a:p>
        </p:txBody>
      </p:sp>
      <p:sp>
        <p:nvSpPr>
          <p:cNvPr id="18436" name="Rectangle 3"/>
          <p:cNvSpPr>
            <a:spLocks noGrp="1" noChangeArrowheads="1"/>
          </p:cNvSpPr>
          <p:nvPr>
            <p:ph type="body" idx="1"/>
          </p:nvPr>
        </p:nvSpPr>
        <p:spPr>
          <a:xfrm>
            <a:off x="228600" y="838200"/>
            <a:ext cx="8382000" cy="4267200"/>
          </a:xfrm>
        </p:spPr>
        <p:txBody>
          <a:bodyPr/>
          <a:lstStyle/>
          <a:p>
            <a:pPr>
              <a:lnSpc>
                <a:spcPct val="80000"/>
              </a:lnSpc>
              <a:buFont typeface="Wingdings" pitchFamily="2" charset="2"/>
              <a:buNone/>
            </a:pPr>
            <a:endParaRPr lang="en-US" sz="1800" dirty="0" smtClean="0"/>
          </a:p>
          <a:p>
            <a:pPr>
              <a:lnSpc>
                <a:spcPct val="80000"/>
              </a:lnSpc>
              <a:buFont typeface="Wingdings" pitchFamily="2" charset="2"/>
              <a:buNone/>
            </a:pPr>
            <a:r>
              <a:rPr lang="en-US" sz="1600" dirty="0" smtClean="0"/>
              <a:t>Session Description </a:t>
            </a:r>
          </a:p>
          <a:p>
            <a:pPr>
              <a:lnSpc>
                <a:spcPct val="80000"/>
              </a:lnSpc>
              <a:buFont typeface="Wingdings" pitchFamily="2" charset="2"/>
              <a:buNone/>
            </a:pPr>
            <a:r>
              <a:rPr lang="en-US" sz="1600" dirty="0" smtClean="0"/>
              <a:t>     This session’s focus will teach participants how to create a variable drop down list.</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At the completion of this session the team member will: </a:t>
            </a:r>
          </a:p>
          <a:p>
            <a:pPr>
              <a:lnSpc>
                <a:spcPct val="80000"/>
              </a:lnSpc>
            </a:pPr>
            <a:r>
              <a:rPr lang="en-US" sz="1600" dirty="0" smtClean="0"/>
              <a:t>be able to use </a:t>
            </a:r>
            <a:r>
              <a:rPr lang="en-US" sz="1600" dirty="0" smtClean="0"/>
              <a:t>HLOOKUP in </a:t>
            </a:r>
            <a:r>
              <a:rPr lang="en-US" sz="1600" dirty="0" smtClean="0"/>
              <a:t>Excel</a:t>
            </a:r>
          </a:p>
          <a:p>
            <a:pPr>
              <a:lnSpc>
                <a:spcPct val="80000"/>
              </a:lnSpc>
            </a:pPr>
            <a:r>
              <a:rPr lang="en-US" sz="1600" dirty="0" smtClean="0"/>
              <a:t>be able to use data validation</a:t>
            </a:r>
          </a:p>
          <a:p>
            <a:pPr>
              <a:lnSpc>
                <a:spcPct val="80000"/>
              </a:lnSpc>
            </a:pPr>
            <a:endParaRPr lang="en-US" sz="1600" dirty="0"/>
          </a:p>
          <a:p>
            <a:pPr marL="0" indent="0">
              <a:lnSpc>
                <a:spcPct val="80000"/>
              </a:lnSpc>
              <a:buNone/>
            </a:pPr>
            <a:r>
              <a:rPr lang="en-US" sz="1600" dirty="0" smtClean="0"/>
              <a:t>**This class comes with a practice exercise for hands-on training.</a:t>
            </a:r>
          </a:p>
          <a:p>
            <a:pPr>
              <a:lnSpc>
                <a:spcPct val="80000"/>
              </a:lnSpc>
            </a:pPr>
            <a:endParaRPr lang="en-US" sz="1600" dirty="0" smtClean="0"/>
          </a:p>
          <a:p>
            <a:pPr>
              <a:lnSpc>
                <a:spcPct val="80000"/>
              </a:lnSpc>
              <a:buFont typeface="Wingdings" pitchFamily="2" charset="2"/>
              <a:buNone/>
            </a:pPr>
            <a:r>
              <a:rPr lang="en-US" sz="1600" dirty="0" smtClean="0"/>
              <a:t>Who should attend?  Anyone</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Presenter: Linda Steele</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Prerequisite:  None</a:t>
            </a:r>
          </a:p>
          <a:p>
            <a:pPr>
              <a:lnSpc>
                <a:spcPct val="80000"/>
              </a:lnSpc>
              <a:buNone/>
            </a:pPr>
            <a:endParaRPr lang="en-US" sz="1600" dirty="0" smtClean="0"/>
          </a:p>
          <a:p>
            <a:pPr>
              <a:lnSpc>
                <a:spcPct val="80000"/>
              </a:lnSpc>
              <a:buNone/>
            </a:pPr>
            <a:r>
              <a:rPr lang="en-US" sz="1600" dirty="0" smtClean="0"/>
              <a:t>Level</a:t>
            </a:r>
            <a:r>
              <a:rPr lang="en-US" sz="1600" dirty="0"/>
              <a:t>: </a:t>
            </a:r>
            <a:r>
              <a:rPr lang="en-US" sz="1600" dirty="0" smtClean="0"/>
              <a:t>Intermediate  </a:t>
            </a:r>
            <a:r>
              <a:rPr lang="en-US" sz="1600" b="0" dirty="0" smtClean="0"/>
              <a:t>    </a:t>
            </a:r>
            <a:r>
              <a:rPr lang="en-US" sz="1600" dirty="0" smtClean="0"/>
              <a:t>	</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Program Length:  1 hour</a:t>
            </a:r>
          </a:p>
          <a:p>
            <a:pPr>
              <a:lnSpc>
                <a:spcPct val="80000"/>
              </a:lnSpc>
              <a:buNone/>
            </a:pPr>
            <a:endParaRPr lang="en-US" sz="1600" dirty="0" smtClean="0"/>
          </a:p>
          <a:p>
            <a:pPr>
              <a:lnSpc>
                <a:spcPct val="80000"/>
              </a:lnSpc>
              <a:buNone/>
            </a:pPr>
            <a:r>
              <a:rPr lang="en-US" sz="1600" dirty="0" smtClean="0"/>
              <a:t>CPE awarded:	1 hour Computer Software and Applications</a:t>
            </a:r>
            <a:endParaRPr lang="en-US" sz="1600" dirty="0"/>
          </a:p>
          <a:p>
            <a:pPr>
              <a:lnSpc>
                <a:spcPct val="80000"/>
              </a:lnSpc>
              <a:buFont typeface="Wingdings" pitchFamily="2" charset="2"/>
              <a:buNone/>
            </a:pPr>
            <a:endParaRPr lang="en-US" sz="1800" dirty="0" smtClean="0"/>
          </a:p>
          <a:p>
            <a:pPr>
              <a:lnSpc>
                <a:spcPct val="80000"/>
              </a:lnSpc>
            </a:pPr>
            <a:endParaRPr lang="en-US" sz="1800" dirty="0" smtClean="0"/>
          </a:p>
        </p:txBody>
      </p:sp>
    </p:spTree>
    <p:extLst>
      <p:ext uri="{BB962C8B-B14F-4D97-AF65-F5344CB8AC3E}">
        <p14:creationId xmlns:p14="http://schemas.microsoft.com/office/powerpoint/2010/main" val="5535380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p:spPr>
        <p:txBody>
          <a:bodyPr/>
          <a:lstStyle/>
          <a:p>
            <a:fld id="{12E8FF70-E102-4A68-9429-572A5883170C}" type="slidenum">
              <a:rPr lang="en-US"/>
              <a:pPr/>
              <a:t>12</a:t>
            </a:fld>
            <a:endParaRPr lang="en-US" dirty="0"/>
          </a:p>
        </p:txBody>
      </p:sp>
      <p:sp>
        <p:nvSpPr>
          <p:cNvPr id="6147" name="Rectangle 2"/>
          <p:cNvSpPr>
            <a:spLocks noGrp="1" noChangeArrowheads="1"/>
          </p:cNvSpPr>
          <p:nvPr>
            <p:ph type="title"/>
          </p:nvPr>
        </p:nvSpPr>
        <p:spPr/>
        <p:txBody>
          <a:bodyPr/>
          <a:lstStyle/>
          <a:p>
            <a:r>
              <a:rPr lang="en-US" dirty="0" smtClean="0">
                <a:solidFill>
                  <a:schemeClr val="accent1"/>
                </a:solidFill>
              </a:rPr>
              <a:t>Access Tips and Tricks</a:t>
            </a:r>
          </a:p>
        </p:txBody>
      </p:sp>
      <p:sp>
        <p:nvSpPr>
          <p:cNvPr id="6148" name="Rectangle 3"/>
          <p:cNvSpPr>
            <a:spLocks noGrp="1" noChangeArrowheads="1"/>
          </p:cNvSpPr>
          <p:nvPr>
            <p:ph type="body" idx="1"/>
          </p:nvPr>
        </p:nvSpPr>
        <p:spPr/>
        <p:txBody>
          <a:bodyPr/>
          <a:lstStyle/>
          <a:p>
            <a:pPr>
              <a:lnSpc>
                <a:spcPct val="80000"/>
              </a:lnSpc>
              <a:buFont typeface="Wingdings" pitchFamily="2" charset="2"/>
              <a:buNone/>
            </a:pPr>
            <a:r>
              <a:rPr lang="en-US" sz="1400" dirty="0" smtClean="0"/>
              <a:t>In this session, you will learn some tips to work better in Access.</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learn shortcut keys</a:t>
            </a:r>
          </a:p>
          <a:p>
            <a:pPr>
              <a:lnSpc>
                <a:spcPct val="80000"/>
              </a:lnSpc>
            </a:pPr>
            <a:r>
              <a:rPr lang="en-US" sz="1400" dirty="0" smtClean="0"/>
              <a:t>learn the importance of the primary key</a:t>
            </a:r>
          </a:p>
          <a:p>
            <a:pPr>
              <a:lnSpc>
                <a:spcPct val="80000"/>
              </a:lnSpc>
            </a:pPr>
            <a:r>
              <a:rPr lang="en-US" sz="1400" dirty="0" smtClean="0"/>
              <a:t>learn formatting tips</a:t>
            </a:r>
          </a:p>
          <a:p>
            <a:pPr marL="0" indent="0">
              <a:lnSpc>
                <a:spcPct val="80000"/>
              </a:lnSpc>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Who should attend? Anyone</a:t>
            </a:r>
          </a:p>
          <a:p>
            <a:pPr>
              <a:lnSpc>
                <a:spcPct val="80000"/>
              </a:lnSpc>
              <a:buFont typeface="Wingdings" pitchFamily="2" charset="2"/>
              <a:buNone/>
            </a:pPr>
            <a:endParaRPr lang="en-US" sz="1400" dirty="0" smtClean="0"/>
          </a:p>
          <a:p>
            <a:pPr>
              <a:lnSpc>
                <a:spcPct val="80000"/>
              </a:lnSpc>
              <a:buFont typeface="Wingdings" pitchFamily="2" charset="2"/>
              <a:buNone/>
            </a:pPr>
            <a:r>
              <a:rPr lang="en-US" sz="1600" dirty="0" smtClean="0"/>
              <a:t>Prerequisite:  None</a:t>
            </a:r>
          </a:p>
          <a:p>
            <a:pPr>
              <a:lnSpc>
                <a:spcPct val="80000"/>
              </a:lnSpc>
              <a:buFont typeface="Wingdings" pitchFamily="2" charset="2"/>
              <a:buNone/>
            </a:pPr>
            <a:endParaRPr lang="en-US" sz="1600" dirty="0"/>
          </a:p>
          <a:p>
            <a:pPr>
              <a:lnSpc>
                <a:spcPct val="80000"/>
              </a:lnSpc>
              <a:buNone/>
            </a:pPr>
            <a:r>
              <a:rPr lang="en-US" sz="1600" dirty="0"/>
              <a:t>Level: </a:t>
            </a:r>
            <a:r>
              <a:rPr lang="en-US" sz="1600" dirty="0" smtClean="0"/>
              <a:t>Basic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a:p>
          <a:p>
            <a:pPr>
              <a:lnSpc>
                <a:spcPct val="80000"/>
              </a:lnSpc>
              <a:buFont typeface="Wingdings" pitchFamily="2" charset="2"/>
              <a:buNone/>
            </a:pPr>
            <a:r>
              <a:rPr lang="en-US" sz="1400" dirty="0" smtClean="0"/>
              <a:t>CPE awarded:	  1 hour Computer Software and Applications</a:t>
            </a:r>
          </a:p>
          <a:p>
            <a:pPr>
              <a:lnSpc>
                <a:spcPct val="80000"/>
              </a:lnSpc>
              <a:buFont typeface="Wingdings" pitchFamily="2" charset="2"/>
              <a:buNone/>
            </a:pPr>
            <a:endParaRPr lang="en-US" sz="1400" dirty="0" smtClean="0"/>
          </a:p>
          <a:p>
            <a:pPr>
              <a:lnSpc>
                <a:spcPct val="80000"/>
              </a:lnSpc>
              <a:buFont typeface="Wingdings" pitchFamily="2" charset="2"/>
              <a:buNone/>
            </a:pPr>
            <a:endParaRPr lang="en-US" sz="1400" dirty="0" smtClean="0"/>
          </a:p>
          <a:p>
            <a:pPr>
              <a:lnSpc>
                <a:spcPct val="80000"/>
              </a:lnSpc>
            </a:pPr>
            <a:endParaRPr lang="en-US" sz="1400" dirty="0" smtClean="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HR</a:t>
            </a:r>
            <a:endParaRPr lang="en-US" dirty="0"/>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120</a:t>
            </a:fld>
            <a:endParaRPr lang="en-US" dirty="0"/>
          </a:p>
        </p:txBody>
      </p:sp>
    </p:spTree>
    <p:extLst>
      <p:ext uri="{BB962C8B-B14F-4D97-AF65-F5344CB8AC3E}">
        <p14:creationId xmlns:p14="http://schemas.microsoft.com/office/powerpoint/2010/main" val="296788046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121</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Diversity</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None/>
            </a:pPr>
            <a:r>
              <a:rPr lang="en-US" sz="1600" dirty="0" smtClean="0"/>
              <a:t>    This session will discuss diversity and the skills </a:t>
            </a:r>
            <a:r>
              <a:rPr lang="en-US" sz="1600" dirty="0"/>
              <a:t>and c</a:t>
            </a:r>
            <a:r>
              <a:rPr lang="en-US" sz="1600" dirty="0" smtClean="0"/>
              <a:t>haracteristics </a:t>
            </a:r>
            <a:r>
              <a:rPr lang="en-US" sz="1600" dirty="0"/>
              <a:t>of </a:t>
            </a:r>
            <a:r>
              <a:rPr lang="en-US" sz="1600" dirty="0" smtClean="0"/>
              <a:t>cultural competency</a:t>
            </a:r>
            <a:endParaRPr lang="en-US" sz="1600" dirty="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learn the benefits </a:t>
            </a:r>
            <a:r>
              <a:rPr lang="en-US" sz="1600" dirty="0"/>
              <a:t>of </a:t>
            </a:r>
            <a:r>
              <a:rPr lang="en-US" sz="1600" dirty="0" smtClean="0"/>
              <a:t>workforce diversity </a:t>
            </a:r>
            <a:r>
              <a:rPr lang="en-US" sz="1600" dirty="0"/>
              <a:t>&amp; </a:t>
            </a:r>
            <a:r>
              <a:rPr lang="en-US" sz="1600" dirty="0" smtClean="0"/>
              <a:t>inclusion</a:t>
            </a:r>
          </a:p>
          <a:p>
            <a:pPr>
              <a:lnSpc>
                <a:spcPct val="90000"/>
              </a:lnSpc>
            </a:pPr>
            <a:r>
              <a:rPr lang="en-US" sz="1600" dirty="0" smtClean="0"/>
              <a:t>have a knowledge of other cultures in the workplace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2  hours HR</a:t>
            </a:r>
          </a:p>
          <a:p>
            <a:pPr>
              <a:lnSpc>
                <a:spcPct val="90000"/>
              </a:lnSpc>
              <a:buFont typeface="Wingdings" pitchFamily="2" charset="2"/>
              <a:buNone/>
            </a:pPr>
            <a:r>
              <a:rPr lang="en-US" sz="1600" dirty="0" smtClean="0"/>
              <a:t>CPE awarded:      2 hours HR</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898970324"/>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p>
            <a:fld id="{B99FD43B-5247-4C47-89BF-C3F1C0D86B98}" type="slidenum">
              <a:rPr lang="en-US"/>
              <a:pPr/>
              <a:t>122</a:t>
            </a:fld>
            <a:endParaRPr lang="en-US" dirty="0"/>
          </a:p>
        </p:txBody>
      </p:sp>
      <p:sp>
        <p:nvSpPr>
          <p:cNvPr id="19459" name="Rectangle 2"/>
          <p:cNvSpPr>
            <a:spLocks noGrp="1" noChangeArrowheads="1"/>
          </p:cNvSpPr>
          <p:nvPr>
            <p:ph type="title"/>
          </p:nvPr>
        </p:nvSpPr>
        <p:spPr>
          <a:xfrm>
            <a:off x="304800" y="0"/>
            <a:ext cx="7391400" cy="1371600"/>
          </a:xfrm>
        </p:spPr>
        <p:txBody>
          <a:bodyPr/>
          <a:lstStyle/>
          <a:p>
            <a:r>
              <a:rPr lang="en-US" dirty="0" smtClean="0">
                <a:solidFill>
                  <a:schemeClr val="accent1"/>
                </a:solidFill>
              </a:rPr>
              <a:t>The Dos and Don’ts of Conducting a Job Interview</a:t>
            </a:r>
          </a:p>
        </p:txBody>
      </p:sp>
      <p:sp>
        <p:nvSpPr>
          <p:cNvPr id="19460" name="Rectangle 3"/>
          <p:cNvSpPr>
            <a:spLocks noGrp="1" noChangeArrowheads="1"/>
          </p:cNvSpPr>
          <p:nvPr>
            <p:ph type="body" idx="1"/>
          </p:nvPr>
        </p:nvSpPr>
        <p:spPr>
          <a:xfrm>
            <a:off x="381000" y="1524000"/>
            <a:ext cx="3276600" cy="5105400"/>
          </a:xfrm>
        </p:spPr>
        <p:txBody>
          <a:bodyPr/>
          <a:lstStyle/>
          <a:p>
            <a:pPr>
              <a:lnSpc>
                <a:spcPct val="90000"/>
              </a:lnSpc>
              <a:buFont typeface="Wingdings" pitchFamily="2" charset="2"/>
              <a:buNone/>
            </a:pPr>
            <a:r>
              <a:rPr lang="en-US" sz="1800" dirty="0" smtClean="0"/>
              <a:t>Session Description </a:t>
            </a:r>
          </a:p>
          <a:p>
            <a:pPr>
              <a:lnSpc>
                <a:spcPct val="90000"/>
              </a:lnSpc>
              <a:buFont typeface="Wingdings" pitchFamily="2" charset="2"/>
              <a:buNone/>
            </a:pPr>
            <a:r>
              <a:rPr lang="en-US" sz="1800" dirty="0" smtClean="0"/>
              <a:t>   This session will teach participants the art of successful interviewing.</a:t>
            </a:r>
          </a:p>
          <a:p>
            <a:pPr>
              <a:lnSpc>
                <a:spcPct val="90000"/>
              </a:lnSpc>
              <a:buFont typeface="Wingdings" pitchFamily="2" charset="2"/>
              <a:buNone/>
            </a:pPr>
            <a:endParaRPr lang="en-US" sz="1800" dirty="0" smtClean="0"/>
          </a:p>
          <a:p>
            <a:pPr>
              <a:lnSpc>
                <a:spcPct val="90000"/>
              </a:lnSpc>
              <a:buFont typeface="Wingdings" pitchFamily="2" charset="2"/>
              <a:buNone/>
            </a:pPr>
            <a:r>
              <a:rPr lang="en-US" sz="1800" dirty="0" smtClean="0"/>
              <a:t>Presenter: Linda Steele</a:t>
            </a:r>
          </a:p>
          <a:p>
            <a:pPr>
              <a:spcBef>
                <a:spcPct val="0"/>
              </a:spcBef>
              <a:buFontTx/>
              <a:buNone/>
            </a:pPr>
            <a:r>
              <a:rPr lang="en-US" sz="1800" dirty="0" smtClean="0"/>
              <a:t>Prerequisite:  None</a:t>
            </a:r>
          </a:p>
          <a:p>
            <a:pPr>
              <a:spcBef>
                <a:spcPct val="0"/>
              </a:spcBef>
              <a:buFontTx/>
              <a:buNone/>
            </a:pPr>
            <a:r>
              <a:rPr lang="en-US" sz="1800" dirty="0" smtClean="0"/>
              <a:t>Level: Beginner</a:t>
            </a:r>
            <a:r>
              <a:rPr lang="en-US" sz="1800" b="0" dirty="0" smtClean="0"/>
              <a:t>    </a:t>
            </a:r>
          </a:p>
          <a:p>
            <a:pPr>
              <a:spcBef>
                <a:spcPct val="0"/>
              </a:spcBef>
              <a:buFontTx/>
              <a:buNone/>
            </a:pPr>
            <a:endParaRPr lang="en-US" sz="1800" dirty="0" smtClean="0"/>
          </a:p>
          <a:p>
            <a:pPr>
              <a:spcBef>
                <a:spcPct val="0"/>
              </a:spcBef>
              <a:buFontTx/>
              <a:buNone/>
            </a:pPr>
            <a:r>
              <a:rPr lang="en-US" sz="1800" dirty="0" smtClean="0"/>
              <a:t>Who should attend?  Anyone wanting to learn to interview.</a:t>
            </a:r>
          </a:p>
          <a:p>
            <a:pPr>
              <a:lnSpc>
                <a:spcPct val="90000"/>
              </a:lnSpc>
              <a:buFont typeface="Wingdings" pitchFamily="2" charset="2"/>
              <a:buNone/>
            </a:pPr>
            <a:endParaRPr lang="en-US" sz="1800" dirty="0" smtClean="0"/>
          </a:p>
          <a:p>
            <a:pPr>
              <a:lnSpc>
                <a:spcPct val="90000"/>
              </a:lnSpc>
              <a:buFont typeface="Wingdings" pitchFamily="2" charset="2"/>
              <a:buNone/>
            </a:pPr>
            <a:r>
              <a:rPr lang="en-US" sz="1800" dirty="0" smtClean="0"/>
              <a:t>Program Length: 2</a:t>
            </a:r>
          </a:p>
          <a:p>
            <a:pPr>
              <a:lnSpc>
                <a:spcPct val="80000"/>
              </a:lnSpc>
              <a:buNone/>
            </a:pPr>
            <a:r>
              <a:rPr lang="en-US" sz="1800" dirty="0" smtClean="0"/>
              <a:t>CPE awarded:	2 hours HR</a:t>
            </a:r>
            <a:endParaRPr lang="en-US" sz="1800" dirty="0"/>
          </a:p>
          <a:p>
            <a:pPr>
              <a:lnSpc>
                <a:spcPct val="90000"/>
              </a:lnSpc>
              <a:buFont typeface="Wingdings" pitchFamily="2" charset="2"/>
              <a:buNone/>
            </a:pPr>
            <a:endParaRPr lang="en-US" sz="1800" dirty="0" smtClean="0"/>
          </a:p>
          <a:p>
            <a:pPr>
              <a:lnSpc>
                <a:spcPct val="90000"/>
              </a:lnSpc>
              <a:buFont typeface="Wingdings" pitchFamily="2" charset="2"/>
              <a:buNone/>
            </a:pPr>
            <a:endParaRPr lang="en-US" sz="1800" dirty="0" smtClean="0"/>
          </a:p>
          <a:p>
            <a:pPr>
              <a:lnSpc>
                <a:spcPct val="90000"/>
              </a:lnSpc>
              <a:buFont typeface="Wingdings" pitchFamily="2" charset="2"/>
              <a:buNone/>
            </a:pPr>
            <a:endParaRPr lang="en-US" sz="1800" dirty="0" smtClean="0"/>
          </a:p>
          <a:p>
            <a:pPr>
              <a:lnSpc>
                <a:spcPct val="90000"/>
              </a:lnSpc>
              <a:buFont typeface="Wingdings" pitchFamily="2" charset="2"/>
              <a:buNone/>
            </a:pPr>
            <a:endParaRPr lang="en-US" sz="1800" dirty="0" smtClean="0"/>
          </a:p>
          <a:p>
            <a:pPr>
              <a:lnSpc>
                <a:spcPct val="90000"/>
              </a:lnSpc>
              <a:buFont typeface="Wingdings" pitchFamily="2" charset="2"/>
              <a:buNone/>
            </a:pPr>
            <a:endParaRPr lang="en-US" sz="1600" dirty="0" smtClean="0"/>
          </a:p>
          <a:p>
            <a:pPr>
              <a:lnSpc>
                <a:spcPct val="90000"/>
              </a:lnSpc>
              <a:buFont typeface="Wingdings" pitchFamily="2" charset="2"/>
              <a:buNone/>
            </a:pPr>
            <a:endParaRPr lang="en-US" sz="1600" dirty="0" smtClean="0"/>
          </a:p>
          <a:p>
            <a:pPr>
              <a:lnSpc>
                <a:spcPct val="90000"/>
              </a:lnSpc>
            </a:pPr>
            <a:endParaRPr lang="en-US" sz="1600" dirty="0" smtClean="0"/>
          </a:p>
        </p:txBody>
      </p:sp>
      <p:sp>
        <p:nvSpPr>
          <p:cNvPr id="19461" name="Rectangle 4"/>
          <p:cNvSpPr>
            <a:spLocks noChangeArrowheads="1"/>
          </p:cNvSpPr>
          <p:nvPr/>
        </p:nvSpPr>
        <p:spPr bwMode="auto">
          <a:xfrm>
            <a:off x="4267200" y="1524000"/>
            <a:ext cx="3962400" cy="5334000"/>
          </a:xfrm>
          <a:prstGeom prst="rect">
            <a:avLst/>
          </a:prstGeom>
          <a:noFill/>
          <a:ln w="9525">
            <a:noFill/>
            <a:miter lim="800000"/>
            <a:headEnd/>
            <a:tailEnd/>
          </a:ln>
        </p:spPr>
        <p:txBody>
          <a:bodyPr/>
          <a:lstStyle/>
          <a:p>
            <a:pPr marL="282575" indent="-282575">
              <a:lnSpc>
                <a:spcPct val="80000"/>
              </a:lnSpc>
              <a:spcBef>
                <a:spcPct val="20000"/>
              </a:spcBef>
              <a:buFont typeface="Wingdings" pitchFamily="2" charset="2"/>
              <a:buNone/>
            </a:pPr>
            <a:r>
              <a:rPr lang="en-US" sz="1800" b="1" dirty="0">
                <a:latin typeface="Arial" charset="0"/>
              </a:rPr>
              <a:t>At the completion of this session the team member will be able to use the following features</a:t>
            </a:r>
            <a:r>
              <a:rPr lang="en-US" sz="1800" b="1" dirty="0" smtClean="0">
                <a:latin typeface="Arial" charset="0"/>
              </a:rPr>
              <a:t>:</a:t>
            </a:r>
          </a:p>
          <a:p>
            <a:pPr marL="282575" indent="-282575">
              <a:lnSpc>
                <a:spcPct val="80000"/>
              </a:lnSpc>
              <a:spcBef>
                <a:spcPct val="20000"/>
              </a:spcBef>
              <a:buFont typeface="Wingdings" pitchFamily="2" charset="2"/>
              <a:buChar char="§"/>
            </a:pPr>
            <a:r>
              <a:rPr lang="en-US" sz="1800" b="1" dirty="0" smtClean="0">
                <a:latin typeface="Arial" charset="0"/>
              </a:rPr>
              <a:t>Questions to ask</a:t>
            </a:r>
          </a:p>
          <a:p>
            <a:pPr marL="282575" indent="-282575">
              <a:lnSpc>
                <a:spcPct val="80000"/>
              </a:lnSpc>
              <a:spcBef>
                <a:spcPct val="20000"/>
              </a:spcBef>
              <a:buFont typeface="Wingdings" pitchFamily="2" charset="2"/>
              <a:buChar char="§"/>
            </a:pPr>
            <a:r>
              <a:rPr lang="en-US" sz="1800" b="1" dirty="0" smtClean="0">
                <a:latin typeface="Arial" charset="0"/>
              </a:rPr>
              <a:t>Questions not to ask</a:t>
            </a:r>
          </a:p>
        </p:txBody>
      </p:sp>
    </p:spTree>
    <p:extLst>
      <p:ext uri="{BB962C8B-B14F-4D97-AF65-F5344CB8AC3E}">
        <p14:creationId xmlns:p14="http://schemas.microsoft.com/office/powerpoint/2010/main" val="1880605666"/>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p>
            <a:fld id="{B99FD43B-5247-4C47-89BF-C3F1C0D86B98}" type="slidenum">
              <a:rPr lang="en-US"/>
              <a:pPr/>
              <a:t>123</a:t>
            </a:fld>
            <a:endParaRPr lang="en-US" dirty="0"/>
          </a:p>
        </p:txBody>
      </p:sp>
      <p:sp>
        <p:nvSpPr>
          <p:cNvPr id="19459" name="Rectangle 2"/>
          <p:cNvSpPr>
            <a:spLocks noGrp="1" noChangeArrowheads="1"/>
          </p:cNvSpPr>
          <p:nvPr>
            <p:ph type="title"/>
          </p:nvPr>
        </p:nvSpPr>
        <p:spPr>
          <a:xfrm>
            <a:off x="304800" y="0"/>
            <a:ext cx="7391400" cy="1371600"/>
          </a:xfrm>
        </p:spPr>
        <p:txBody>
          <a:bodyPr/>
          <a:lstStyle/>
          <a:p>
            <a:r>
              <a:rPr lang="en-US" dirty="0" smtClean="0">
                <a:solidFill>
                  <a:schemeClr val="accent1"/>
                </a:solidFill>
              </a:rPr>
              <a:t>New Hire Dos</a:t>
            </a:r>
          </a:p>
        </p:txBody>
      </p:sp>
      <p:sp>
        <p:nvSpPr>
          <p:cNvPr id="19460" name="Rectangle 3"/>
          <p:cNvSpPr>
            <a:spLocks noGrp="1" noChangeArrowheads="1"/>
          </p:cNvSpPr>
          <p:nvPr>
            <p:ph type="body" idx="1"/>
          </p:nvPr>
        </p:nvSpPr>
        <p:spPr>
          <a:xfrm>
            <a:off x="381000" y="1524000"/>
            <a:ext cx="3276600" cy="5105400"/>
          </a:xfrm>
        </p:spPr>
        <p:txBody>
          <a:bodyPr/>
          <a:lstStyle/>
          <a:p>
            <a:pPr>
              <a:lnSpc>
                <a:spcPct val="90000"/>
              </a:lnSpc>
              <a:buFont typeface="Wingdings" pitchFamily="2" charset="2"/>
              <a:buNone/>
            </a:pPr>
            <a:r>
              <a:rPr lang="en-US" sz="1800" dirty="0" smtClean="0"/>
              <a:t>Session Description </a:t>
            </a:r>
          </a:p>
          <a:p>
            <a:pPr>
              <a:lnSpc>
                <a:spcPct val="90000"/>
              </a:lnSpc>
              <a:buFont typeface="Wingdings" pitchFamily="2" charset="2"/>
              <a:buNone/>
            </a:pPr>
            <a:r>
              <a:rPr lang="en-US" sz="1800" dirty="0" smtClean="0"/>
              <a:t>   This session will teach participants the steps to use with a new hire.</a:t>
            </a:r>
          </a:p>
          <a:p>
            <a:pPr>
              <a:lnSpc>
                <a:spcPct val="90000"/>
              </a:lnSpc>
              <a:buFont typeface="Wingdings" pitchFamily="2" charset="2"/>
              <a:buNone/>
            </a:pPr>
            <a:endParaRPr lang="en-US" sz="1800" dirty="0" smtClean="0"/>
          </a:p>
          <a:p>
            <a:pPr>
              <a:lnSpc>
                <a:spcPct val="90000"/>
              </a:lnSpc>
              <a:buFont typeface="Wingdings" pitchFamily="2" charset="2"/>
              <a:buNone/>
            </a:pPr>
            <a:r>
              <a:rPr lang="en-US" sz="1800" dirty="0" smtClean="0"/>
              <a:t>Presenter: Linda Steele</a:t>
            </a:r>
          </a:p>
          <a:p>
            <a:pPr>
              <a:spcBef>
                <a:spcPct val="0"/>
              </a:spcBef>
              <a:buFontTx/>
              <a:buNone/>
            </a:pPr>
            <a:r>
              <a:rPr lang="en-US" sz="1800" dirty="0" smtClean="0"/>
              <a:t>Prerequisite:  None</a:t>
            </a:r>
          </a:p>
          <a:p>
            <a:pPr>
              <a:spcBef>
                <a:spcPct val="0"/>
              </a:spcBef>
              <a:buFontTx/>
              <a:buNone/>
            </a:pPr>
            <a:r>
              <a:rPr lang="en-US" sz="1800" dirty="0" smtClean="0"/>
              <a:t>Level: Beginner</a:t>
            </a:r>
            <a:r>
              <a:rPr lang="en-US" sz="1800" b="0" dirty="0" smtClean="0"/>
              <a:t>    </a:t>
            </a:r>
          </a:p>
          <a:p>
            <a:pPr>
              <a:spcBef>
                <a:spcPct val="0"/>
              </a:spcBef>
              <a:buFontTx/>
              <a:buNone/>
            </a:pPr>
            <a:endParaRPr lang="en-US" sz="1800" dirty="0" smtClean="0"/>
          </a:p>
          <a:p>
            <a:pPr>
              <a:spcBef>
                <a:spcPct val="0"/>
              </a:spcBef>
              <a:buFontTx/>
              <a:buNone/>
            </a:pPr>
            <a:r>
              <a:rPr lang="en-US" sz="1800" dirty="0" smtClean="0"/>
              <a:t>Who should attend?  Anyone wanting to learn what steps to take with a new hire.</a:t>
            </a:r>
          </a:p>
          <a:p>
            <a:pPr>
              <a:lnSpc>
                <a:spcPct val="90000"/>
              </a:lnSpc>
              <a:buFont typeface="Wingdings" pitchFamily="2" charset="2"/>
              <a:buNone/>
            </a:pPr>
            <a:endParaRPr lang="en-US" sz="1800" dirty="0" smtClean="0"/>
          </a:p>
          <a:p>
            <a:pPr>
              <a:lnSpc>
                <a:spcPct val="90000"/>
              </a:lnSpc>
              <a:buFont typeface="Wingdings" pitchFamily="2" charset="2"/>
              <a:buNone/>
            </a:pPr>
            <a:r>
              <a:rPr lang="en-US" sz="1800" dirty="0" smtClean="0"/>
              <a:t>Program Length: 1</a:t>
            </a:r>
          </a:p>
          <a:p>
            <a:pPr>
              <a:lnSpc>
                <a:spcPct val="80000"/>
              </a:lnSpc>
              <a:buNone/>
            </a:pPr>
            <a:r>
              <a:rPr lang="en-US" sz="1800" dirty="0" smtClean="0"/>
              <a:t>CPE awarded:	1 hour HR</a:t>
            </a:r>
            <a:endParaRPr lang="en-US" sz="1800" dirty="0"/>
          </a:p>
          <a:p>
            <a:pPr>
              <a:lnSpc>
                <a:spcPct val="90000"/>
              </a:lnSpc>
              <a:buFont typeface="Wingdings" pitchFamily="2" charset="2"/>
              <a:buNone/>
            </a:pPr>
            <a:endParaRPr lang="en-US" sz="1800" dirty="0" smtClean="0"/>
          </a:p>
          <a:p>
            <a:pPr>
              <a:lnSpc>
                <a:spcPct val="90000"/>
              </a:lnSpc>
              <a:buFont typeface="Wingdings" pitchFamily="2" charset="2"/>
              <a:buNone/>
            </a:pPr>
            <a:endParaRPr lang="en-US" sz="1800" dirty="0" smtClean="0"/>
          </a:p>
          <a:p>
            <a:pPr>
              <a:lnSpc>
                <a:spcPct val="90000"/>
              </a:lnSpc>
              <a:buFont typeface="Wingdings" pitchFamily="2" charset="2"/>
              <a:buNone/>
            </a:pPr>
            <a:endParaRPr lang="en-US" sz="1800" dirty="0" smtClean="0"/>
          </a:p>
          <a:p>
            <a:pPr>
              <a:lnSpc>
                <a:spcPct val="90000"/>
              </a:lnSpc>
              <a:buFont typeface="Wingdings" pitchFamily="2" charset="2"/>
              <a:buNone/>
            </a:pPr>
            <a:endParaRPr lang="en-US" sz="1800" dirty="0" smtClean="0"/>
          </a:p>
          <a:p>
            <a:pPr>
              <a:lnSpc>
                <a:spcPct val="90000"/>
              </a:lnSpc>
              <a:buFont typeface="Wingdings" pitchFamily="2" charset="2"/>
              <a:buNone/>
            </a:pPr>
            <a:endParaRPr lang="en-US" sz="1600" dirty="0" smtClean="0"/>
          </a:p>
          <a:p>
            <a:pPr>
              <a:lnSpc>
                <a:spcPct val="90000"/>
              </a:lnSpc>
              <a:buFont typeface="Wingdings" pitchFamily="2" charset="2"/>
              <a:buNone/>
            </a:pPr>
            <a:endParaRPr lang="en-US" sz="1600" dirty="0" smtClean="0"/>
          </a:p>
          <a:p>
            <a:pPr>
              <a:lnSpc>
                <a:spcPct val="90000"/>
              </a:lnSpc>
            </a:pPr>
            <a:endParaRPr lang="en-US" sz="1600" dirty="0" smtClean="0"/>
          </a:p>
        </p:txBody>
      </p:sp>
      <p:sp>
        <p:nvSpPr>
          <p:cNvPr id="19461" name="Rectangle 4"/>
          <p:cNvSpPr>
            <a:spLocks noChangeArrowheads="1"/>
          </p:cNvSpPr>
          <p:nvPr/>
        </p:nvSpPr>
        <p:spPr bwMode="auto">
          <a:xfrm>
            <a:off x="4267200" y="1524000"/>
            <a:ext cx="3962400" cy="5334000"/>
          </a:xfrm>
          <a:prstGeom prst="rect">
            <a:avLst/>
          </a:prstGeom>
          <a:noFill/>
          <a:ln w="9525">
            <a:noFill/>
            <a:miter lim="800000"/>
            <a:headEnd/>
            <a:tailEnd/>
          </a:ln>
        </p:spPr>
        <p:txBody>
          <a:bodyPr/>
          <a:lstStyle/>
          <a:p>
            <a:pPr marL="282575" indent="-282575">
              <a:lnSpc>
                <a:spcPct val="80000"/>
              </a:lnSpc>
              <a:spcBef>
                <a:spcPct val="20000"/>
              </a:spcBef>
              <a:buFont typeface="Wingdings" pitchFamily="2" charset="2"/>
              <a:buNone/>
            </a:pPr>
            <a:r>
              <a:rPr lang="en-US" sz="1800" b="1" dirty="0">
                <a:latin typeface="Arial" charset="0"/>
              </a:rPr>
              <a:t>At the completion of this session the team member will be able to use the following features</a:t>
            </a:r>
            <a:r>
              <a:rPr lang="en-US" sz="1800" b="1" dirty="0" smtClean="0">
                <a:latin typeface="Arial" charset="0"/>
              </a:rPr>
              <a:t>:</a:t>
            </a:r>
          </a:p>
          <a:p>
            <a:pPr marL="282575" indent="-282575">
              <a:lnSpc>
                <a:spcPct val="80000"/>
              </a:lnSpc>
              <a:spcBef>
                <a:spcPct val="20000"/>
              </a:spcBef>
              <a:buFont typeface="Wingdings" pitchFamily="2" charset="2"/>
              <a:buChar char="§"/>
            </a:pPr>
            <a:r>
              <a:rPr lang="en-US" sz="1800" b="1" dirty="0" smtClean="0">
                <a:latin typeface="Arial" charset="0"/>
              </a:rPr>
              <a:t>Have a guideline to use with new hires</a:t>
            </a:r>
          </a:p>
          <a:p>
            <a:pPr marL="282575" indent="-282575">
              <a:lnSpc>
                <a:spcPct val="80000"/>
              </a:lnSpc>
              <a:spcBef>
                <a:spcPct val="20000"/>
              </a:spcBef>
              <a:buFont typeface="Wingdings" pitchFamily="2" charset="2"/>
              <a:buChar char="§"/>
            </a:pPr>
            <a:endParaRPr lang="en-US" sz="1800" b="1" dirty="0" smtClean="0">
              <a:latin typeface="Arial" charset="0"/>
            </a:endParaRPr>
          </a:p>
        </p:txBody>
      </p:sp>
    </p:spTree>
    <p:extLst>
      <p:ext uri="{BB962C8B-B14F-4D97-AF65-F5344CB8AC3E}">
        <p14:creationId xmlns:p14="http://schemas.microsoft.com/office/powerpoint/2010/main" val="275659003"/>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124</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Orienting New Staff</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give some techniques so new staff members are successful.</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have a list of areas to cover with new staff</a:t>
            </a:r>
          </a:p>
          <a:p>
            <a:pPr>
              <a:lnSpc>
                <a:spcPct val="90000"/>
              </a:lnSpc>
            </a:pPr>
            <a:r>
              <a:rPr lang="en-US" sz="1600" dirty="0" smtClean="0"/>
              <a:t>have a list to determine defined roles with new hires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Font typeface="Wingdings" pitchFamily="2" charset="2"/>
              <a:buNone/>
            </a:pPr>
            <a:r>
              <a:rPr lang="en-US" sz="1600" dirty="0" smtClean="0"/>
              <a:t>CPE awarded:      1 hour Management</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2335726630"/>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125</a:t>
            </a:fld>
            <a:endParaRPr lang="en-US" dirty="0"/>
          </a:p>
        </p:txBody>
      </p:sp>
    </p:spTree>
    <p:extLst>
      <p:ext uri="{BB962C8B-B14F-4D97-AF65-F5344CB8AC3E}">
        <p14:creationId xmlns:p14="http://schemas.microsoft.com/office/powerpoint/2010/main" val="2672543016"/>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126</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20 Clues You Might be a Micromanager</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500" dirty="0" smtClean="0"/>
              <a:t>Session Description </a:t>
            </a:r>
          </a:p>
          <a:p>
            <a:pPr>
              <a:lnSpc>
                <a:spcPct val="90000"/>
              </a:lnSpc>
              <a:buFont typeface="Wingdings" pitchFamily="2" charset="2"/>
              <a:buNone/>
            </a:pPr>
            <a:r>
              <a:rPr lang="en-US" sz="1500" dirty="0" smtClean="0"/>
              <a:t>    This session will discuss skills of a micromanager and how not to be one.</a:t>
            </a:r>
          </a:p>
          <a:p>
            <a:pPr>
              <a:lnSpc>
                <a:spcPct val="90000"/>
              </a:lnSpc>
              <a:buFont typeface="Wingdings" pitchFamily="2" charset="2"/>
              <a:buNone/>
            </a:pPr>
            <a:endParaRPr lang="en-US" sz="1500" dirty="0" smtClean="0"/>
          </a:p>
          <a:p>
            <a:pPr>
              <a:lnSpc>
                <a:spcPct val="90000"/>
              </a:lnSpc>
              <a:buFont typeface="Wingdings" pitchFamily="2" charset="2"/>
              <a:buNone/>
            </a:pPr>
            <a:r>
              <a:rPr lang="en-US" sz="1500" dirty="0" smtClean="0"/>
              <a:t>Presenter: Linda Steele</a:t>
            </a:r>
          </a:p>
          <a:p>
            <a:pPr>
              <a:lnSpc>
                <a:spcPct val="90000"/>
              </a:lnSpc>
              <a:buFont typeface="Wingdings" pitchFamily="2" charset="2"/>
              <a:buNone/>
            </a:pPr>
            <a:r>
              <a:rPr lang="en-US" sz="1500" dirty="0" smtClean="0"/>
              <a:t>                   </a:t>
            </a:r>
          </a:p>
          <a:p>
            <a:pPr>
              <a:lnSpc>
                <a:spcPct val="90000"/>
              </a:lnSpc>
              <a:buFont typeface="Wingdings" pitchFamily="2" charset="2"/>
              <a:buNone/>
            </a:pPr>
            <a:r>
              <a:rPr lang="en-US" sz="1500" dirty="0" smtClean="0"/>
              <a:t>At the completion of this session the team member will: </a:t>
            </a:r>
          </a:p>
          <a:p>
            <a:pPr>
              <a:lnSpc>
                <a:spcPct val="90000"/>
              </a:lnSpc>
            </a:pPr>
            <a:r>
              <a:rPr lang="en-US" sz="1500" dirty="0" smtClean="0"/>
              <a:t>know </a:t>
            </a:r>
            <a:r>
              <a:rPr lang="en-US" sz="1500" dirty="0" smtClean="0"/>
              <a:t>the identifiers of being a micromanager and the impact it has on your employees</a:t>
            </a:r>
          </a:p>
          <a:p>
            <a:pPr>
              <a:lnSpc>
                <a:spcPct val="90000"/>
              </a:lnSpc>
            </a:pPr>
            <a:r>
              <a:rPr lang="en-US" sz="1500" dirty="0" smtClean="0"/>
              <a:t>do </a:t>
            </a:r>
            <a:r>
              <a:rPr lang="en-US" sz="1500" dirty="0" smtClean="0"/>
              <a:t>an activity to see if you are a micromanager</a:t>
            </a:r>
          </a:p>
          <a:p>
            <a:pPr>
              <a:lnSpc>
                <a:spcPct val="90000"/>
              </a:lnSpc>
              <a:buFont typeface="Wingdings" pitchFamily="2" charset="2"/>
              <a:buNone/>
            </a:pPr>
            <a:endParaRPr lang="en-US" sz="1500" dirty="0" smtClean="0"/>
          </a:p>
          <a:p>
            <a:pPr>
              <a:lnSpc>
                <a:spcPct val="90000"/>
              </a:lnSpc>
              <a:buFont typeface="Wingdings" pitchFamily="2" charset="2"/>
              <a:buNone/>
            </a:pPr>
            <a:r>
              <a:rPr lang="en-US" sz="1500" dirty="0" smtClean="0"/>
              <a:t>Who should attend? Anyone</a:t>
            </a:r>
          </a:p>
          <a:p>
            <a:pPr>
              <a:lnSpc>
                <a:spcPct val="90000"/>
              </a:lnSpc>
              <a:buFont typeface="Wingdings" pitchFamily="2" charset="2"/>
              <a:buNone/>
            </a:pPr>
            <a:endParaRPr lang="en-US" sz="1500" dirty="0" smtClean="0"/>
          </a:p>
          <a:p>
            <a:pPr>
              <a:lnSpc>
                <a:spcPct val="90000"/>
              </a:lnSpc>
              <a:buFont typeface="Wingdings" pitchFamily="2" charset="2"/>
              <a:buNone/>
            </a:pPr>
            <a:r>
              <a:rPr lang="en-US" sz="1500" dirty="0" smtClean="0"/>
              <a:t>Prerequisite: none</a:t>
            </a:r>
          </a:p>
          <a:p>
            <a:pPr>
              <a:lnSpc>
                <a:spcPct val="90000"/>
              </a:lnSpc>
              <a:buFont typeface="Wingdings" pitchFamily="2" charset="2"/>
              <a:buNone/>
            </a:pPr>
            <a:endParaRPr lang="en-US" sz="1500" dirty="0"/>
          </a:p>
          <a:p>
            <a:pPr>
              <a:lnSpc>
                <a:spcPct val="90000"/>
              </a:lnSpc>
              <a:buNone/>
            </a:pPr>
            <a:r>
              <a:rPr lang="en-US" sz="1500" dirty="0"/>
              <a:t>Level: Basic   </a:t>
            </a:r>
            <a:endParaRPr lang="en-US" sz="1500" dirty="0" smtClean="0"/>
          </a:p>
          <a:p>
            <a:pPr>
              <a:lnSpc>
                <a:spcPct val="90000"/>
              </a:lnSpc>
              <a:buFont typeface="Wingdings" pitchFamily="2" charset="2"/>
              <a:buNone/>
            </a:pPr>
            <a:endParaRPr lang="en-US" sz="1500" dirty="0" smtClean="0"/>
          </a:p>
          <a:p>
            <a:pPr>
              <a:lnSpc>
                <a:spcPct val="90000"/>
              </a:lnSpc>
              <a:buFont typeface="Wingdings" pitchFamily="2" charset="2"/>
              <a:buNone/>
            </a:pPr>
            <a:r>
              <a:rPr lang="en-US" sz="1500" dirty="0" smtClean="0"/>
              <a:t>Program Length: 1.5  hours</a:t>
            </a:r>
          </a:p>
          <a:p>
            <a:pPr>
              <a:lnSpc>
                <a:spcPct val="90000"/>
              </a:lnSpc>
              <a:buNone/>
            </a:pPr>
            <a:r>
              <a:rPr lang="en-US" sz="1500" dirty="0" smtClean="0"/>
              <a:t>CPE awarded:      1.5 hours Business </a:t>
            </a:r>
            <a:r>
              <a:rPr lang="en-US" sz="1500" dirty="0"/>
              <a:t>Management and Organization</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857120688"/>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127</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Decision Making</a:t>
            </a:r>
          </a:p>
        </p:txBody>
      </p:sp>
      <p:sp>
        <p:nvSpPr>
          <p:cNvPr id="46084" name="Rectangle 3"/>
          <p:cNvSpPr>
            <a:spLocks noGrp="1" noChangeArrowheads="1"/>
          </p:cNvSpPr>
          <p:nvPr>
            <p:ph type="body" idx="1"/>
          </p:nvPr>
        </p:nvSpPr>
        <p:spPr>
          <a:xfrm>
            <a:off x="381000" y="1143000"/>
            <a:ext cx="7391400" cy="51816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discuss skills needed to make better managerial decisions.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know </a:t>
            </a:r>
            <a:r>
              <a:rPr lang="en-US" sz="1600" dirty="0" smtClean="0"/>
              <a:t>the mistakes people make when making a decision</a:t>
            </a:r>
          </a:p>
          <a:p>
            <a:pPr>
              <a:lnSpc>
                <a:spcPct val="90000"/>
              </a:lnSpc>
            </a:pPr>
            <a:r>
              <a:rPr lang="en-US" sz="1600" dirty="0" smtClean="0"/>
              <a:t>solve </a:t>
            </a:r>
            <a:r>
              <a:rPr lang="en-US" sz="1600" dirty="0" smtClean="0"/>
              <a:t>two work problems to test the skills needed to make good decisions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2  hours</a:t>
            </a:r>
          </a:p>
          <a:p>
            <a:pPr>
              <a:lnSpc>
                <a:spcPct val="90000"/>
              </a:lnSpc>
              <a:buNone/>
            </a:pPr>
            <a:r>
              <a:rPr lang="en-US" sz="1600" dirty="0" smtClean="0"/>
              <a:t>CPE awarded:      2 hours </a:t>
            </a:r>
            <a:r>
              <a:rPr lang="en-US" sz="1600" dirty="0"/>
              <a:t>Business Management and Organization</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3037795565"/>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128</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Developing the New Generation of Managers</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give some insights as to the skills needed for the next generation of managers.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have a list of areas to concentrate on for new leaders</a:t>
            </a:r>
          </a:p>
          <a:p>
            <a:pPr>
              <a:lnSpc>
                <a:spcPct val="90000"/>
              </a:lnSpc>
            </a:pPr>
            <a:r>
              <a:rPr lang="en-US" sz="1600" dirty="0" smtClean="0"/>
              <a:t>have a list of skills needed to be a manger</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1.5  hours</a:t>
            </a:r>
          </a:p>
          <a:p>
            <a:pPr>
              <a:lnSpc>
                <a:spcPct val="90000"/>
              </a:lnSpc>
              <a:buFont typeface="Wingdings" pitchFamily="2" charset="2"/>
              <a:buNone/>
            </a:pPr>
            <a:r>
              <a:rPr lang="en-US" sz="1600" dirty="0" smtClean="0"/>
              <a:t>CPE awarded:      1.5 hours Business Management and Organization</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1818806000"/>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129</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Developmental Goals for Mangers</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give some insights on developmental goals for managers.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have a list of areas to concentrate on for new leaders</a:t>
            </a:r>
          </a:p>
          <a:p>
            <a:pPr>
              <a:lnSpc>
                <a:spcPct val="90000"/>
              </a:lnSpc>
            </a:pPr>
            <a:r>
              <a:rPr lang="en-US" sz="1600" dirty="0" smtClean="0"/>
              <a:t>have a list of skills needed to be a manger</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Font typeface="Wingdings" pitchFamily="2" charset="2"/>
              <a:buNone/>
            </a:pPr>
            <a:r>
              <a:rPr lang="en-US" sz="1600" dirty="0" smtClean="0"/>
              <a:t>CPE awarded:      1 hour Business Management and Organization</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4042872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p:spPr>
        <p:txBody>
          <a:bodyPr/>
          <a:lstStyle/>
          <a:p>
            <a:fld id="{12E8FF70-E102-4A68-9429-572A5883170C}" type="slidenum">
              <a:rPr lang="en-US"/>
              <a:pPr/>
              <a:t>13</a:t>
            </a:fld>
            <a:endParaRPr lang="en-US" dirty="0"/>
          </a:p>
        </p:txBody>
      </p:sp>
      <p:sp>
        <p:nvSpPr>
          <p:cNvPr id="6147" name="Rectangle 2"/>
          <p:cNvSpPr>
            <a:spLocks noGrp="1" noChangeArrowheads="1"/>
          </p:cNvSpPr>
          <p:nvPr>
            <p:ph type="title"/>
          </p:nvPr>
        </p:nvSpPr>
        <p:spPr/>
        <p:txBody>
          <a:bodyPr/>
          <a:lstStyle/>
          <a:p>
            <a:r>
              <a:rPr lang="en-US" dirty="0" smtClean="0">
                <a:solidFill>
                  <a:schemeClr val="accent1"/>
                </a:solidFill>
              </a:rPr>
              <a:t>Access I</a:t>
            </a:r>
          </a:p>
        </p:txBody>
      </p:sp>
      <p:sp>
        <p:nvSpPr>
          <p:cNvPr id="6148" name="Rectangle 3"/>
          <p:cNvSpPr>
            <a:spLocks noGrp="1" noChangeArrowheads="1"/>
          </p:cNvSpPr>
          <p:nvPr>
            <p:ph type="body" idx="1"/>
          </p:nvPr>
        </p:nvSpPr>
        <p:spPr/>
        <p:txBody>
          <a:bodyPr/>
          <a:lstStyle/>
          <a:p>
            <a:pPr>
              <a:lnSpc>
                <a:spcPct val="80000"/>
              </a:lnSpc>
              <a:buFont typeface="Wingdings" pitchFamily="2" charset="2"/>
              <a:buNone/>
            </a:pPr>
            <a:r>
              <a:rPr lang="en-US" sz="1400" dirty="0" smtClean="0"/>
              <a:t>In this session, you will learn the basics of Access and the importance of a database.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learn how to create tables in access</a:t>
            </a:r>
          </a:p>
          <a:p>
            <a:pPr>
              <a:lnSpc>
                <a:spcPct val="80000"/>
              </a:lnSpc>
            </a:pPr>
            <a:r>
              <a:rPr lang="en-US" sz="1400" dirty="0" smtClean="0"/>
              <a:t>learn the importance of the primary key</a:t>
            </a:r>
          </a:p>
          <a:p>
            <a:pPr>
              <a:lnSpc>
                <a:spcPct val="80000"/>
              </a:lnSpc>
            </a:pPr>
            <a:r>
              <a:rPr lang="en-US" sz="1400" dirty="0" smtClean="0"/>
              <a:t>learn how to create and manipulate forms</a:t>
            </a:r>
          </a:p>
          <a:p>
            <a:pPr>
              <a:lnSpc>
                <a:spcPct val="80000"/>
              </a:lnSpc>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Who should attend? Anyone</a:t>
            </a:r>
          </a:p>
          <a:p>
            <a:pPr>
              <a:lnSpc>
                <a:spcPct val="80000"/>
              </a:lnSpc>
              <a:buFont typeface="Wingdings" pitchFamily="2" charset="2"/>
              <a:buNone/>
            </a:pPr>
            <a:endParaRPr lang="en-US" sz="1400" dirty="0" smtClean="0"/>
          </a:p>
          <a:p>
            <a:pPr>
              <a:lnSpc>
                <a:spcPct val="80000"/>
              </a:lnSpc>
              <a:buFont typeface="Wingdings" pitchFamily="2" charset="2"/>
              <a:buNone/>
            </a:pPr>
            <a:r>
              <a:rPr lang="en-US" sz="1600" dirty="0" smtClean="0"/>
              <a:t>Prerequisite:  None</a:t>
            </a:r>
          </a:p>
          <a:p>
            <a:pPr>
              <a:lnSpc>
                <a:spcPct val="80000"/>
              </a:lnSpc>
              <a:buFont typeface="Wingdings" pitchFamily="2" charset="2"/>
              <a:buNone/>
            </a:pPr>
            <a:endParaRPr lang="en-US" sz="1600" dirty="0"/>
          </a:p>
          <a:p>
            <a:pPr>
              <a:lnSpc>
                <a:spcPct val="80000"/>
              </a:lnSpc>
              <a:buNone/>
            </a:pPr>
            <a:r>
              <a:rPr lang="en-US" sz="1600" dirty="0"/>
              <a:t>Level: </a:t>
            </a:r>
            <a:r>
              <a:rPr lang="en-US" sz="1600" dirty="0" smtClean="0"/>
              <a:t>Basic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2  hours</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CPE awarded:	  1 hour Computer Software and Applications</a:t>
            </a:r>
          </a:p>
          <a:p>
            <a:pPr>
              <a:lnSpc>
                <a:spcPct val="80000"/>
              </a:lnSpc>
              <a:buFont typeface="Wingdings" pitchFamily="2" charset="2"/>
              <a:buNone/>
            </a:pPr>
            <a:endParaRPr lang="en-US" sz="1400" dirty="0" smtClean="0"/>
          </a:p>
          <a:p>
            <a:pPr>
              <a:lnSpc>
                <a:spcPct val="80000"/>
              </a:lnSpc>
              <a:buFont typeface="Wingdings" pitchFamily="2" charset="2"/>
              <a:buNone/>
            </a:pP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22668742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130</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How to Communicate with Management</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give some insights on improving communication with management.</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have a list of skills to improve communication</a:t>
            </a:r>
          </a:p>
          <a:p>
            <a:pPr>
              <a:lnSpc>
                <a:spcPct val="90000"/>
              </a:lnSpc>
            </a:pPr>
            <a:r>
              <a:rPr lang="en-US" sz="1600" dirty="0" smtClean="0"/>
              <a:t>have a practice exercise to use these skills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1.5  hours</a:t>
            </a:r>
          </a:p>
          <a:p>
            <a:pPr>
              <a:lnSpc>
                <a:spcPct val="90000"/>
              </a:lnSpc>
              <a:buFont typeface="Wingdings" pitchFamily="2" charset="2"/>
              <a:buNone/>
            </a:pPr>
            <a:r>
              <a:rPr lang="en-US" sz="1600" dirty="0" smtClean="0"/>
              <a:t>CPE awarded:      1.5 hours Business Management and Organization</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3905152019"/>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131</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Is Supervision for Me?</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discuss skills needed to be a supervisor.</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know the good, bad, and ugly of being a supervisor</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None/>
            </a:pPr>
            <a:r>
              <a:rPr lang="en-US" sz="1600" dirty="0" smtClean="0"/>
              <a:t>CPE awarded:      1 hour </a:t>
            </a:r>
            <a:r>
              <a:rPr lang="en-US" sz="1600" dirty="0"/>
              <a:t>Business Management and Organization</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1505953684"/>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132</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Management Training - Interpersonal Skills Activities </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give some insights on improving communication with management.</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have a list of skills needed</a:t>
            </a:r>
          </a:p>
          <a:p>
            <a:pPr>
              <a:lnSpc>
                <a:spcPct val="90000"/>
              </a:lnSpc>
            </a:pPr>
            <a:r>
              <a:rPr lang="en-US" sz="1600" dirty="0" smtClean="0"/>
              <a:t>have a practice exercise to use these skills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1.5  hours</a:t>
            </a:r>
          </a:p>
          <a:p>
            <a:pPr>
              <a:lnSpc>
                <a:spcPct val="90000"/>
              </a:lnSpc>
              <a:buFont typeface="Wingdings" pitchFamily="2" charset="2"/>
              <a:buNone/>
            </a:pPr>
            <a:r>
              <a:rPr lang="en-US" sz="1600" dirty="0" smtClean="0"/>
              <a:t>CPE awarded:      1.5 hours Business Management and Organization</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2476154190"/>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133</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People Management: What Makes an Effective Manager? </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give some insights on improving communication with management.</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have a list of skills needed to be an effective manager</a:t>
            </a:r>
          </a:p>
          <a:p>
            <a:pPr>
              <a:lnSpc>
                <a:spcPct val="90000"/>
              </a:lnSpc>
            </a:pPr>
            <a:r>
              <a:rPr lang="en-US" sz="1600" dirty="0" smtClean="0"/>
              <a:t>have practice exercises to use these skills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2  hours</a:t>
            </a:r>
          </a:p>
          <a:p>
            <a:pPr>
              <a:lnSpc>
                <a:spcPct val="90000"/>
              </a:lnSpc>
              <a:buFont typeface="Wingdings" pitchFamily="2" charset="2"/>
              <a:buNone/>
            </a:pPr>
            <a:r>
              <a:rPr lang="en-US" sz="1600" dirty="0" smtClean="0"/>
              <a:t>CPE awarded:      2 hours Business Management and Organization</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204048245"/>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134</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The One Minute Manager</a:t>
            </a:r>
          </a:p>
        </p:txBody>
      </p:sp>
      <p:sp>
        <p:nvSpPr>
          <p:cNvPr id="46084" name="Rectangle 3"/>
          <p:cNvSpPr>
            <a:spLocks noGrp="1" noChangeArrowheads="1"/>
          </p:cNvSpPr>
          <p:nvPr>
            <p:ph type="body" idx="1"/>
          </p:nvPr>
        </p:nvSpPr>
        <p:spPr>
          <a:xfrm>
            <a:off x="381000" y="1143000"/>
            <a:ext cx="7391400" cy="51816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discuss skills needed to be a manager.</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understand the concept of setting one minute goals</a:t>
            </a:r>
          </a:p>
          <a:p>
            <a:pPr>
              <a:lnSpc>
                <a:spcPct val="90000"/>
              </a:lnSpc>
            </a:pPr>
            <a:r>
              <a:rPr lang="en-US" sz="1600" dirty="0" smtClean="0"/>
              <a:t>understand the concept of one minute praisings</a:t>
            </a:r>
          </a:p>
          <a:p>
            <a:pPr>
              <a:lnSpc>
                <a:spcPct val="90000"/>
              </a:lnSpc>
            </a:pPr>
            <a:r>
              <a:rPr lang="en-US" sz="1600" dirty="0"/>
              <a:t>understand the concept of one </a:t>
            </a:r>
            <a:r>
              <a:rPr lang="en-US" sz="1600" dirty="0" smtClean="0"/>
              <a:t>minute reprimands</a:t>
            </a:r>
          </a:p>
          <a:p>
            <a:pPr>
              <a:lnSpc>
                <a:spcPct val="90000"/>
              </a:lnSpc>
            </a:pPr>
            <a:r>
              <a:rPr lang="en-US" sz="1600" dirty="0" smtClean="0"/>
              <a:t>have a coy of the book</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1.5  hours</a:t>
            </a:r>
          </a:p>
          <a:p>
            <a:pPr>
              <a:lnSpc>
                <a:spcPct val="90000"/>
              </a:lnSpc>
              <a:buNone/>
            </a:pPr>
            <a:r>
              <a:rPr lang="en-US" sz="1600" dirty="0" smtClean="0"/>
              <a:t>CPE awarded:      1.5 hours </a:t>
            </a:r>
            <a:r>
              <a:rPr lang="en-US" sz="1600" dirty="0"/>
              <a:t>Business Management and Organization</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1490155434"/>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135</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What to Managers Do?</a:t>
            </a:r>
          </a:p>
        </p:txBody>
      </p:sp>
      <p:sp>
        <p:nvSpPr>
          <p:cNvPr id="46084" name="Rectangle 3"/>
          <p:cNvSpPr>
            <a:spLocks noGrp="1" noChangeArrowheads="1"/>
          </p:cNvSpPr>
          <p:nvPr>
            <p:ph type="body" idx="1"/>
          </p:nvPr>
        </p:nvSpPr>
        <p:spPr>
          <a:xfrm>
            <a:off x="381000" y="1143000"/>
            <a:ext cx="7391400" cy="51816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discuss what managers do with hands-on practice exercises to cover issues brought up in the session.</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understand what makes a good manager</a:t>
            </a:r>
          </a:p>
          <a:p>
            <a:pPr>
              <a:lnSpc>
                <a:spcPct val="90000"/>
              </a:lnSpc>
            </a:pPr>
            <a:r>
              <a:rPr lang="en-US" sz="1600" dirty="0" smtClean="0"/>
              <a:t>understand the skills needed to be a good manager</a:t>
            </a:r>
          </a:p>
          <a:p>
            <a:pPr>
              <a:lnSpc>
                <a:spcPct val="90000"/>
              </a:lnSpc>
            </a:pPr>
            <a:r>
              <a:rPr lang="en-US" sz="1600" dirty="0" smtClean="0"/>
              <a:t>learn coaching skills for employees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None/>
            </a:pPr>
            <a:r>
              <a:rPr lang="en-US" sz="1600" dirty="0" smtClean="0"/>
              <a:t>CPE awarded:      1 hour </a:t>
            </a:r>
            <a:r>
              <a:rPr lang="en-US" sz="1600" dirty="0"/>
              <a:t>Business Management and Organization</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593142902"/>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136</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Why Women are Effective Leaders </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discuss skills that make women effective leaders.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know the skills that make women effective leaders</a:t>
            </a:r>
          </a:p>
          <a:p>
            <a:pPr>
              <a:lnSpc>
                <a:spcPct val="90000"/>
              </a:lnSpc>
            </a:pPr>
            <a:r>
              <a:rPr lang="en-US" sz="1600" dirty="0" smtClean="0"/>
              <a:t>see statistics compiled on women leaders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None/>
            </a:pPr>
            <a:r>
              <a:rPr lang="en-US" sz="1600" dirty="0" smtClean="0"/>
              <a:t>CPE awarded:      1 hour </a:t>
            </a:r>
            <a:r>
              <a:rPr lang="en-US" sz="1600" dirty="0"/>
              <a:t>Business Management and Organization</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2818910377"/>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outlook</a:t>
            </a:r>
            <a:endParaRPr lang="en-US" dirty="0"/>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137</a:t>
            </a:fld>
            <a:endParaRPr lang="en-US" dirty="0"/>
          </a:p>
        </p:txBody>
      </p:sp>
    </p:spTree>
    <p:extLst>
      <p:ext uri="{BB962C8B-B14F-4D97-AF65-F5344CB8AC3E}">
        <p14:creationId xmlns:p14="http://schemas.microsoft.com/office/powerpoint/2010/main" val="2104930876"/>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p>
            <a:fld id="{B99FD43B-5247-4C47-89BF-C3F1C0D86B98}" type="slidenum">
              <a:rPr lang="en-US"/>
              <a:pPr/>
              <a:t>138</a:t>
            </a:fld>
            <a:endParaRPr lang="en-US" dirty="0"/>
          </a:p>
        </p:txBody>
      </p:sp>
      <p:sp>
        <p:nvSpPr>
          <p:cNvPr id="19459" name="Rectangle 2"/>
          <p:cNvSpPr>
            <a:spLocks noGrp="1" noChangeArrowheads="1"/>
          </p:cNvSpPr>
          <p:nvPr>
            <p:ph type="title"/>
          </p:nvPr>
        </p:nvSpPr>
        <p:spPr>
          <a:xfrm>
            <a:off x="304800" y="0"/>
            <a:ext cx="7391400" cy="990600"/>
          </a:xfrm>
        </p:spPr>
        <p:txBody>
          <a:bodyPr/>
          <a:lstStyle/>
          <a:p>
            <a:r>
              <a:rPr lang="en-US" dirty="0" smtClean="0">
                <a:solidFill>
                  <a:schemeClr val="accent1"/>
                </a:solidFill>
              </a:rPr>
              <a:t>Outlook</a:t>
            </a:r>
          </a:p>
        </p:txBody>
      </p:sp>
      <p:sp>
        <p:nvSpPr>
          <p:cNvPr id="19460" name="Rectangle 3"/>
          <p:cNvSpPr>
            <a:spLocks noGrp="1" noChangeArrowheads="1"/>
          </p:cNvSpPr>
          <p:nvPr>
            <p:ph type="body" idx="1"/>
          </p:nvPr>
        </p:nvSpPr>
        <p:spPr>
          <a:xfrm>
            <a:off x="381000" y="762000"/>
            <a:ext cx="3276600" cy="5867400"/>
          </a:xfrm>
        </p:spPr>
        <p:txBody>
          <a:bodyPr/>
          <a:lstStyle/>
          <a:p>
            <a:pPr>
              <a:lnSpc>
                <a:spcPct val="90000"/>
              </a:lnSpc>
              <a:buFont typeface="Wingdings" pitchFamily="2" charset="2"/>
              <a:buNone/>
            </a:pPr>
            <a:r>
              <a:rPr lang="en-US" sz="1800" dirty="0" smtClean="0"/>
              <a:t>Session Description </a:t>
            </a:r>
          </a:p>
          <a:p>
            <a:pPr>
              <a:lnSpc>
                <a:spcPct val="90000"/>
              </a:lnSpc>
              <a:buFont typeface="Wingdings" pitchFamily="2" charset="2"/>
              <a:buNone/>
            </a:pPr>
            <a:r>
              <a:rPr lang="en-US" sz="1800" dirty="0" smtClean="0"/>
              <a:t>   This session will teach the basics and functions within Outlook,</a:t>
            </a:r>
          </a:p>
          <a:p>
            <a:pPr>
              <a:lnSpc>
                <a:spcPct val="90000"/>
              </a:lnSpc>
              <a:buFont typeface="Wingdings" pitchFamily="2" charset="2"/>
              <a:buNone/>
            </a:pPr>
            <a:endParaRPr lang="en-US" sz="1800" dirty="0" smtClean="0"/>
          </a:p>
          <a:p>
            <a:pPr>
              <a:lnSpc>
                <a:spcPct val="90000"/>
              </a:lnSpc>
              <a:buFont typeface="Wingdings" pitchFamily="2" charset="2"/>
              <a:buNone/>
            </a:pPr>
            <a:r>
              <a:rPr lang="en-US" sz="1800" dirty="0" smtClean="0"/>
              <a:t>Presenter: Linda Steele</a:t>
            </a:r>
          </a:p>
          <a:p>
            <a:pPr>
              <a:spcBef>
                <a:spcPct val="0"/>
              </a:spcBef>
              <a:buFontTx/>
              <a:buNone/>
            </a:pPr>
            <a:r>
              <a:rPr lang="en-US" sz="1800" dirty="0" smtClean="0"/>
              <a:t>Prerequisite:  None</a:t>
            </a:r>
          </a:p>
          <a:p>
            <a:pPr>
              <a:spcBef>
                <a:spcPct val="0"/>
              </a:spcBef>
              <a:buFontTx/>
              <a:buNone/>
            </a:pPr>
            <a:r>
              <a:rPr lang="en-US" sz="1800" dirty="0" smtClean="0"/>
              <a:t>Level: Beginner</a:t>
            </a:r>
            <a:r>
              <a:rPr lang="en-US" sz="1800" b="0" dirty="0" smtClean="0"/>
              <a:t>    </a:t>
            </a:r>
          </a:p>
          <a:p>
            <a:pPr>
              <a:spcBef>
                <a:spcPct val="0"/>
              </a:spcBef>
              <a:buFontTx/>
              <a:buNone/>
            </a:pPr>
            <a:endParaRPr lang="en-US" sz="1800" dirty="0" smtClean="0"/>
          </a:p>
          <a:p>
            <a:pPr>
              <a:spcBef>
                <a:spcPct val="0"/>
              </a:spcBef>
              <a:buFontTx/>
              <a:buNone/>
            </a:pPr>
            <a:r>
              <a:rPr lang="en-US" sz="1800" dirty="0" smtClean="0"/>
              <a:t>Who should attend?  Anyone wanting to learn features of Outlook</a:t>
            </a:r>
          </a:p>
          <a:p>
            <a:pPr>
              <a:lnSpc>
                <a:spcPct val="90000"/>
              </a:lnSpc>
              <a:buFont typeface="Wingdings" pitchFamily="2" charset="2"/>
              <a:buNone/>
            </a:pPr>
            <a:endParaRPr lang="en-US" sz="1800" dirty="0" smtClean="0"/>
          </a:p>
          <a:p>
            <a:pPr>
              <a:lnSpc>
                <a:spcPct val="90000"/>
              </a:lnSpc>
              <a:buFont typeface="Wingdings" pitchFamily="2" charset="2"/>
              <a:buNone/>
            </a:pPr>
            <a:r>
              <a:rPr lang="en-US" sz="1800" dirty="0" smtClean="0"/>
              <a:t>Program Length: 2</a:t>
            </a:r>
          </a:p>
          <a:p>
            <a:pPr>
              <a:lnSpc>
                <a:spcPct val="90000"/>
              </a:lnSpc>
              <a:buFont typeface="Wingdings" pitchFamily="2" charset="2"/>
              <a:buNone/>
            </a:pPr>
            <a:endParaRPr lang="en-US" sz="1800" dirty="0" smtClean="0"/>
          </a:p>
          <a:p>
            <a:pPr>
              <a:lnSpc>
                <a:spcPct val="80000"/>
              </a:lnSpc>
              <a:buNone/>
            </a:pPr>
            <a:r>
              <a:rPr lang="en-US" sz="1800" dirty="0" smtClean="0"/>
              <a:t>CPE awarded:	2 hours Computer Software and Applications</a:t>
            </a:r>
            <a:endParaRPr lang="en-US" sz="1800" dirty="0"/>
          </a:p>
          <a:p>
            <a:pPr>
              <a:lnSpc>
                <a:spcPct val="90000"/>
              </a:lnSpc>
              <a:buFont typeface="Wingdings" pitchFamily="2" charset="2"/>
              <a:buNone/>
            </a:pPr>
            <a:endParaRPr lang="en-US" sz="1800" dirty="0" smtClean="0"/>
          </a:p>
          <a:p>
            <a:pPr>
              <a:lnSpc>
                <a:spcPct val="90000"/>
              </a:lnSpc>
              <a:buFont typeface="Wingdings" pitchFamily="2" charset="2"/>
              <a:buNone/>
            </a:pPr>
            <a:endParaRPr lang="en-US" sz="1800" dirty="0" smtClean="0"/>
          </a:p>
          <a:p>
            <a:pPr>
              <a:lnSpc>
                <a:spcPct val="90000"/>
              </a:lnSpc>
              <a:buFont typeface="Wingdings" pitchFamily="2" charset="2"/>
              <a:buNone/>
            </a:pPr>
            <a:endParaRPr lang="en-US" sz="1800" dirty="0" smtClean="0"/>
          </a:p>
          <a:p>
            <a:pPr>
              <a:lnSpc>
                <a:spcPct val="90000"/>
              </a:lnSpc>
              <a:buFont typeface="Wingdings" pitchFamily="2" charset="2"/>
              <a:buNone/>
            </a:pPr>
            <a:endParaRPr lang="en-US" sz="1800" dirty="0" smtClean="0"/>
          </a:p>
          <a:p>
            <a:pPr>
              <a:lnSpc>
                <a:spcPct val="90000"/>
              </a:lnSpc>
              <a:buFont typeface="Wingdings" pitchFamily="2" charset="2"/>
              <a:buNone/>
            </a:pPr>
            <a:endParaRPr lang="en-US" sz="1600" dirty="0" smtClean="0"/>
          </a:p>
          <a:p>
            <a:pPr>
              <a:lnSpc>
                <a:spcPct val="90000"/>
              </a:lnSpc>
              <a:buFont typeface="Wingdings" pitchFamily="2" charset="2"/>
              <a:buNone/>
            </a:pPr>
            <a:endParaRPr lang="en-US" sz="1600" dirty="0" smtClean="0"/>
          </a:p>
          <a:p>
            <a:pPr>
              <a:lnSpc>
                <a:spcPct val="90000"/>
              </a:lnSpc>
            </a:pPr>
            <a:endParaRPr lang="en-US" sz="1600" dirty="0" smtClean="0"/>
          </a:p>
        </p:txBody>
      </p:sp>
      <p:sp>
        <p:nvSpPr>
          <p:cNvPr id="19461" name="Rectangle 4"/>
          <p:cNvSpPr>
            <a:spLocks noChangeArrowheads="1"/>
          </p:cNvSpPr>
          <p:nvPr/>
        </p:nvSpPr>
        <p:spPr bwMode="auto">
          <a:xfrm>
            <a:off x="4267200" y="990600"/>
            <a:ext cx="3962400" cy="5867400"/>
          </a:xfrm>
          <a:prstGeom prst="rect">
            <a:avLst/>
          </a:prstGeom>
          <a:noFill/>
          <a:ln w="9525">
            <a:noFill/>
            <a:miter lim="800000"/>
            <a:headEnd/>
            <a:tailEnd/>
          </a:ln>
        </p:spPr>
        <p:txBody>
          <a:bodyPr/>
          <a:lstStyle/>
          <a:p>
            <a:pPr marL="282575" indent="-282575">
              <a:lnSpc>
                <a:spcPct val="80000"/>
              </a:lnSpc>
              <a:spcBef>
                <a:spcPct val="20000"/>
              </a:spcBef>
              <a:buFont typeface="Wingdings" pitchFamily="2" charset="2"/>
              <a:buNone/>
            </a:pPr>
            <a:r>
              <a:rPr lang="en-US" sz="1800" b="1" dirty="0">
                <a:latin typeface="Arial" charset="0"/>
              </a:rPr>
              <a:t>At the completion of this session the team member will be able to use the following features</a:t>
            </a:r>
            <a:r>
              <a:rPr lang="en-US" sz="1800" b="1" dirty="0" smtClean="0">
                <a:latin typeface="Arial" charset="0"/>
              </a:rPr>
              <a:t>:</a:t>
            </a:r>
          </a:p>
          <a:p>
            <a:pPr marL="282575" indent="-282575">
              <a:lnSpc>
                <a:spcPct val="80000"/>
              </a:lnSpc>
              <a:spcBef>
                <a:spcPct val="20000"/>
              </a:spcBef>
              <a:buFont typeface="Wingdings" pitchFamily="2" charset="2"/>
              <a:buChar char="§"/>
            </a:pPr>
            <a:r>
              <a:rPr lang="en-US" sz="1800" b="1" dirty="0" smtClean="0">
                <a:latin typeface="Arial" charset="0"/>
              </a:rPr>
              <a:t>time saving tips</a:t>
            </a:r>
          </a:p>
          <a:p>
            <a:pPr marL="282575" indent="-282575">
              <a:lnSpc>
                <a:spcPct val="80000"/>
              </a:lnSpc>
              <a:spcBef>
                <a:spcPct val="20000"/>
              </a:spcBef>
              <a:buFont typeface="Wingdings" pitchFamily="2" charset="2"/>
              <a:buChar char="§"/>
            </a:pPr>
            <a:r>
              <a:rPr lang="en-US" sz="1800" b="1" dirty="0" smtClean="0">
                <a:latin typeface="Arial" charset="0"/>
              </a:rPr>
              <a:t>make messages appointments</a:t>
            </a:r>
          </a:p>
          <a:p>
            <a:pPr marL="282575" indent="-282575">
              <a:lnSpc>
                <a:spcPct val="80000"/>
              </a:lnSpc>
              <a:spcBef>
                <a:spcPct val="20000"/>
              </a:spcBef>
              <a:buFont typeface="Wingdings" pitchFamily="2" charset="2"/>
              <a:buChar char="§"/>
            </a:pPr>
            <a:r>
              <a:rPr lang="en-US" sz="1800" b="1" dirty="0" smtClean="0">
                <a:latin typeface="Arial" charset="0"/>
              </a:rPr>
              <a:t>having birthdays and anniversaries filter to calendar from contact information</a:t>
            </a:r>
          </a:p>
          <a:p>
            <a:pPr marL="282575" indent="-282575">
              <a:lnSpc>
                <a:spcPct val="80000"/>
              </a:lnSpc>
              <a:spcBef>
                <a:spcPct val="20000"/>
              </a:spcBef>
              <a:buFont typeface="Wingdings" pitchFamily="2" charset="2"/>
              <a:buChar char="§"/>
            </a:pPr>
            <a:r>
              <a:rPr lang="en-US" sz="1800" b="1" dirty="0" smtClean="0">
                <a:latin typeface="Arial" charset="0"/>
              </a:rPr>
              <a:t>use time zones and multiple time zones</a:t>
            </a:r>
          </a:p>
          <a:p>
            <a:pPr marL="282575" indent="-282575">
              <a:lnSpc>
                <a:spcPct val="80000"/>
              </a:lnSpc>
              <a:spcBef>
                <a:spcPct val="20000"/>
              </a:spcBef>
              <a:buFont typeface="Wingdings" pitchFamily="2" charset="2"/>
              <a:buChar char="§"/>
            </a:pPr>
            <a:r>
              <a:rPr lang="en-US" sz="1800" b="1" dirty="0" smtClean="0">
                <a:latin typeface="Arial" charset="0"/>
              </a:rPr>
              <a:t>use tasks</a:t>
            </a:r>
          </a:p>
          <a:p>
            <a:pPr marL="282575" indent="-282575">
              <a:lnSpc>
                <a:spcPct val="80000"/>
              </a:lnSpc>
              <a:spcBef>
                <a:spcPct val="20000"/>
              </a:spcBef>
              <a:buFont typeface="Wingdings" pitchFamily="2" charset="2"/>
              <a:buChar char="§"/>
            </a:pPr>
            <a:r>
              <a:rPr lang="en-US" sz="1800" b="1" dirty="0" smtClean="0">
                <a:latin typeface="Arial" charset="0"/>
              </a:rPr>
              <a:t>use the journal </a:t>
            </a:r>
          </a:p>
          <a:p>
            <a:pPr marL="282575" indent="-282575">
              <a:lnSpc>
                <a:spcPct val="80000"/>
              </a:lnSpc>
              <a:spcBef>
                <a:spcPct val="20000"/>
              </a:spcBef>
              <a:buFont typeface="Wingdings" pitchFamily="2" charset="2"/>
              <a:buChar char="§"/>
            </a:pPr>
            <a:r>
              <a:rPr lang="en-US" sz="1800" b="1" dirty="0" smtClean="0">
                <a:latin typeface="Arial" charset="0"/>
              </a:rPr>
              <a:t>use folders</a:t>
            </a:r>
          </a:p>
          <a:p>
            <a:pPr marL="282575" indent="-282575">
              <a:lnSpc>
                <a:spcPct val="80000"/>
              </a:lnSpc>
              <a:spcBef>
                <a:spcPct val="20000"/>
              </a:spcBef>
              <a:buFont typeface="Wingdings" pitchFamily="2" charset="2"/>
              <a:buChar char="§"/>
            </a:pPr>
            <a:endParaRPr lang="en-US" sz="1800" b="1" dirty="0" smtClean="0">
              <a:latin typeface="Arial" charset="0"/>
            </a:endParaRPr>
          </a:p>
        </p:txBody>
      </p:sp>
    </p:spTree>
    <p:extLst>
      <p:ext uri="{BB962C8B-B14F-4D97-AF65-F5344CB8AC3E}">
        <p14:creationId xmlns:p14="http://schemas.microsoft.com/office/powerpoint/2010/main" val="2521292057"/>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p>
            <a:fld id="{B99FD43B-5247-4C47-89BF-C3F1C0D86B98}" type="slidenum">
              <a:rPr lang="en-US"/>
              <a:pPr/>
              <a:t>139</a:t>
            </a:fld>
            <a:endParaRPr lang="en-US" dirty="0"/>
          </a:p>
        </p:txBody>
      </p:sp>
      <p:sp>
        <p:nvSpPr>
          <p:cNvPr id="19459" name="Rectangle 2"/>
          <p:cNvSpPr>
            <a:spLocks noGrp="1" noChangeArrowheads="1"/>
          </p:cNvSpPr>
          <p:nvPr>
            <p:ph type="title"/>
          </p:nvPr>
        </p:nvSpPr>
        <p:spPr>
          <a:xfrm>
            <a:off x="304800" y="0"/>
            <a:ext cx="7391400" cy="990600"/>
          </a:xfrm>
        </p:spPr>
        <p:txBody>
          <a:bodyPr/>
          <a:lstStyle/>
          <a:p>
            <a:r>
              <a:rPr lang="en-US" dirty="0" smtClean="0">
                <a:solidFill>
                  <a:schemeClr val="accent1"/>
                </a:solidFill>
              </a:rPr>
              <a:t>Outlook Shortcuts</a:t>
            </a:r>
          </a:p>
        </p:txBody>
      </p:sp>
      <p:sp>
        <p:nvSpPr>
          <p:cNvPr id="19460" name="Rectangle 3"/>
          <p:cNvSpPr>
            <a:spLocks noGrp="1" noChangeArrowheads="1"/>
          </p:cNvSpPr>
          <p:nvPr>
            <p:ph type="body" idx="1"/>
          </p:nvPr>
        </p:nvSpPr>
        <p:spPr>
          <a:xfrm>
            <a:off x="381000" y="762000"/>
            <a:ext cx="3276600" cy="5867400"/>
          </a:xfrm>
        </p:spPr>
        <p:txBody>
          <a:bodyPr/>
          <a:lstStyle/>
          <a:p>
            <a:pPr>
              <a:lnSpc>
                <a:spcPct val="90000"/>
              </a:lnSpc>
              <a:buFont typeface="Wingdings" pitchFamily="2" charset="2"/>
              <a:buNone/>
            </a:pPr>
            <a:r>
              <a:rPr lang="en-US" sz="1800" dirty="0" smtClean="0"/>
              <a:t>Session Description </a:t>
            </a:r>
          </a:p>
          <a:p>
            <a:pPr>
              <a:lnSpc>
                <a:spcPct val="90000"/>
              </a:lnSpc>
              <a:buFont typeface="Wingdings" pitchFamily="2" charset="2"/>
              <a:buNone/>
            </a:pPr>
            <a:r>
              <a:rPr lang="en-US" sz="1800" dirty="0" smtClean="0"/>
              <a:t>   This session will work on improving the individual’s Outlook skills by providing shortcuts.</a:t>
            </a:r>
          </a:p>
          <a:p>
            <a:pPr>
              <a:lnSpc>
                <a:spcPct val="90000"/>
              </a:lnSpc>
              <a:buFont typeface="Wingdings" pitchFamily="2" charset="2"/>
              <a:buNone/>
            </a:pPr>
            <a:endParaRPr lang="en-US" sz="1800" dirty="0" smtClean="0"/>
          </a:p>
          <a:p>
            <a:pPr>
              <a:lnSpc>
                <a:spcPct val="90000"/>
              </a:lnSpc>
              <a:buFont typeface="Wingdings" pitchFamily="2" charset="2"/>
              <a:buNone/>
            </a:pPr>
            <a:r>
              <a:rPr lang="en-US" sz="1800" dirty="0" smtClean="0"/>
              <a:t>Presenter: Linda Steele</a:t>
            </a:r>
          </a:p>
          <a:p>
            <a:pPr>
              <a:spcBef>
                <a:spcPct val="0"/>
              </a:spcBef>
              <a:buFontTx/>
              <a:buNone/>
            </a:pPr>
            <a:r>
              <a:rPr lang="en-US" sz="1800" dirty="0" smtClean="0"/>
              <a:t>Prerequisite:  None</a:t>
            </a:r>
          </a:p>
          <a:p>
            <a:pPr>
              <a:spcBef>
                <a:spcPct val="0"/>
              </a:spcBef>
              <a:buFontTx/>
              <a:buNone/>
            </a:pPr>
            <a:r>
              <a:rPr lang="en-US" sz="1800" dirty="0" smtClean="0"/>
              <a:t>Level: Beginner</a:t>
            </a:r>
            <a:r>
              <a:rPr lang="en-US" sz="1800" b="0" dirty="0" smtClean="0"/>
              <a:t>    </a:t>
            </a:r>
          </a:p>
          <a:p>
            <a:pPr>
              <a:spcBef>
                <a:spcPct val="0"/>
              </a:spcBef>
              <a:buFontTx/>
              <a:buNone/>
            </a:pPr>
            <a:endParaRPr lang="en-US" sz="1800" dirty="0" smtClean="0"/>
          </a:p>
          <a:p>
            <a:pPr>
              <a:spcBef>
                <a:spcPct val="0"/>
              </a:spcBef>
              <a:buFontTx/>
              <a:buNone/>
            </a:pPr>
            <a:r>
              <a:rPr lang="en-US" sz="1800" dirty="0" smtClean="0"/>
              <a:t>Who should attend?  Anyone wanting to learn shortcut features of Outlook</a:t>
            </a:r>
          </a:p>
          <a:p>
            <a:pPr>
              <a:lnSpc>
                <a:spcPct val="90000"/>
              </a:lnSpc>
              <a:buFont typeface="Wingdings" pitchFamily="2" charset="2"/>
              <a:buNone/>
            </a:pPr>
            <a:endParaRPr lang="en-US" sz="1800" dirty="0" smtClean="0"/>
          </a:p>
          <a:p>
            <a:pPr>
              <a:lnSpc>
                <a:spcPct val="90000"/>
              </a:lnSpc>
              <a:buFont typeface="Wingdings" pitchFamily="2" charset="2"/>
              <a:buNone/>
            </a:pPr>
            <a:r>
              <a:rPr lang="en-US" sz="1800" dirty="0" smtClean="0"/>
              <a:t>Program Length: 2</a:t>
            </a:r>
          </a:p>
          <a:p>
            <a:pPr>
              <a:lnSpc>
                <a:spcPct val="80000"/>
              </a:lnSpc>
              <a:buNone/>
            </a:pPr>
            <a:r>
              <a:rPr lang="en-US" sz="1800" dirty="0" smtClean="0"/>
              <a:t>CPE awarded:	2 hours Computer Software and Applications</a:t>
            </a:r>
            <a:endParaRPr lang="en-US" sz="1800" dirty="0"/>
          </a:p>
          <a:p>
            <a:pPr>
              <a:lnSpc>
                <a:spcPct val="90000"/>
              </a:lnSpc>
              <a:buFont typeface="Wingdings" pitchFamily="2" charset="2"/>
              <a:buNone/>
            </a:pPr>
            <a:endParaRPr lang="en-US" sz="1800" dirty="0" smtClean="0"/>
          </a:p>
          <a:p>
            <a:pPr>
              <a:lnSpc>
                <a:spcPct val="90000"/>
              </a:lnSpc>
              <a:buFont typeface="Wingdings" pitchFamily="2" charset="2"/>
              <a:buNone/>
            </a:pPr>
            <a:endParaRPr lang="en-US" sz="1800" dirty="0" smtClean="0"/>
          </a:p>
          <a:p>
            <a:pPr>
              <a:lnSpc>
                <a:spcPct val="90000"/>
              </a:lnSpc>
              <a:buFont typeface="Wingdings" pitchFamily="2" charset="2"/>
              <a:buNone/>
            </a:pPr>
            <a:endParaRPr lang="en-US" sz="1800" dirty="0" smtClean="0"/>
          </a:p>
          <a:p>
            <a:pPr>
              <a:lnSpc>
                <a:spcPct val="90000"/>
              </a:lnSpc>
              <a:buFont typeface="Wingdings" pitchFamily="2" charset="2"/>
              <a:buNone/>
            </a:pPr>
            <a:endParaRPr lang="en-US" sz="1800" dirty="0" smtClean="0"/>
          </a:p>
          <a:p>
            <a:pPr>
              <a:lnSpc>
                <a:spcPct val="90000"/>
              </a:lnSpc>
              <a:buFont typeface="Wingdings" pitchFamily="2" charset="2"/>
              <a:buNone/>
            </a:pPr>
            <a:endParaRPr lang="en-US" sz="1600" dirty="0" smtClean="0"/>
          </a:p>
          <a:p>
            <a:pPr>
              <a:lnSpc>
                <a:spcPct val="90000"/>
              </a:lnSpc>
              <a:buFont typeface="Wingdings" pitchFamily="2" charset="2"/>
              <a:buNone/>
            </a:pPr>
            <a:endParaRPr lang="en-US" sz="1600" dirty="0" smtClean="0"/>
          </a:p>
          <a:p>
            <a:pPr>
              <a:lnSpc>
                <a:spcPct val="90000"/>
              </a:lnSpc>
            </a:pPr>
            <a:endParaRPr lang="en-US" sz="1600" dirty="0" smtClean="0"/>
          </a:p>
        </p:txBody>
      </p:sp>
      <p:sp>
        <p:nvSpPr>
          <p:cNvPr id="19461" name="Rectangle 4"/>
          <p:cNvSpPr>
            <a:spLocks noChangeArrowheads="1"/>
          </p:cNvSpPr>
          <p:nvPr/>
        </p:nvSpPr>
        <p:spPr bwMode="auto">
          <a:xfrm>
            <a:off x="4267200" y="990600"/>
            <a:ext cx="3962400" cy="5867400"/>
          </a:xfrm>
          <a:prstGeom prst="rect">
            <a:avLst/>
          </a:prstGeom>
          <a:noFill/>
          <a:ln w="9525">
            <a:noFill/>
            <a:miter lim="800000"/>
            <a:headEnd/>
            <a:tailEnd/>
          </a:ln>
        </p:spPr>
        <p:txBody>
          <a:bodyPr/>
          <a:lstStyle/>
          <a:p>
            <a:pPr marL="282575" indent="-282575">
              <a:lnSpc>
                <a:spcPct val="80000"/>
              </a:lnSpc>
              <a:spcBef>
                <a:spcPct val="20000"/>
              </a:spcBef>
              <a:buFont typeface="Wingdings" pitchFamily="2" charset="2"/>
              <a:buNone/>
            </a:pPr>
            <a:r>
              <a:rPr lang="en-US" sz="1800" b="1" dirty="0">
                <a:latin typeface="Arial" charset="0"/>
              </a:rPr>
              <a:t>At the completion of this session the team member will be able to use the following features</a:t>
            </a:r>
            <a:r>
              <a:rPr lang="en-US" sz="1800" b="1" dirty="0" smtClean="0">
                <a:latin typeface="Arial" charset="0"/>
              </a:rPr>
              <a:t>:</a:t>
            </a:r>
          </a:p>
          <a:p>
            <a:pPr marL="282575" indent="-282575">
              <a:lnSpc>
                <a:spcPct val="80000"/>
              </a:lnSpc>
              <a:spcBef>
                <a:spcPct val="20000"/>
              </a:spcBef>
              <a:buFont typeface="Wingdings" pitchFamily="2" charset="2"/>
              <a:buChar char="§"/>
            </a:pPr>
            <a:r>
              <a:rPr lang="en-US" sz="1800" b="1" dirty="0" smtClean="0">
                <a:latin typeface="Arial" charset="0"/>
              </a:rPr>
              <a:t>Shortcut keys</a:t>
            </a:r>
          </a:p>
          <a:p>
            <a:pPr marL="282575" indent="-282575">
              <a:lnSpc>
                <a:spcPct val="80000"/>
              </a:lnSpc>
              <a:spcBef>
                <a:spcPct val="20000"/>
              </a:spcBef>
              <a:buFont typeface="Wingdings" pitchFamily="2" charset="2"/>
              <a:buChar char="§"/>
            </a:pPr>
            <a:r>
              <a:rPr lang="en-US" sz="1800" b="1" dirty="0" smtClean="0">
                <a:latin typeface="Arial" charset="0"/>
              </a:rPr>
              <a:t>Making messages appointments</a:t>
            </a:r>
          </a:p>
          <a:p>
            <a:pPr marL="282575" indent="-282575">
              <a:lnSpc>
                <a:spcPct val="80000"/>
              </a:lnSpc>
              <a:spcBef>
                <a:spcPct val="20000"/>
              </a:spcBef>
              <a:buFont typeface="Wingdings" pitchFamily="2" charset="2"/>
              <a:buChar char="§"/>
            </a:pPr>
            <a:r>
              <a:rPr lang="en-US" sz="1800" b="1" dirty="0" smtClean="0">
                <a:latin typeface="Arial" charset="0"/>
              </a:rPr>
              <a:t>Having birthdays and anniversaries filter to calendar from contact information</a:t>
            </a:r>
          </a:p>
          <a:p>
            <a:pPr marL="282575" indent="-282575">
              <a:lnSpc>
                <a:spcPct val="80000"/>
              </a:lnSpc>
              <a:spcBef>
                <a:spcPct val="20000"/>
              </a:spcBef>
              <a:buFont typeface="Wingdings" pitchFamily="2" charset="2"/>
              <a:buChar char="§"/>
            </a:pPr>
            <a:r>
              <a:rPr lang="en-US" sz="1800" b="1" dirty="0" smtClean="0">
                <a:latin typeface="Arial" charset="0"/>
              </a:rPr>
              <a:t>Time zones and multiple time zones</a:t>
            </a:r>
          </a:p>
        </p:txBody>
      </p:sp>
    </p:spTree>
    <p:extLst>
      <p:ext uri="{BB962C8B-B14F-4D97-AF65-F5344CB8AC3E}">
        <p14:creationId xmlns:p14="http://schemas.microsoft.com/office/powerpoint/2010/main" val="35409968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p>
            <a:fld id="{3F2D8E1E-9723-44D0-9572-6C06DF56045A}" type="slidenum">
              <a:rPr lang="en-US"/>
              <a:pPr/>
              <a:t>14</a:t>
            </a:fld>
            <a:endParaRPr lang="en-US" dirty="0"/>
          </a:p>
        </p:txBody>
      </p:sp>
      <p:sp>
        <p:nvSpPr>
          <p:cNvPr id="7171" name="Rectangle 2"/>
          <p:cNvSpPr>
            <a:spLocks noGrp="1" noChangeArrowheads="1"/>
          </p:cNvSpPr>
          <p:nvPr>
            <p:ph type="title"/>
          </p:nvPr>
        </p:nvSpPr>
        <p:spPr/>
        <p:txBody>
          <a:bodyPr/>
          <a:lstStyle/>
          <a:p>
            <a:r>
              <a:rPr lang="en-US" dirty="0" smtClean="0">
                <a:solidFill>
                  <a:schemeClr val="accent1"/>
                </a:solidFill>
              </a:rPr>
              <a:t>Access II</a:t>
            </a:r>
          </a:p>
        </p:txBody>
      </p:sp>
      <p:sp>
        <p:nvSpPr>
          <p:cNvPr id="7172" name="Rectangle 3"/>
          <p:cNvSpPr>
            <a:spLocks noGrp="1" noChangeArrowheads="1"/>
          </p:cNvSpPr>
          <p:nvPr>
            <p:ph type="body" idx="1"/>
          </p:nvPr>
        </p:nvSpPr>
        <p:spPr/>
        <p:txBody>
          <a:bodyPr/>
          <a:lstStyle/>
          <a:p>
            <a:pPr>
              <a:lnSpc>
                <a:spcPct val="80000"/>
              </a:lnSpc>
              <a:buFont typeface="Wingdings" pitchFamily="2" charset="2"/>
              <a:buNone/>
            </a:pPr>
            <a:r>
              <a:rPr lang="en-US" sz="1400" dirty="0" smtClean="0"/>
              <a:t>In this session, you will learn how to use more features of Access.</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learn how to use the auto numbering feature</a:t>
            </a:r>
          </a:p>
          <a:p>
            <a:pPr>
              <a:lnSpc>
                <a:spcPct val="80000"/>
              </a:lnSpc>
            </a:pPr>
            <a:r>
              <a:rPr lang="en-US" sz="1400" dirty="0" smtClean="0"/>
              <a:t>learn how to hide fields</a:t>
            </a:r>
          </a:p>
          <a:p>
            <a:pPr>
              <a:lnSpc>
                <a:spcPct val="80000"/>
              </a:lnSpc>
            </a:pPr>
            <a:r>
              <a:rPr lang="en-US" sz="1400" dirty="0" smtClean="0"/>
              <a:t>learn how to auto format</a:t>
            </a:r>
          </a:p>
          <a:p>
            <a:pPr>
              <a:lnSpc>
                <a:spcPct val="80000"/>
              </a:lnSpc>
            </a:pPr>
            <a:r>
              <a:rPr lang="en-US" sz="1400" dirty="0" smtClean="0"/>
              <a:t>learn how to use lookup values</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Who should attend? Anyone who knows the basics of Access</a:t>
            </a:r>
          </a:p>
          <a:p>
            <a:pPr>
              <a:lnSpc>
                <a:spcPct val="80000"/>
              </a:lnSpc>
              <a:buFont typeface="Wingdings" pitchFamily="2" charset="2"/>
              <a:buNone/>
            </a:pPr>
            <a:endParaRPr lang="en-US" sz="1400" dirty="0" smtClean="0"/>
          </a:p>
          <a:p>
            <a:pPr>
              <a:lnSpc>
                <a:spcPct val="80000"/>
              </a:lnSpc>
              <a:buFont typeface="Wingdings" pitchFamily="2" charset="2"/>
              <a:buNone/>
            </a:pPr>
            <a:r>
              <a:rPr lang="en-US" sz="1600" dirty="0" smtClean="0"/>
              <a:t>Prerequisite:  None</a:t>
            </a:r>
          </a:p>
          <a:p>
            <a:pPr>
              <a:lnSpc>
                <a:spcPct val="80000"/>
              </a:lnSpc>
              <a:buFont typeface="Wingdings" pitchFamily="2" charset="2"/>
              <a:buNone/>
            </a:pPr>
            <a:endParaRPr lang="en-US" sz="1600" dirty="0"/>
          </a:p>
          <a:p>
            <a:pPr>
              <a:lnSpc>
                <a:spcPct val="80000"/>
              </a:lnSpc>
              <a:buNone/>
            </a:pPr>
            <a:r>
              <a:rPr lang="en-US" sz="1600" dirty="0"/>
              <a:t>Level: Basic   </a:t>
            </a:r>
            <a:r>
              <a:rPr lang="en-US" sz="1600" dirty="0" smtClean="0"/>
              <a:t>    </a:t>
            </a:r>
          </a:p>
          <a:p>
            <a:pPr>
              <a:lnSpc>
                <a:spcPct val="80000"/>
              </a:lnSpc>
              <a:buFont typeface="Wingdings" pitchFamily="2" charset="2"/>
              <a:buNone/>
            </a:pPr>
            <a:endParaRPr lang="en-US" sz="1400" dirty="0" smtClean="0"/>
          </a:p>
          <a:p>
            <a:pPr>
              <a:lnSpc>
                <a:spcPct val="80000"/>
              </a:lnSpc>
              <a:buNone/>
            </a:pPr>
            <a:r>
              <a:rPr lang="en-US" sz="1400" dirty="0" smtClean="0"/>
              <a:t>Program Length: </a:t>
            </a:r>
            <a:r>
              <a:rPr lang="en-US" sz="1400" dirty="0"/>
              <a:t>2  hours</a:t>
            </a:r>
          </a:p>
          <a:p>
            <a:pPr>
              <a:lnSpc>
                <a:spcPct val="80000"/>
              </a:lnSpc>
              <a:buFont typeface="Wingdings" pitchFamily="2" charset="2"/>
              <a:buNone/>
            </a:pPr>
            <a:endParaRPr lang="en-US" sz="1400" dirty="0" smtClean="0"/>
          </a:p>
          <a:p>
            <a:pPr>
              <a:lnSpc>
                <a:spcPct val="80000"/>
              </a:lnSpc>
              <a:buFont typeface="Wingdings" pitchFamily="2" charset="2"/>
              <a:buNone/>
            </a:pPr>
            <a:endParaRPr lang="en-US" sz="1400" dirty="0" smtClean="0"/>
          </a:p>
          <a:p>
            <a:pPr>
              <a:lnSpc>
                <a:spcPct val="80000"/>
              </a:lnSpc>
              <a:buNone/>
            </a:pPr>
            <a:r>
              <a:rPr lang="en-US" sz="1400" dirty="0" smtClean="0"/>
              <a:t>CPE awarded:	 1 hour Computer Software and Applications</a:t>
            </a:r>
            <a:endParaRPr lang="en-US" sz="1400" dirty="0"/>
          </a:p>
          <a:p>
            <a:pPr>
              <a:lnSpc>
                <a:spcPct val="80000"/>
              </a:lnSpc>
              <a:buFont typeface="Wingdings" pitchFamily="2" charset="2"/>
              <a:buNone/>
            </a:pPr>
            <a:endParaRPr lang="en-US" sz="1400" dirty="0" smtClean="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p:cNvSpPr>
            <a:spLocks noGrp="1"/>
          </p:cNvSpPr>
          <p:nvPr>
            <p:ph type="sldNum" sz="quarter" idx="10"/>
          </p:nvPr>
        </p:nvSpPr>
        <p:spPr>
          <a:noFill/>
        </p:spPr>
        <p:txBody>
          <a:bodyPr/>
          <a:lstStyle/>
          <a:p>
            <a:fld id="{B750BC2D-A810-48D2-AD7E-2AF5176C1051}" type="slidenum">
              <a:rPr lang="en-US"/>
              <a:pPr/>
              <a:t>140</a:t>
            </a:fld>
            <a:endParaRPr lang="en-US" dirty="0"/>
          </a:p>
        </p:txBody>
      </p:sp>
      <p:sp>
        <p:nvSpPr>
          <p:cNvPr id="30723" name="Rectangle 2"/>
          <p:cNvSpPr>
            <a:spLocks noGrp="1" noChangeArrowheads="1"/>
          </p:cNvSpPr>
          <p:nvPr>
            <p:ph type="title"/>
          </p:nvPr>
        </p:nvSpPr>
        <p:spPr>
          <a:xfrm>
            <a:off x="304800" y="0"/>
            <a:ext cx="7391400" cy="1066800"/>
          </a:xfrm>
        </p:spPr>
        <p:txBody>
          <a:bodyPr/>
          <a:lstStyle/>
          <a:p>
            <a:r>
              <a:rPr lang="en-US" dirty="0" smtClean="0">
                <a:solidFill>
                  <a:schemeClr val="accent1"/>
                </a:solidFill>
              </a:rPr>
              <a:t>Outlook as a Delegating Tool</a:t>
            </a:r>
          </a:p>
        </p:txBody>
      </p:sp>
      <p:sp>
        <p:nvSpPr>
          <p:cNvPr id="30724" name="Rectangle 3"/>
          <p:cNvSpPr>
            <a:spLocks noGrp="1" noChangeArrowheads="1"/>
          </p:cNvSpPr>
          <p:nvPr>
            <p:ph type="body" idx="1"/>
          </p:nvPr>
        </p:nvSpPr>
        <p:spPr>
          <a:xfrm>
            <a:off x="304800" y="914400"/>
            <a:ext cx="7924800" cy="4724400"/>
          </a:xfrm>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work on teaching the advanced features of Outlook.</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be able to use and assign tasks</a:t>
            </a:r>
          </a:p>
          <a:p>
            <a:pPr>
              <a:lnSpc>
                <a:spcPct val="80000"/>
              </a:lnSpc>
            </a:pPr>
            <a:r>
              <a:rPr lang="en-US" sz="1400" dirty="0" smtClean="0"/>
              <a:t>be able to use the journal</a:t>
            </a:r>
          </a:p>
          <a:p>
            <a:pPr>
              <a:lnSpc>
                <a:spcPct val="80000"/>
              </a:lnSpc>
            </a:pPr>
            <a:r>
              <a:rPr lang="en-US" sz="1400" dirty="0" smtClean="0"/>
              <a:t>be familiar with and use the rules wizard</a:t>
            </a:r>
          </a:p>
          <a:p>
            <a:pPr>
              <a:lnSpc>
                <a:spcPct val="80000"/>
              </a:lnSpc>
            </a:pPr>
            <a:r>
              <a:rPr lang="en-US" sz="1400" dirty="0" smtClean="0"/>
              <a:t>know and use the voting options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Who should attend?  Anyone who knows and uses Outlook.</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2 hours</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a:t>
            </a:r>
          </a:p>
          <a:p>
            <a:pPr>
              <a:lnSpc>
                <a:spcPct val="80000"/>
              </a:lnSpc>
              <a:buFont typeface="Wingdings" pitchFamily="2" charset="2"/>
              <a:buNone/>
            </a:pPr>
            <a:endParaRPr lang="en-US" sz="1400" dirty="0"/>
          </a:p>
          <a:p>
            <a:pPr>
              <a:lnSpc>
                <a:spcPct val="80000"/>
              </a:lnSpc>
              <a:buNone/>
            </a:pPr>
            <a:r>
              <a:rPr lang="en-US" sz="1400" dirty="0"/>
              <a:t>Level: Basic   </a:t>
            </a:r>
            <a:r>
              <a:rPr lang="en-US" sz="1400" dirty="0" smtClean="0"/>
              <a:t>  </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90000"/>
              </a:lnSpc>
              <a:buNone/>
            </a:pPr>
            <a:r>
              <a:rPr lang="en-US" sz="1400" dirty="0" smtClean="0"/>
              <a:t>CPE awarded:	2 hours </a:t>
            </a:r>
            <a:r>
              <a:rPr lang="en-US" sz="1400" dirty="0"/>
              <a:t>Business Management and Organization</a:t>
            </a:r>
          </a:p>
          <a:p>
            <a:pPr>
              <a:lnSpc>
                <a:spcPct val="80000"/>
              </a:lnSpc>
              <a:buFont typeface="Wingdings" pitchFamily="2" charset="2"/>
              <a:buNone/>
            </a:pP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endParaRPr lang="en-US" sz="1400" dirty="0" smtClean="0"/>
          </a:p>
          <a:p>
            <a:pPr>
              <a:lnSpc>
                <a:spcPct val="80000"/>
              </a:lnSpc>
            </a:pPr>
            <a:endParaRPr lang="en-US" sz="800" dirty="0" smtClean="0"/>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Development</a:t>
            </a:r>
            <a:endParaRPr lang="en-US" dirty="0"/>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141</a:t>
            </a:fld>
            <a:endParaRPr lang="en-US" dirty="0"/>
          </a:p>
        </p:txBody>
      </p:sp>
    </p:spTree>
    <p:extLst>
      <p:ext uri="{BB962C8B-B14F-4D97-AF65-F5344CB8AC3E}">
        <p14:creationId xmlns:p14="http://schemas.microsoft.com/office/powerpoint/2010/main" val="2649041787"/>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142</a:t>
            </a:fld>
            <a:endParaRPr lang="en-US" dirty="0"/>
          </a:p>
        </p:txBody>
      </p:sp>
      <p:sp>
        <p:nvSpPr>
          <p:cNvPr id="46083" name="Rectangle 2"/>
          <p:cNvSpPr>
            <a:spLocks noGrp="1" noChangeArrowheads="1"/>
          </p:cNvSpPr>
          <p:nvPr>
            <p:ph type="title"/>
          </p:nvPr>
        </p:nvSpPr>
        <p:spPr>
          <a:xfrm>
            <a:off x="304800" y="0"/>
            <a:ext cx="7391400" cy="1371600"/>
          </a:xfrm>
        </p:spPr>
        <p:txBody>
          <a:bodyPr/>
          <a:lstStyle/>
          <a:p>
            <a:pPr algn="ctr"/>
            <a:r>
              <a:rPr lang="en-US" sz="3600" dirty="0" smtClean="0">
                <a:solidFill>
                  <a:schemeClr val="accent1"/>
                </a:solidFill>
              </a:rPr>
              <a:t>Conceptual Thinking</a:t>
            </a:r>
          </a:p>
        </p:txBody>
      </p:sp>
      <p:sp>
        <p:nvSpPr>
          <p:cNvPr id="46084" name="Rectangle 3"/>
          <p:cNvSpPr>
            <a:spLocks noGrp="1" noChangeArrowheads="1"/>
          </p:cNvSpPr>
          <p:nvPr>
            <p:ph type="body" idx="1"/>
          </p:nvPr>
        </p:nvSpPr>
        <p:spPr>
          <a:xfrm>
            <a:off x="381000" y="1066800"/>
            <a:ext cx="7391400" cy="4953000"/>
          </a:xfrm>
        </p:spPr>
        <p:txBody>
          <a:bodyPr/>
          <a:lstStyle/>
          <a:p>
            <a:pPr>
              <a:lnSpc>
                <a:spcPct val="90000"/>
              </a:lnSpc>
              <a:buFont typeface="Wingdings" pitchFamily="2" charset="2"/>
              <a:buNone/>
            </a:pPr>
            <a:r>
              <a:rPr lang="en-US" sz="1400" dirty="0" smtClean="0"/>
              <a:t>Session Description </a:t>
            </a:r>
          </a:p>
          <a:p>
            <a:pPr>
              <a:lnSpc>
                <a:spcPct val="90000"/>
              </a:lnSpc>
              <a:buFont typeface="Wingdings" pitchFamily="2" charset="2"/>
              <a:buNone/>
            </a:pPr>
            <a:r>
              <a:rPr lang="en-US" sz="1400" dirty="0" smtClean="0"/>
              <a:t>    This session will teach critical thinking and problem solving skills.</a:t>
            </a:r>
          </a:p>
          <a:p>
            <a:pPr>
              <a:lnSpc>
                <a:spcPct val="90000"/>
              </a:lnSpc>
              <a:buFont typeface="Wingdings" pitchFamily="2" charset="2"/>
              <a:buNone/>
            </a:pPr>
            <a:endParaRPr lang="en-US" sz="1400" dirty="0" smtClean="0"/>
          </a:p>
          <a:p>
            <a:pPr>
              <a:lnSpc>
                <a:spcPct val="90000"/>
              </a:lnSpc>
              <a:buFont typeface="Wingdings" pitchFamily="2" charset="2"/>
              <a:buNone/>
            </a:pPr>
            <a:r>
              <a:rPr lang="en-US" sz="1400" dirty="0" smtClean="0"/>
              <a:t>Presenter: Linda Steele</a:t>
            </a:r>
          </a:p>
          <a:p>
            <a:pPr>
              <a:lnSpc>
                <a:spcPct val="90000"/>
              </a:lnSpc>
              <a:buFont typeface="Wingdings" pitchFamily="2" charset="2"/>
              <a:buNone/>
            </a:pPr>
            <a:r>
              <a:rPr lang="en-US" sz="1400" dirty="0" smtClean="0"/>
              <a:t>                   </a:t>
            </a:r>
          </a:p>
          <a:p>
            <a:pPr>
              <a:lnSpc>
                <a:spcPct val="90000"/>
              </a:lnSpc>
              <a:buFont typeface="Wingdings" pitchFamily="2" charset="2"/>
              <a:buNone/>
            </a:pPr>
            <a:r>
              <a:rPr lang="en-US" sz="1400" dirty="0" smtClean="0"/>
              <a:t>At the completion of this session the team member will: </a:t>
            </a:r>
          </a:p>
          <a:p>
            <a:r>
              <a:rPr lang="en-US" sz="1400" dirty="0" smtClean="0"/>
              <a:t>will be able to identify skills in conceptual thinking</a:t>
            </a:r>
            <a:endParaRPr lang="en-US" sz="1400" dirty="0"/>
          </a:p>
          <a:p>
            <a:r>
              <a:rPr lang="en-US" sz="1400" dirty="0" smtClean="0"/>
              <a:t>will be able to apply the skills in work activities given in the class</a:t>
            </a:r>
            <a:endParaRPr lang="en-US" sz="1400" dirty="0"/>
          </a:p>
          <a:p>
            <a:pPr>
              <a:lnSpc>
                <a:spcPct val="90000"/>
              </a:lnSpc>
              <a:buFont typeface="Wingdings" pitchFamily="2" charset="2"/>
              <a:buNone/>
            </a:pPr>
            <a:endParaRPr lang="en-US" sz="1400" dirty="0" smtClean="0"/>
          </a:p>
          <a:p>
            <a:pPr>
              <a:lnSpc>
                <a:spcPct val="90000"/>
              </a:lnSpc>
              <a:buFont typeface="Wingdings" pitchFamily="2" charset="2"/>
              <a:buNone/>
            </a:pPr>
            <a:r>
              <a:rPr lang="en-US" sz="1400" dirty="0" smtClean="0"/>
              <a:t>Who should attend? Anyone</a:t>
            </a:r>
          </a:p>
          <a:p>
            <a:pPr>
              <a:lnSpc>
                <a:spcPct val="90000"/>
              </a:lnSpc>
              <a:buFont typeface="Wingdings" pitchFamily="2" charset="2"/>
              <a:buNone/>
            </a:pPr>
            <a:endParaRPr lang="en-US" sz="1400" dirty="0" smtClean="0"/>
          </a:p>
          <a:p>
            <a:pPr>
              <a:lnSpc>
                <a:spcPct val="90000"/>
              </a:lnSpc>
              <a:buFont typeface="Wingdings" pitchFamily="2" charset="2"/>
              <a:buNone/>
            </a:pPr>
            <a:r>
              <a:rPr lang="en-US" sz="1400" dirty="0" smtClean="0"/>
              <a:t>Prerequisite: none</a:t>
            </a:r>
          </a:p>
          <a:p>
            <a:pPr>
              <a:lnSpc>
                <a:spcPct val="90000"/>
              </a:lnSpc>
              <a:buFont typeface="Wingdings" pitchFamily="2" charset="2"/>
              <a:buNone/>
            </a:pPr>
            <a:endParaRPr lang="en-US" sz="1400" dirty="0"/>
          </a:p>
          <a:p>
            <a:pPr>
              <a:lnSpc>
                <a:spcPct val="90000"/>
              </a:lnSpc>
              <a:buNone/>
            </a:pPr>
            <a:r>
              <a:rPr lang="en-US" sz="1400" dirty="0"/>
              <a:t>Level: Basic   </a:t>
            </a:r>
            <a:endParaRPr lang="en-US" sz="1400" dirty="0" smtClean="0"/>
          </a:p>
          <a:p>
            <a:pPr>
              <a:lnSpc>
                <a:spcPct val="90000"/>
              </a:lnSpc>
              <a:buFont typeface="Wingdings" pitchFamily="2" charset="2"/>
              <a:buNone/>
            </a:pPr>
            <a:r>
              <a:rPr lang="en-US" sz="1400" dirty="0" smtClean="0"/>
              <a:t>Program Length: 1.5  hours</a:t>
            </a:r>
          </a:p>
          <a:p>
            <a:pPr>
              <a:lnSpc>
                <a:spcPct val="90000"/>
              </a:lnSpc>
              <a:buFont typeface="Wingdings" pitchFamily="2" charset="2"/>
              <a:buNone/>
            </a:pPr>
            <a:r>
              <a:rPr lang="en-US" sz="1400" dirty="0" smtClean="0"/>
              <a:t>CPE awarded:      1.5 hours Personal Development</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384332488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143</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Cultural Competence</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cultural awareness in the workplace.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be able to identify styles of different cultures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None/>
            </a:pPr>
            <a:r>
              <a:rPr lang="en-US" sz="1600" dirty="0" smtClean="0"/>
              <a:t>CPE awarded:      1 hour </a:t>
            </a:r>
            <a:r>
              <a:rPr lang="en-US" sz="1600" dirty="0"/>
              <a:t>Business Management and Organization</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1820253204"/>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144</a:t>
            </a:fld>
            <a:endParaRPr lang="en-US" dirty="0"/>
          </a:p>
        </p:txBody>
      </p:sp>
      <p:sp>
        <p:nvSpPr>
          <p:cNvPr id="46083" name="Rectangle 2"/>
          <p:cNvSpPr>
            <a:spLocks noGrp="1" noChangeArrowheads="1"/>
          </p:cNvSpPr>
          <p:nvPr>
            <p:ph type="title"/>
          </p:nvPr>
        </p:nvSpPr>
        <p:spPr>
          <a:xfrm>
            <a:off x="304800" y="0"/>
            <a:ext cx="7391400" cy="1143000"/>
          </a:xfrm>
        </p:spPr>
        <p:txBody>
          <a:bodyPr/>
          <a:lstStyle/>
          <a:p>
            <a:pPr algn="ctr"/>
            <a:r>
              <a:rPr lang="en-US" dirty="0" smtClean="0">
                <a:solidFill>
                  <a:schemeClr val="accent1"/>
                </a:solidFill>
              </a:rPr>
              <a:t>Dealing with Difficult People</a:t>
            </a:r>
          </a:p>
        </p:txBody>
      </p:sp>
      <p:sp>
        <p:nvSpPr>
          <p:cNvPr id="46084" name="Rectangle 3"/>
          <p:cNvSpPr>
            <a:spLocks noGrp="1" noChangeArrowheads="1"/>
          </p:cNvSpPr>
          <p:nvPr>
            <p:ph type="body" idx="1"/>
          </p:nvPr>
        </p:nvSpPr>
        <p:spPr>
          <a:xfrm>
            <a:off x="381000" y="1143000"/>
            <a:ext cx="7391400" cy="51816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techniques to use to deal with difficult people.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get tips on how to deal with difficult people</a:t>
            </a:r>
          </a:p>
          <a:p>
            <a:pPr>
              <a:lnSpc>
                <a:spcPct val="90000"/>
              </a:lnSpc>
            </a:pPr>
            <a:r>
              <a:rPr lang="en-US" sz="1600" dirty="0" smtClean="0"/>
              <a:t>take an assessment to see how they deal</a:t>
            </a:r>
          </a:p>
          <a:p>
            <a:r>
              <a:rPr lang="en-US" sz="1600" dirty="0" smtClean="0"/>
              <a:t>learn how </a:t>
            </a:r>
            <a:r>
              <a:rPr lang="en-US" sz="1600" dirty="0"/>
              <a:t>to control anxieties and fears while confronting difficult </a:t>
            </a:r>
            <a:r>
              <a:rPr lang="en-US" sz="1600" dirty="0" smtClean="0"/>
              <a:t>people</a:t>
            </a:r>
            <a:endParaRPr lang="en-US" sz="1600" dirty="0"/>
          </a:p>
          <a:p>
            <a:r>
              <a:rPr lang="en-US" sz="1600" dirty="0" smtClean="0"/>
              <a:t>learn how </a:t>
            </a:r>
            <a:r>
              <a:rPr lang="en-US" sz="1600" dirty="0"/>
              <a:t>to stop tyrants and micromanagers in their tracks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r>
              <a:rPr lang="en-US" sz="1600" dirty="0" smtClean="0"/>
              <a:t>Program Length: 1  hour</a:t>
            </a:r>
          </a:p>
          <a:p>
            <a:pPr>
              <a:lnSpc>
                <a:spcPct val="90000"/>
              </a:lnSpc>
              <a:buNone/>
            </a:pPr>
            <a:r>
              <a:rPr lang="en-US" sz="1600" dirty="0" smtClean="0"/>
              <a:t>CPE awarded:      1 hour </a:t>
            </a:r>
            <a:r>
              <a:rPr lang="en-US" sz="1600" dirty="0"/>
              <a:t>Business Management and Organization</a:t>
            </a:r>
          </a:p>
          <a:p>
            <a:pPr>
              <a:lnSpc>
                <a:spcPct val="90000"/>
              </a:lnSpc>
              <a:buFont typeface="Wingdings" pitchFamily="2" charset="2"/>
              <a:buNone/>
            </a:pPr>
            <a:endParaRPr lang="en-US" sz="1600" dirty="0" smtClean="0"/>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2485768861"/>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145</a:t>
            </a:fld>
            <a:endParaRPr lang="en-US" dirty="0"/>
          </a:p>
        </p:txBody>
      </p:sp>
      <p:sp>
        <p:nvSpPr>
          <p:cNvPr id="54275" name="Rectangle 2"/>
          <p:cNvSpPr>
            <a:spLocks noGrp="1" noChangeArrowheads="1"/>
          </p:cNvSpPr>
          <p:nvPr>
            <p:ph type="title"/>
          </p:nvPr>
        </p:nvSpPr>
        <p:spPr/>
        <p:txBody>
          <a:bodyPr/>
          <a:lstStyle/>
          <a:p>
            <a:pPr algn="ctr"/>
            <a:r>
              <a:rPr lang="en-US" dirty="0">
                <a:solidFill>
                  <a:schemeClr val="accent1"/>
                </a:solidFill>
              </a:rPr>
              <a:t>Dealing with Stress </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teach the participants how to deal with stress.</a:t>
            </a:r>
          </a:p>
          <a:p>
            <a:pPr>
              <a:lnSpc>
                <a:spcPct val="80000"/>
              </a:lnSpc>
              <a:buFont typeface="Wingdings" pitchFamily="2" charset="2"/>
              <a:buNone/>
            </a:pPr>
            <a:r>
              <a:rPr lang="en-US" sz="1400" dirty="0" smtClean="0"/>
              <a:t>                </a:t>
            </a:r>
          </a:p>
          <a:p>
            <a:pPr>
              <a:lnSpc>
                <a:spcPct val="80000"/>
              </a:lnSpc>
              <a:buFont typeface="Wingdings" pitchFamily="2" charset="2"/>
              <a:buNone/>
            </a:pPr>
            <a:r>
              <a:rPr lang="en-US" sz="1400" dirty="0" smtClean="0"/>
              <a:t>At the completion of this session the team member will:</a:t>
            </a:r>
          </a:p>
          <a:p>
            <a:pPr>
              <a:lnSpc>
                <a:spcPct val="80000"/>
              </a:lnSpc>
            </a:pPr>
            <a:r>
              <a:rPr lang="en-US" sz="1400" dirty="0" smtClean="0"/>
              <a:t>have some skills needed to deal with stress</a:t>
            </a:r>
          </a:p>
          <a:p>
            <a:pPr>
              <a:lnSpc>
                <a:spcPct val="80000"/>
              </a:lnSpc>
            </a:pPr>
            <a:r>
              <a:rPr lang="en-US" sz="1400" dirty="0" smtClean="0"/>
              <a:t>be aware of his/her individual stress points</a:t>
            </a:r>
          </a:p>
          <a:p>
            <a:pPr>
              <a:lnSpc>
                <a:spcPct val="80000"/>
              </a:lnSpc>
            </a:pPr>
            <a:endParaRPr lang="en-US" sz="1400" dirty="0" smtClean="0"/>
          </a:p>
          <a:p>
            <a:pPr>
              <a:lnSpc>
                <a:spcPct val="80000"/>
              </a:lnSpc>
              <a:buFont typeface="Wingdings" pitchFamily="2" charset="2"/>
              <a:buNone/>
            </a:pPr>
            <a:r>
              <a:rPr lang="en-US" sz="1400" dirty="0" smtClean="0"/>
              <a:t>Who should attend? Open to all</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smtClean="0"/>
          </a:p>
          <a:p>
            <a:pPr>
              <a:lnSpc>
                <a:spcPct val="90000"/>
              </a:lnSpc>
              <a:buNone/>
            </a:pPr>
            <a:r>
              <a:rPr lang="en-US" sz="1400" dirty="0" smtClean="0"/>
              <a:t>CPE awarded:      1 hour Personal Development</a:t>
            </a:r>
          </a:p>
          <a:p>
            <a:pPr>
              <a:lnSpc>
                <a:spcPct val="80000"/>
              </a:lnSpc>
            </a:pP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3694211969"/>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146</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Decompress Your Stress</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techniques to handle stress.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have techniques to combat stress</a:t>
            </a:r>
          </a:p>
          <a:p>
            <a:pPr>
              <a:lnSpc>
                <a:spcPct val="90000"/>
              </a:lnSpc>
            </a:pPr>
            <a:r>
              <a:rPr lang="en-US" sz="1600" dirty="0" smtClean="0"/>
              <a:t>be able to juggle as a means of release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None/>
            </a:pPr>
            <a:r>
              <a:rPr lang="en-US" sz="1600" dirty="0" smtClean="0"/>
              <a:t>CPE awarded:      1 hour </a:t>
            </a:r>
            <a:r>
              <a:rPr lang="en-US" sz="1600" dirty="0"/>
              <a:t>Business Management and Organization</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2733091010"/>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147</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Handling Stress and Pressure</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techniques to handle stress and pressure.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have techniques to combat stress</a:t>
            </a:r>
          </a:p>
          <a:p>
            <a:pPr>
              <a:lnSpc>
                <a:spcPct val="90000"/>
              </a:lnSpc>
            </a:pPr>
            <a:r>
              <a:rPr lang="en-US" sz="1600" dirty="0" smtClean="0"/>
              <a:t>be able to apply some skills to relieve stress and pressure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1.5  hours</a:t>
            </a:r>
          </a:p>
          <a:p>
            <a:pPr>
              <a:lnSpc>
                <a:spcPct val="90000"/>
              </a:lnSpc>
              <a:buFont typeface="Wingdings" pitchFamily="2" charset="2"/>
              <a:buNone/>
            </a:pPr>
            <a:r>
              <a:rPr lang="en-US" sz="1600" dirty="0" smtClean="0"/>
              <a:t>CPE awarded:      1.5 hours Personal Development</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3688379963"/>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148</a:t>
            </a:fld>
            <a:endParaRPr lang="en-US" dirty="0"/>
          </a:p>
        </p:txBody>
      </p:sp>
      <p:sp>
        <p:nvSpPr>
          <p:cNvPr id="54275" name="Rectangle 2"/>
          <p:cNvSpPr>
            <a:spLocks noGrp="1" noChangeArrowheads="1"/>
          </p:cNvSpPr>
          <p:nvPr>
            <p:ph type="title"/>
          </p:nvPr>
        </p:nvSpPr>
        <p:spPr/>
        <p:txBody>
          <a:bodyPr/>
          <a:lstStyle/>
          <a:p>
            <a:pPr algn="ctr"/>
            <a:r>
              <a:rPr lang="en-US" dirty="0">
                <a:solidFill>
                  <a:schemeClr val="accent1"/>
                </a:solidFill>
              </a:rPr>
              <a:t>How to Manage Time </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smtClean="0"/>
              <a:t>Session Description </a:t>
            </a:r>
          </a:p>
          <a:p>
            <a:pPr>
              <a:lnSpc>
                <a:spcPct val="80000"/>
              </a:lnSpc>
              <a:buNone/>
            </a:pPr>
            <a:r>
              <a:rPr lang="en-US" sz="1400" dirty="0" smtClean="0"/>
              <a:t>   This session will teach the participants how </a:t>
            </a:r>
            <a:r>
              <a:rPr lang="en-US" sz="1400" dirty="0"/>
              <a:t>to better manage </a:t>
            </a:r>
            <a:r>
              <a:rPr lang="en-US" sz="1400" dirty="0" smtClean="0"/>
              <a:t>time.</a:t>
            </a:r>
            <a:endParaRPr lang="en-US" sz="1400" dirty="0"/>
          </a:p>
          <a:p>
            <a:pPr>
              <a:lnSpc>
                <a:spcPct val="80000"/>
              </a:lnSpc>
              <a:buFont typeface="Wingdings" pitchFamily="2" charset="2"/>
              <a:buNone/>
            </a:pPr>
            <a:r>
              <a:rPr lang="en-US" sz="1400" dirty="0"/>
              <a:t>                </a:t>
            </a:r>
          </a:p>
          <a:p>
            <a:pPr>
              <a:lnSpc>
                <a:spcPct val="80000"/>
              </a:lnSpc>
              <a:buFont typeface="Wingdings" pitchFamily="2" charset="2"/>
              <a:buNone/>
            </a:pPr>
            <a:r>
              <a:rPr lang="en-US" sz="1400" dirty="0" smtClean="0"/>
              <a:t>At the completion of this session the team member will:</a:t>
            </a:r>
          </a:p>
          <a:p>
            <a:pPr>
              <a:lnSpc>
                <a:spcPct val="80000"/>
              </a:lnSpc>
            </a:pPr>
            <a:r>
              <a:rPr lang="en-US" sz="1400" dirty="0" smtClean="0"/>
              <a:t>have some skills needed to manage time better</a:t>
            </a:r>
          </a:p>
          <a:p>
            <a:pPr>
              <a:lnSpc>
                <a:spcPct val="80000"/>
              </a:lnSpc>
            </a:pPr>
            <a:r>
              <a:rPr lang="en-US" sz="1400" dirty="0" smtClean="0"/>
              <a:t>practice activities to stress skills learned</a:t>
            </a:r>
          </a:p>
          <a:p>
            <a:pPr>
              <a:lnSpc>
                <a:spcPct val="80000"/>
              </a:lnSpc>
            </a:pPr>
            <a:endParaRPr lang="en-US" sz="1400" dirty="0" smtClean="0"/>
          </a:p>
          <a:p>
            <a:pPr>
              <a:lnSpc>
                <a:spcPct val="80000"/>
              </a:lnSpc>
              <a:buFont typeface="Wingdings" pitchFamily="2" charset="2"/>
              <a:buNone/>
            </a:pPr>
            <a:r>
              <a:rPr lang="en-US" sz="1400" dirty="0" smtClean="0"/>
              <a:t>Who should attend? Open to all</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smtClean="0"/>
          </a:p>
          <a:p>
            <a:pPr>
              <a:lnSpc>
                <a:spcPct val="90000"/>
              </a:lnSpc>
              <a:buNone/>
            </a:pPr>
            <a:r>
              <a:rPr lang="en-US" sz="1400" dirty="0" smtClean="0"/>
              <a:t>CPE awarded:      1 hour </a:t>
            </a:r>
            <a:r>
              <a:rPr lang="en-US" sz="1400" dirty="0"/>
              <a:t>Communications and Marketing</a:t>
            </a:r>
          </a:p>
          <a:p>
            <a:pPr>
              <a:lnSpc>
                <a:spcPct val="80000"/>
              </a:lnSpc>
              <a:buFont typeface="Wingdings" pitchFamily="2" charset="2"/>
              <a:buNone/>
            </a:pPr>
            <a:endParaRPr lang="en-US" sz="1400" dirty="0" smtClean="0"/>
          </a:p>
          <a:p>
            <a:pPr>
              <a:lnSpc>
                <a:spcPct val="80000"/>
              </a:lnSpc>
            </a:pP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441570951"/>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149</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How to Think Independently</a:t>
            </a:r>
            <a:br>
              <a:rPr lang="en-US" dirty="0" smtClean="0">
                <a:solidFill>
                  <a:schemeClr val="accent1"/>
                </a:solidFill>
              </a:rPr>
            </a:br>
            <a:endParaRPr lang="en-US" dirty="0" smtClean="0">
              <a:solidFill>
                <a:schemeClr val="accent1"/>
              </a:solidFill>
            </a:endParaRP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techniques to think independently using hands-on examples.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learn steps to </a:t>
            </a:r>
            <a:r>
              <a:rPr lang="en-US" sz="1600" dirty="0"/>
              <a:t>become an independent </a:t>
            </a:r>
            <a:r>
              <a:rPr lang="en-US" sz="1600" dirty="0" smtClean="0"/>
              <a:t>thinker</a:t>
            </a:r>
          </a:p>
          <a:p>
            <a:pPr>
              <a:lnSpc>
                <a:spcPct val="90000"/>
              </a:lnSpc>
            </a:pPr>
            <a:r>
              <a:rPr lang="en-US" sz="1600" dirty="0" smtClean="0"/>
              <a:t>know the benefits of independent thinking</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Font typeface="Wingdings" pitchFamily="2" charset="2"/>
              <a:buNone/>
            </a:pPr>
            <a:r>
              <a:rPr lang="en-US" sz="1600" dirty="0" smtClean="0"/>
              <a:t>CPE awarded:      1 hour Personal Development</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17093997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80BC172D-7D7D-43CD-B643-04D239BA3D9B}" type="slidenum">
              <a:rPr lang="en-US"/>
              <a:pPr/>
              <a:t>15</a:t>
            </a:fld>
            <a:endParaRPr lang="en-US" dirty="0"/>
          </a:p>
        </p:txBody>
      </p:sp>
      <p:sp>
        <p:nvSpPr>
          <p:cNvPr id="8195" name="Rectangle 2"/>
          <p:cNvSpPr>
            <a:spLocks noGrp="1" noChangeArrowheads="1"/>
          </p:cNvSpPr>
          <p:nvPr>
            <p:ph type="title"/>
          </p:nvPr>
        </p:nvSpPr>
        <p:spPr/>
        <p:txBody>
          <a:bodyPr/>
          <a:lstStyle/>
          <a:p>
            <a:r>
              <a:rPr lang="en-US" dirty="0" smtClean="0">
                <a:solidFill>
                  <a:schemeClr val="accent1"/>
                </a:solidFill>
              </a:rPr>
              <a:t>Access III</a:t>
            </a:r>
          </a:p>
        </p:txBody>
      </p:sp>
      <p:sp>
        <p:nvSpPr>
          <p:cNvPr id="8196" name="Rectangle 3"/>
          <p:cNvSpPr>
            <a:spLocks noGrp="1" noChangeArrowheads="1"/>
          </p:cNvSpPr>
          <p:nvPr>
            <p:ph type="body" idx="1"/>
          </p:nvPr>
        </p:nvSpPr>
        <p:spPr/>
        <p:txBody>
          <a:bodyPr/>
          <a:lstStyle/>
          <a:p>
            <a:pPr>
              <a:lnSpc>
                <a:spcPct val="80000"/>
              </a:lnSpc>
              <a:buFont typeface="Wingdings" pitchFamily="2" charset="2"/>
              <a:buNone/>
            </a:pPr>
            <a:r>
              <a:rPr lang="en-US" sz="1400" dirty="0" smtClean="0"/>
              <a:t>In this session, you will learn how to use more features of Access.</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learn how to find and replace records</a:t>
            </a:r>
          </a:p>
          <a:p>
            <a:pPr>
              <a:lnSpc>
                <a:spcPct val="80000"/>
              </a:lnSpc>
            </a:pPr>
            <a:r>
              <a:rPr lang="en-US" sz="1400" dirty="0" smtClean="0"/>
              <a:t>learn how to use wildcards</a:t>
            </a:r>
          </a:p>
          <a:p>
            <a:pPr>
              <a:lnSpc>
                <a:spcPct val="80000"/>
              </a:lnSpc>
            </a:pPr>
            <a:r>
              <a:rPr lang="en-US" sz="1400" dirty="0" smtClean="0"/>
              <a:t>learn how to sort</a:t>
            </a:r>
          </a:p>
          <a:p>
            <a:pPr>
              <a:lnSpc>
                <a:spcPct val="80000"/>
              </a:lnSpc>
            </a:pPr>
            <a:r>
              <a:rPr lang="en-US" sz="1400" dirty="0" smtClean="0"/>
              <a:t>learn how to filter</a:t>
            </a:r>
          </a:p>
          <a:p>
            <a:pPr>
              <a:lnSpc>
                <a:spcPct val="80000"/>
              </a:lnSpc>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Who should attend? Anyone who knows the basics of Access</a:t>
            </a:r>
          </a:p>
          <a:p>
            <a:pPr>
              <a:lnSpc>
                <a:spcPct val="80000"/>
              </a:lnSpc>
              <a:buFont typeface="Wingdings" pitchFamily="2" charset="2"/>
              <a:buNone/>
            </a:pPr>
            <a:endParaRPr lang="en-US" sz="1400" dirty="0" smtClean="0"/>
          </a:p>
          <a:p>
            <a:pPr>
              <a:lnSpc>
                <a:spcPct val="80000"/>
              </a:lnSpc>
              <a:buNone/>
            </a:pPr>
            <a:r>
              <a:rPr lang="en-US" sz="1600" dirty="0" smtClean="0"/>
              <a:t>Prerequisite:  None</a:t>
            </a:r>
          </a:p>
          <a:p>
            <a:pPr>
              <a:lnSpc>
                <a:spcPct val="80000"/>
              </a:lnSpc>
              <a:buNone/>
            </a:pPr>
            <a:endParaRPr lang="en-US" sz="1600" dirty="0"/>
          </a:p>
          <a:p>
            <a:pPr>
              <a:lnSpc>
                <a:spcPct val="80000"/>
              </a:lnSpc>
              <a:buNone/>
            </a:pPr>
            <a:r>
              <a:rPr lang="en-US" sz="1400" dirty="0"/>
              <a:t>Level: </a:t>
            </a:r>
            <a:r>
              <a:rPr lang="en-US" sz="1400" dirty="0" smtClean="0"/>
              <a:t>Intermediate</a:t>
            </a:r>
          </a:p>
          <a:p>
            <a:pPr>
              <a:lnSpc>
                <a:spcPct val="80000"/>
              </a:lnSpc>
              <a:buNone/>
            </a:pPr>
            <a:endParaRPr lang="en-US" sz="1400" dirty="0" smtClean="0"/>
          </a:p>
          <a:p>
            <a:pPr>
              <a:lnSpc>
                <a:spcPct val="80000"/>
              </a:lnSpc>
              <a:buNone/>
            </a:pPr>
            <a:r>
              <a:rPr lang="en-US" sz="1400" dirty="0" smtClean="0"/>
              <a:t>Program Length: </a:t>
            </a:r>
            <a:r>
              <a:rPr lang="en-US" sz="1400" dirty="0"/>
              <a:t>2  hours</a:t>
            </a:r>
          </a:p>
          <a:p>
            <a:pPr>
              <a:lnSpc>
                <a:spcPct val="80000"/>
              </a:lnSpc>
              <a:buFont typeface="Wingdings" pitchFamily="2" charset="2"/>
              <a:buNone/>
            </a:pPr>
            <a:endParaRPr lang="en-US" sz="1400" dirty="0" smtClean="0"/>
          </a:p>
          <a:p>
            <a:pPr>
              <a:lnSpc>
                <a:spcPct val="80000"/>
              </a:lnSpc>
              <a:buNone/>
            </a:pPr>
            <a:r>
              <a:rPr lang="en-US" sz="1400" dirty="0" smtClean="0"/>
              <a:t>CPE awarded:	1 hour Computer Software and Applications</a:t>
            </a:r>
            <a:endParaRPr lang="en-US" sz="1400" dirty="0"/>
          </a:p>
          <a:p>
            <a:pPr>
              <a:lnSpc>
                <a:spcPct val="80000"/>
              </a:lnSpc>
              <a:buFont typeface="Wingdings" pitchFamily="2" charset="2"/>
              <a:buNone/>
            </a:pPr>
            <a:endParaRPr lang="en-US" sz="1400" dirty="0" smtClean="0"/>
          </a:p>
          <a:p>
            <a:pPr>
              <a:lnSpc>
                <a:spcPct val="80000"/>
              </a:lnSpc>
            </a:pPr>
            <a:endParaRPr lang="en-US" sz="1400" dirty="0" smtClean="0"/>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150</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Improving Your Memory</a:t>
            </a:r>
          </a:p>
        </p:txBody>
      </p:sp>
      <p:sp>
        <p:nvSpPr>
          <p:cNvPr id="46084" name="Rectangle 3"/>
          <p:cNvSpPr>
            <a:spLocks noGrp="1" noChangeArrowheads="1"/>
          </p:cNvSpPr>
          <p:nvPr>
            <p:ph type="body" idx="1"/>
          </p:nvPr>
        </p:nvSpPr>
        <p:spPr>
          <a:xfrm>
            <a:off x="381000" y="1219200"/>
            <a:ext cx="7391400" cy="51054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techniques to improve your memory.</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r>
              <a:rPr lang="en-US" sz="1600" dirty="0" smtClean="0"/>
              <a:t>learn simple tricks </a:t>
            </a:r>
            <a:r>
              <a:rPr lang="en-US" sz="1600" dirty="0"/>
              <a:t>to </a:t>
            </a:r>
            <a:r>
              <a:rPr lang="en-US" sz="1600" dirty="0" smtClean="0"/>
              <a:t>sharpen thinking </a:t>
            </a:r>
            <a:r>
              <a:rPr lang="en-US" sz="1600" dirty="0"/>
              <a:t>and </a:t>
            </a:r>
            <a:r>
              <a:rPr lang="en-US" sz="1600" dirty="0" smtClean="0"/>
              <a:t>memory skills</a:t>
            </a:r>
            <a:endParaRPr lang="en-US" sz="1600" dirty="0"/>
          </a:p>
          <a:p>
            <a:pPr>
              <a:lnSpc>
                <a:spcPct val="90000"/>
              </a:lnSpc>
            </a:pPr>
            <a:r>
              <a:rPr lang="en-US" sz="1600" dirty="0" smtClean="0"/>
              <a:t>know some tips </a:t>
            </a:r>
            <a:r>
              <a:rPr lang="en-US" sz="1600" dirty="0"/>
              <a:t>for enhancing memory and learning skills</a:t>
            </a:r>
          </a:p>
          <a:p>
            <a:pPr>
              <a:lnSpc>
                <a:spcPct val="90000"/>
              </a:lnSpc>
            </a:pP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Font typeface="Wingdings" pitchFamily="2" charset="2"/>
              <a:buNone/>
            </a:pPr>
            <a:r>
              <a:rPr lang="en-US" sz="1600" dirty="0" smtClean="0"/>
              <a:t>CPE awarded:      1 hour Personal Development</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4036064401"/>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151</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Is Your Self-Confidence Showing?</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test self-confidence skills as well as teach some skills to build self-confidence.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learn steps to </a:t>
            </a:r>
            <a:r>
              <a:rPr lang="en-US" sz="1600" dirty="0"/>
              <a:t>become </a:t>
            </a:r>
            <a:r>
              <a:rPr lang="en-US" sz="1600" dirty="0" smtClean="0"/>
              <a:t>more self-confident</a:t>
            </a:r>
          </a:p>
          <a:p>
            <a:pPr>
              <a:lnSpc>
                <a:spcPct val="90000"/>
              </a:lnSpc>
            </a:pPr>
            <a:r>
              <a:rPr lang="en-US" sz="1600" dirty="0" smtClean="0"/>
              <a:t>know the benefits of being self confident</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1.5 hours</a:t>
            </a:r>
          </a:p>
          <a:p>
            <a:pPr>
              <a:lnSpc>
                <a:spcPct val="90000"/>
              </a:lnSpc>
              <a:buFont typeface="Wingdings" pitchFamily="2" charset="2"/>
              <a:buNone/>
            </a:pPr>
            <a:r>
              <a:rPr lang="en-US" sz="1600" dirty="0" smtClean="0"/>
              <a:t>CPE awarded:      1.5 hours Communications and Marketing</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908969088"/>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152</a:t>
            </a:fld>
            <a:endParaRPr lang="en-US" dirty="0"/>
          </a:p>
        </p:txBody>
      </p:sp>
      <p:sp>
        <p:nvSpPr>
          <p:cNvPr id="46083" name="Rectangle 2"/>
          <p:cNvSpPr>
            <a:spLocks noGrp="1" noChangeArrowheads="1"/>
          </p:cNvSpPr>
          <p:nvPr>
            <p:ph type="title"/>
          </p:nvPr>
        </p:nvSpPr>
        <p:spPr/>
        <p:txBody>
          <a:bodyPr/>
          <a:lstStyle/>
          <a:p>
            <a:pPr algn="ctr"/>
            <a:r>
              <a:rPr lang="en-US" sz="3600" dirty="0" smtClean="0">
                <a:solidFill>
                  <a:schemeClr val="accent1"/>
                </a:solidFill>
              </a:rPr>
              <a:t>Jump Start Your Knowledge by Keeping Up-to-Date on Your Industry</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discuss tools available to help you keep up-to-date with your industry..</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have on-line tool knowledge</a:t>
            </a:r>
          </a:p>
          <a:p>
            <a:pPr>
              <a:lnSpc>
                <a:spcPct val="90000"/>
              </a:lnSpc>
            </a:pPr>
            <a:r>
              <a:rPr lang="en-US" sz="1600" dirty="0" smtClean="0"/>
              <a:t>have some networking ideas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Font typeface="Wingdings" pitchFamily="2" charset="2"/>
              <a:buNone/>
            </a:pPr>
            <a:r>
              <a:rPr lang="en-US" sz="1600" dirty="0" smtClean="0"/>
              <a:t>CPE awarded:      1 hour Personal Development</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1129878966"/>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153</a:t>
            </a:fld>
            <a:endParaRPr lang="en-US" dirty="0"/>
          </a:p>
        </p:txBody>
      </p:sp>
      <p:sp>
        <p:nvSpPr>
          <p:cNvPr id="54275" name="Rectangle 2"/>
          <p:cNvSpPr>
            <a:spLocks noGrp="1" noChangeArrowheads="1"/>
          </p:cNvSpPr>
          <p:nvPr>
            <p:ph type="title"/>
          </p:nvPr>
        </p:nvSpPr>
        <p:spPr/>
        <p:txBody>
          <a:bodyPr/>
          <a:lstStyle/>
          <a:p>
            <a:pPr algn="ctr"/>
            <a:r>
              <a:rPr lang="en-US" dirty="0" smtClean="0">
                <a:solidFill>
                  <a:schemeClr val="accent1"/>
                </a:solidFill>
              </a:rPr>
              <a:t>Making a Great First Impression</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teach the participants how to make the most out of a mentoring relationship.</a:t>
            </a:r>
          </a:p>
          <a:p>
            <a:pPr>
              <a:lnSpc>
                <a:spcPct val="80000"/>
              </a:lnSpc>
              <a:buFont typeface="Wingdings" pitchFamily="2" charset="2"/>
              <a:buNone/>
            </a:pPr>
            <a:r>
              <a:rPr lang="en-US" sz="1400" dirty="0" smtClean="0"/>
              <a:t>                </a:t>
            </a:r>
          </a:p>
          <a:p>
            <a:pPr>
              <a:lnSpc>
                <a:spcPct val="80000"/>
              </a:lnSpc>
              <a:buFont typeface="Wingdings" pitchFamily="2" charset="2"/>
              <a:buNone/>
            </a:pPr>
            <a:r>
              <a:rPr lang="en-US" sz="1400" dirty="0" smtClean="0"/>
              <a:t>At the completion of this session the team member will:</a:t>
            </a:r>
          </a:p>
          <a:p>
            <a:pPr>
              <a:lnSpc>
                <a:spcPct val="80000"/>
              </a:lnSpc>
            </a:pPr>
            <a:r>
              <a:rPr lang="en-US" sz="1400" dirty="0" smtClean="0"/>
              <a:t>have some tips to make the relationship better</a:t>
            </a:r>
          </a:p>
          <a:p>
            <a:pPr>
              <a:lnSpc>
                <a:spcPct val="80000"/>
              </a:lnSpc>
            </a:pPr>
            <a:endParaRPr lang="en-US" sz="1400" dirty="0" smtClean="0"/>
          </a:p>
          <a:p>
            <a:pPr>
              <a:lnSpc>
                <a:spcPct val="80000"/>
              </a:lnSpc>
              <a:buFont typeface="Wingdings" pitchFamily="2" charset="2"/>
              <a:buNone/>
            </a:pPr>
            <a:r>
              <a:rPr lang="en-US" sz="1400" dirty="0" smtClean="0"/>
              <a:t>Who should attend? Open to all</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smtClean="0"/>
          </a:p>
          <a:p>
            <a:pPr>
              <a:lnSpc>
                <a:spcPct val="90000"/>
              </a:lnSpc>
              <a:buNone/>
            </a:pPr>
            <a:r>
              <a:rPr lang="en-US" sz="1400" dirty="0" smtClean="0"/>
              <a:t>CPE awarded:      1 hour Communications and Marketing</a:t>
            </a:r>
            <a:endParaRPr lang="en-US" sz="1400" dirty="0"/>
          </a:p>
          <a:p>
            <a:pPr>
              <a:lnSpc>
                <a:spcPct val="80000"/>
              </a:lnSpc>
              <a:buFont typeface="Wingdings" pitchFamily="2" charset="2"/>
              <a:buNone/>
            </a:pPr>
            <a:endParaRPr lang="en-US" sz="1400" dirty="0" smtClean="0"/>
          </a:p>
          <a:p>
            <a:pPr>
              <a:lnSpc>
                <a:spcPct val="80000"/>
              </a:lnSpc>
            </a:pP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82857492"/>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154</a:t>
            </a:fld>
            <a:endParaRPr lang="en-US" dirty="0"/>
          </a:p>
        </p:txBody>
      </p:sp>
      <p:sp>
        <p:nvSpPr>
          <p:cNvPr id="54275" name="Rectangle 2"/>
          <p:cNvSpPr>
            <a:spLocks noGrp="1" noChangeArrowheads="1"/>
          </p:cNvSpPr>
          <p:nvPr>
            <p:ph type="title"/>
          </p:nvPr>
        </p:nvSpPr>
        <p:spPr/>
        <p:txBody>
          <a:bodyPr/>
          <a:lstStyle/>
          <a:p>
            <a:pPr algn="ctr"/>
            <a:r>
              <a:rPr lang="en-US" dirty="0" smtClean="0">
                <a:solidFill>
                  <a:schemeClr val="accent1"/>
                </a:solidFill>
              </a:rPr>
              <a:t>Maximize Your Mentoring</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teach the participants how to make a good first impression.</a:t>
            </a:r>
          </a:p>
          <a:p>
            <a:pPr>
              <a:lnSpc>
                <a:spcPct val="80000"/>
              </a:lnSpc>
              <a:buFont typeface="Wingdings" pitchFamily="2" charset="2"/>
              <a:buNone/>
            </a:pPr>
            <a:r>
              <a:rPr lang="en-US" sz="1400" dirty="0" smtClean="0"/>
              <a:t>                </a:t>
            </a:r>
          </a:p>
          <a:p>
            <a:pPr>
              <a:lnSpc>
                <a:spcPct val="80000"/>
              </a:lnSpc>
              <a:buFont typeface="Wingdings" pitchFamily="2" charset="2"/>
              <a:buNone/>
            </a:pPr>
            <a:r>
              <a:rPr lang="en-US" sz="1400" dirty="0" smtClean="0"/>
              <a:t>At the completion of this session the team member will:</a:t>
            </a:r>
          </a:p>
          <a:p>
            <a:pPr>
              <a:lnSpc>
                <a:spcPct val="80000"/>
              </a:lnSpc>
            </a:pPr>
            <a:r>
              <a:rPr lang="en-US" sz="1400" dirty="0" smtClean="0"/>
              <a:t>have a confident handshake</a:t>
            </a:r>
          </a:p>
          <a:p>
            <a:pPr>
              <a:lnSpc>
                <a:spcPct val="80000"/>
              </a:lnSpc>
            </a:pPr>
            <a:r>
              <a:rPr lang="en-US" sz="1400" dirty="0" smtClean="0"/>
              <a:t>be aware of nonverbal communication clues</a:t>
            </a:r>
          </a:p>
          <a:p>
            <a:pPr>
              <a:lnSpc>
                <a:spcPct val="80000"/>
              </a:lnSpc>
            </a:pPr>
            <a:endParaRPr lang="en-US" sz="1400" dirty="0" smtClean="0"/>
          </a:p>
          <a:p>
            <a:pPr>
              <a:lnSpc>
                <a:spcPct val="80000"/>
              </a:lnSpc>
              <a:buFont typeface="Wingdings" pitchFamily="2" charset="2"/>
              <a:buNone/>
            </a:pPr>
            <a:r>
              <a:rPr lang="en-US" sz="1400" dirty="0" smtClean="0"/>
              <a:t>Who should attend? Open to all</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smtClean="0"/>
          </a:p>
          <a:p>
            <a:pPr>
              <a:lnSpc>
                <a:spcPct val="90000"/>
              </a:lnSpc>
              <a:buNone/>
            </a:pPr>
            <a:r>
              <a:rPr lang="en-US" sz="1400" dirty="0" smtClean="0"/>
              <a:t>CPE awarded:      1 hour </a:t>
            </a:r>
            <a:r>
              <a:rPr lang="en-US" sz="1400" dirty="0"/>
              <a:t>Communications and Marketing</a:t>
            </a:r>
          </a:p>
          <a:p>
            <a:pPr>
              <a:lnSpc>
                <a:spcPct val="80000"/>
              </a:lnSpc>
              <a:buFont typeface="Wingdings" pitchFamily="2" charset="2"/>
              <a:buNone/>
            </a:pPr>
            <a:endParaRPr lang="en-US" sz="1400" dirty="0" smtClean="0"/>
          </a:p>
          <a:p>
            <a:pPr>
              <a:lnSpc>
                <a:spcPct val="80000"/>
              </a:lnSpc>
            </a:pP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262015047"/>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155</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Multitasking</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techniques to improve multitasking skills needed.</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gain tips in how to multitask</a:t>
            </a:r>
          </a:p>
          <a:p>
            <a:pPr>
              <a:lnSpc>
                <a:spcPct val="90000"/>
              </a:lnSpc>
            </a:pPr>
            <a:r>
              <a:rPr lang="en-US" sz="1600" dirty="0" smtClean="0"/>
              <a:t>learn how to stop multitasking for better work organizational skills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Font typeface="Wingdings" pitchFamily="2" charset="2"/>
              <a:buNone/>
            </a:pPr>
            <a:r>
              <a:rPr lang="en-US" sz="1600" dirty="0" smtClean="0"/>
              <a:t>CPE awarded:      1 hour Personal Development</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2845540254"/>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156</a:t>
            </a:fld>
            <a:endParaRPr lang="en-US" dirty="0"/>
          </a:p>
        </p:txBody>
      </p:sp>
      <p:sp>
        <p:nvSpPr>
          <p:cNvPr id="54275" name="Rectangle 2"/>
          <p:cNvSpPr>
            <a:spLocks noGrp="1" noChangeArrowheads="1"/>
          </p:cNvSpPr>
          <p:nvPr>
            <p:ph type="title"/>
          </p:nvPr>
        </p:nvSpPr>
        <p:spPr/>
        <p:txBody>
          <a:bodyPr/>
          <a:lstStyle/>
          <a:p>
            <a:pPr algn="ctr"/>
            <a:r>
              <a:rPr lang="en-US" dirty="0">
                <a:solidFill>
                  <a:schemeClr val="accent1"/>
                </a:solidFill>
              </a:rPr>
              <a:t>Organization</a:t>
            </a:r>
            <a:r>
              <a:rPr lang="en-US" b="0" dirty="0"/>
              <a:t> </a:t>
            </a:r>
            <a:r>
              <a:rPr lang="en-US" dirty="0">
                <a:solidFill>
                  <a:schemeClr val="accent1"/>
                </a:solidFill>
              </a:rPr>
              <a:t>Skills for the Overwhelmed! </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smtClean="0"/>
              <a:t>Session Description </a:t>
            </a:r>
          </a:p>
          <a:p>
            <a:pPr>
              <a:lnSpc>
                <a:spcPct val="80000"/>
              </a:lnSpc>
              <a:buNone/>
            </a:pPr>
            <a:r>
              <a:rPr lang="en-US" sz="1400" dirty="0" smtClean="0"/>
              <a:t>   This session will teach the participants how </a:t>
            </a:r>
            <a:r>
              <a:rPr lang="en-US" sz="1400" dirty="0"/>
              <a:t>to </a:t>
            </a:r>
            <a:r>
              <a:rPr lang="en-US" sz="1400" dirty="0" smtClean="0"/>
              <a:t>be better organized.</a:t>
            </a:r>
            <a:endParaRPr lang="en-US" sz="1400" dirty="0"/>
          </a:p>
          <a:p>
            <a:pPr>
              <a:lnSpc>
                <a:spcPct val="80000"/>
              </a:lnSpc>
              <a:buFont typeface="Wingdings" pitchFamily="2" charset="2"/>
              <a:buNone/>
            </a:pPr>
            <a:r>
              <a:rPr lang="en-US" sz="1400" dirty="0"/>
              <a:t>                </a:t>
            </a:r>
          </a:p>
          <a:p>
            <a:pPr>
              <a:lnSpc>
                <a:spcPct val="80000"/>
              </a:lnSpc>
              <a:buFont typeface="Wingdings" pitchFamily="2" charset="2"/>
              <a:buNone/>
            </a:pPr>
            <a:r>
              <a:rPr lang="en-US" sz="1400" dirty="0" smtClean="0"/>
              <a:t>At the completion of this session the team member will:</a:t>
            </a:r>
          </a:p>
          <a:p>
            <a:pPr>
              <a:lnSpc>
                <a:spcPct val="80000"/>
              </a:lnSpc>
            </a:pPr>
            <a:r>
              <a:rPr lang="en-US" sz="1400" dirty="0" smtClean="0"/>
              <a:t>have some tips to use to be better organized</a:t>
            </a:r>
          </a:p>
          <a:p>
            <a:pPr marL="0" indent="0">
              <a:lnSpc>
                <a:spcPct val="80000"/>
              </a:lnSpc>
              <a:buNone/>
            </a:pPr>
            <a:endParaRPr lang="en-US" sz="1400" dirty="0" smtClean="0"/>
          </a:p>
          <a:p>
            <a:pPr>
              <a:lnSpc>
                <a:spcPct val="80000"/>
              </a:lnSpc>
              <a:buFont typeface="Wingdings" pitchFamily="2" charset="2"/>
              <a:buNone/>
            </a:pPr>
            <a:r>
              <a:rPr lang="en-US" sz="1400" dirty="0" smtClean="0"/>
              <a:t>Who should attend? Open to all</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1.5 hours</a:t>
            </a:r>
          </a:p>
          <a:p>
            <a:pPr>
              <a:lnSpc>
                <a:spcPct val="80000"/>
              </a:lnSpc>
              <a:buFont typeface="Wingdings" pitchFamily="2" charset="2"/>
              <a:buNone/>
            </a:pPr>
            <a:endParaRPr lang="en-US" sz="1400" dirty="0" smtClean="0"/>
          </a:p>
          <a:p>
            <a:pPr>
              <a:lnSpc>
                <a:spcPct val="90000"/>
              </a:lnSpc>
              <a:buNone/>
            </a:pPr>
            <a:r>
              <a:rPr lang="en-US" sz="1400" dirty="0" smtClean="0"/>
              <a:t>CPE awarded:      1.5 hours Personal Development</a:t>
            </a:r>
            <a:endParaRPr lang="en-US" sz="1400" dirty="0"/>
          </a:p>
          <a:p>
            <a:pPr>
              <a:lnSpc>
                <a:spcPct val="80000"/>
              </a:lnSpc>
              <a:buFont typeface="Wingdings" pitchFamily="2" charset="2"/>
              <a:buNone/>
            </a:pPr>
            <a:endParaRPr lang="en-US" sz="1400" dirty="0" smtClean="0"/>
          </a:p>
          <a:p>
            <a:pPr>
              <a:lnSpc>
                <a:spcPct val="80000"/>
              </a:lnSpc>
            </a:pP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3388431072"/>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157</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The Successful Person’s Guide to Time Management</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500" dirty="0" smtClean="0"/>
              <a:t>Session Description </a:t>
            </a:r>
          </a:p>
          <a:p>
            <a:pPr>
              <a:lnSpc>
                <a:spcPct val="90000"/>
              </a:lnSpc>
              <a:buFont typeface="Wingdings" pitchFamily="2" charset="2"/>
              <a:buNone/>
            </a:pPr>
            <a:r>
              <a:rPr lang="en-US" sz="1500" dirty="0" smtClean="0"/>
              <a:t>    This session will teach techniques to improve time management skills with hands-on activities to enforce skills.</a:t>
            </a:r>
          </a:p>
          <a:p>
            <a:pPr>
              <a:lnSpc>
                <a:spcPct val="90000"/>
              </a:lnSpc>
              <a:buFont typeface="Wingdings" pitchFamily="2" charset="2"/>
              <a:buNone/>
            </a:pPr>
            <a:endParaRPr lang="en-US" sz="1500" dirty="0" smtClean="0"/>
          </a:p>
          <a:p>
            <a:pPr>
              <a:lnSpc>
                <a:spcPct val="90000"/>
              </a:lnSpc>
              <a:buFont typeface="Wingdings" pitchFamily="2" charset="2"/>
              <a:buNone/>
            </a:pPr>
            <a:r>
              <a:rPr lang="en-US" sz="1500" dirty="0" smtClean="0"/>
              <a:t>Presenter: Linda Steele</a:t>
            </a:r>
          </a:p>
          <a:p>
            <a:pPr>
              <a:lnSpc>
                <a:spcPct val="90000"/>
              </a:lnSpc>
              <a:buFont typeface="Wingdings" pitchFamily="2" charset="2"/>
              <a:buNone/>
            </a:pPr>
            <a:r>
              <a:rPr lang="en-US" sz="1500" dirty="0" smtClean="0"/>
              <a:t>                   </a:t>
            </a:r>
          </a:p>
          <a:p>
            <a:pPr>
              <a:lnSpc>
                <a:spcPct val="90000"/>
              </a:lnSpc>
              <a:buFont typeface="Wingdings" pitchFamily="2" charset="2"/>
              <a:buNone/>
            </a:pPr>
            <a:r>
              <a:rPr lang="en-US" sz="1500" dirty="0" smtClean="0"/>
              <a:t>At the completion of this session the team member will: </a:t>
            </a:r>
          </a:p>
          <a:p>
            <a:pPr>
              <a:lnSpc>
                <a:spcPct val="90000"/>
              </a:lnSpc>
            </a:pPr>
            <a:r>
              <a:rPr lang="en-US" sz="1500" dirty="0" smtClean="0"/>
              <a:t>gain strategies to manage time</a:t>
            </a:r>
          </a:p>
          <a:p>
            <a:pPr>
              <a:lnSpc>
                <a:spcPct val="90000"/>
              </a:lnSpc>
            </a:pPr>
            <a:r>
              <a:rPr lang="en-US" sz="1500" dirty="0" smtClean="0"/>
              <a:t>identify their time wasters</a:t>
            </a:r>
          </a:p>
          <a:p>
            <a:pPr>
              <a:lnSpc>
                <a:spcPct val="90000"/>
              </a:lnSpc>
            </a:pPr>
            <a:r>
              <a:rPr lang="en-US" sz="1500" dirty="0" smtClean="0"/>
              <a:t>learn to set goals</a:t>
            </a:r>
          </a:p>
          <a:p>
            <a:pPr>
              <a:lnSpc>
                <a:spcPct val="90000"/>
              </a:lnSpc>
              <a:buFont typeface="Wingdings" pitchFamily="2" charset="2"/>
              <a:buNone/>
            </a:pPr>
            <a:endParaRPr lang="en-US" sz="1500" dirty="0" smtClean="0"/>
          </a:p>
          <a:p>
            <a:pPr>
              <a:lnSpc>
                <a:spcPct val="90000"/>
              </a:lnSpc>
              <a:buFont typeface="Wingdings" pitchFamily="2" charset="2"/>
              <a:buNone/>
            </a:pPr>
            <a:r>
              <a:rPr lang="en-US" sz="1500" dirty="0" smtClean="0"/>
              <a:t>Who should attend? Anyone</a:t>
            </a:r>
          </a:p>
          <a:p>
            <a:pPr>
              <a:lnSpc>
                <a:spcPct val="90000"/>
              </a:lnSpc>
              <a:buFont typeface="Wingdings" pitchFamily="2" charset="2"/>
              <a:buNone/>
            </a:pPr>
            <a:endParaRPr lang="en-US" sz="1500" dirty="0" smtClean="0"/>
          </a:p>
          <a:p>
            <a:pPr>
              <a:lnSpc>
                <a:spcPct val="90000"/>
              </a:lnSpc>
              <a:buFont typeface="Wingdings" pitchFamily="2" charset="2"/>
              <a:buNone/>
            </a:pPr>
            <a:r>
              <a:rPr lang="en-US" sz="1500" dirty="0" smtClean="0"/>
              <a:t>Prerequisite: none</a:t>
            </a:r>
          </a:p>
          <a:p>
            <a:pPr>
              <a:lnSpc>
                <a:spcPct val="90000"/>
              </a:lnSpc>
              <a:buFont typeface="Wingdings" pitchFamily="2" charset="2"/>
              <a:buNone/>
            </a:pPr>
            <a:endParaRPr lang="en-US" sz="1500" dirty="0"/>
          </a:p>
          <a:p>
            <a:pPr>
              <a:lnSpc>
                <a:spcPct val="90000"/>
              </a:lnSpc>
              <a:buNone/>
            </a:pPr>
            <a:r>
              <a:rPr lang="en-US" sz="1500" dirty="0"/>
              <a:t>Level: Basic   </a:t>
            </a:r>
            <a:endParaRPr lang="en-US" sz="1500" dirty="0" smtClean="0"/>
          </a:p>
          <a:p>
            <a:pPr>
              <a:lnSpc>
                <a:spcPct val="90000"/>
              </a:lnSpc>
              <a:buFont typeface="Wingdings" pitchFamily="2" charset="2"/>
              <a:buNone/>
            </a:pPr>
            <a:endParaRPr lang="en-US" sz="1500" dirty="0" smtClean="0"/>
          </a:p>
          <a:p>
            <a:pPr>
              <a:lnSpc>
                <a:spcPct val="90000"/>
              </a:lnSpc>
              <a:buFont typeface="Wingdings" pitchFamily="2" charset="2"/>
              <a:buNone/>
            </a:pPr>
            <a:r>
              <a:rPr lang="en-US" sz="1500" dirty="0" smtClean="0"/>
              <a:t>Program Length: 2  hours</a:t>
            </a:r>
          </a:p>
          <a:p>
            <a:pPr>
              <a:lnSpc>
                <a:spcPct val="90000"/>
              </a:lnSpc>
              <a:buFont typeface="Wingdings" pitchFamily="2" charset="2"/>
              <a:buNone/>
            </a:pPr>
            <a:r>
              <a:rPr lang="en-US" sz="1500" dirty="0" smtClean="0"/>
              <a:t>CPE awarded:      2 hours Personal Development</a:t>
            </a:r>
          </a:p>
          <a:p>
            <a:pPr>
              <a:lnSpc>
                <a:spcPct val="90000"/>
              </a:lnSpc>
              <a:buFont typeface="Wingdings" pitchFamily="2" charset="2"/>
              <a:buNone/>
            </a:pPr>
            <a:endParaRPr lang="en-US" sz="14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3502169924"/>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158</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Time and Task Management</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techniques to improve multitasking skills needed.</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gain strategies to manage time</a:t>
            </a:r>
          </a:p>
          <a:p>
            <a:pPr>
              <a:lnSpc>
                <a:spcPct val="90000"/>
              </a:lnSpc>
            </a:pPr>
            <a:r>
              <a:rPr lang="en-US" sz="1600" dirty="0" smtClean="0"/>
              <a:t>identify their time wasters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Font typeface="Wingdings" pitchFamily="2" charset="2"/>
              <a:buNone/>
            </a:pPr>
            <a:r>
              <a:rPr lang="en-US" sz="1600" dirty="0" smtClean="0"/>
              <a:t>CPE awarded:      1 hour Business Management and Organization</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486491878"/>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159</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Time and Task Management with Forward Thinking</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500" dirty="0" smtClean="0"/>
              <a:t>Session Description </a:t>
            </a:r>
          </a:p>
          <a:p>
            <a:pPr>
              <a:lnSpc>
                <a:spcPct val="90000"/>
              </a:lnSpc>
              <a:buFont typeface="Wingdings" pitchFamily="2" charset="2"/>
              <a:buNone/>
            </a:pPr>
            <a:r>
              <a:rPr lang="en-US" sz="1500" dirty="0" smtClean="0"/>
              <a:t>    This session will teach techniques to improve multitasking skills needed.</a:t>
            </a:r>
          </a:p>
          <a:p>
            <a:pPr>
              <a:lnSpc>
                <a:spcPct val="90000"/>
              </a:lnSpc>
              <a:buFont typeface="Wingdings" pitchFamily="2" charset="2"/>
              <a:buNone/>
            </a:pPr>
            <a:endParaRPr lang="en-US" sz="1500" dirty="0" smtClean="0"/>
          </a:p>
          <a:p>
            <a:pPr>
              <a:lnSpc>
                <a:spcPct val="90000"/>
              </a:lnSpc>
              <a:buFont typeface="Wingdings" pitchFamily="2" charset="2"/>
              <a:buNone/>
            </a:pPr>
            <a:r>
              <a:rPr lang="en-US" sz="1500" dirty="0" smtClean="0"/>
              <a:t>Presenter: Linda Steele</a:t>
            </a:r>
          </a:p>
          <a:p>
            <a:pPr>
              <a:lnSpc>
                <a:spcPct val="90000"/>
              </a:lnSpc>
              <a:buFont typeface="Wingdings" pitchFamily="2" charset="2"/>
              <a:buNone/>
            </a:pPr>
            <a:r>
              <a:rPr lang="en-US" sz="1500" dirty="0" smtClean="0"/>
              <a:t>                   </a:t>
            </a:r>
          </a:p>
          <a:p>
            <a:pPr>
              <a:lnSpc>
                <a:spcPct val="90000"/>
              </a:lnSpc>
              <a:buFont typeface="Wingdings" pitchFamily="2" charset="2"/>
              <a:buNone/>
            </a:pPr>
            <a:r>
              <a:rPr lang="en-US" sz="1500" dirty="0" smtClean="0"/>
              <a:t>At the completion of this session the team member will: </a:t>
            </a:r>
          </a:p>
          <a:p>
            <a:pPr>
              <a:lnSpc>
                <a:spcPct val="90000"/>
              </a:lnSpc>
            </a:pPr>
            <a:r>
              <a:rPr lang="en-US" sz="1500" dirty="0" smtClean="0"/>
              <a:t>gain strategies to manage time</a:t>
            </a:r>
          </a:p>
          <a:p>
            <a:pPr>
              <a:lnSpc>
                <a:spcPct val="90000"/>
              </a:lnSpc>
            </a:pPr>
            <a:r>
              <a:rPr lang="en-US" sz="1500" dirty="0" smtClean="0"/>
              <a:t>identify their time wasters</a:t>
            </a:r>
          </a:p>
          <a:p>
            <a:pPr>
              <a:lnSpc>
                <a:spcPct val="90000"/>
              </a:lnSpc>
            </a:pPr>
            <a:r>
              <a:rPr lang="en-US" sz="1500" dirty="0" smtClean="0"/>
              <a:t>Learn how to be forward thinkers</a:t>
            </a:r>
          </a:p>
          <a:p>
            <a:pPr>
              <a:lnSpc>
                <a:spcPct val="90000"/>
              </a:lnSpc>
              <a:buFont typeface="Wingdings" pitchFamily="2" charset="2"/>
              <a:buNone/>
            </a:pPr>
            <a:endParaRPr lang="en-US" sz="1500" dirty="0" smtClean="0"/>
          </a:p>
          <a:p>
            <a:pPr>
              <a:lnSpc>
                <a:spcPct val="90000"/>
              </a:lnSpc>
              <a:buFont typeface="Wingdings" pitchFamily="2" charset="2"/>
              <a:buNone/>
            </a:pPr>
            <a:r>
              <a:rPr lang="en-US" sz="1500" dirty="0" smtClean="0"/>
              <a:t>Who should attend? Anyone</a:t>
            </a:r>
          </a:p>
          <a:p>
            <a:pPr>
              <a:lnSpc>
                <a:spcPct val="90000"/>
              </a:lnSpc>
              <a:buFont typeface="Wingdings" pitchFamily="2" charset="2"/>
              <a:buNone/>
            </a:pPr>
            <a:endParaRPr lang="en-US" sz="1500" dirty="0" smtClean="0"/>
          </a:p>
          <a:p>
            <a:pPr>
              <a:lnSpc>
                <a:spcPct val="90000"/>
              </a:lnSpc>
              <a:buFont typeface="Wingdings" pitchFamily="2" charset="2"/>
              <a:buNone/>
            </a:pPr>
            <a:r>
              <a:rPr lang="en-US" sz="1500" dirty="0" smtClean="0"/>
              <a:t>Prerequisite: none</a:t>
            </a:r>
          </a:p>
          <a:p>
            <a:pPr>
              <a:lnSpc>
                <a:spcPct val="90000"/>
              </a:lnSpc>
              <a:buFont typeface="Wingdings" pitchFamily="2" charset="2"/>
              <a:buNone/>
            </a:pPr>
            <a:endParaRPr lang="en-US" sz="1500" dirty="0"/>
          </a:p>
          <a:p>
            <a:pPr>
              <a:lnSpc>
                <a:spcPct val="90000"/>
              </a:lnSpc>
              <a:buNone/>
            </a:pPr>
            <a:r>
              <a:rPr lang="en-US" sz="1500" dirty="0"/>
              <a:t>Level: Basic   </a:t>
            </a:r>
            <a:endParaRPr lang="en-US" sz="1500" dirty="0" smtClean="0"/>
          </a:p>
          <a:p>
            <a:pPr>
              <a:lnSpc>
                <a:spcPct val="90000"/>
              </a:lnSpc>
              <a:buFont typeface="Wingdings" pitchFamily="2" charset="2"/>
              <a:buNone/>
            </a:pPr>
            <a:endParaRPr lang="en-US" sz="1500" dirty="0" smtClean="0"/>
          </a:p>
          <a:p>
            <a:pPr>
              <a:lnSpc>
                <a:spcPct val="90000"/>
              </a:lnSpc>
              <a:buFont typeface="Wingdings" pitchFamily="2" charset="2"/>
              <a:buNone/>
            </a:pPr>
            <a:r>
              <a:rPr lang="en-US" sz="1500" dirty="0" smtClean="0"/>
              <a:t>Program Length: 1  hour</a:t>
            </a:r>
          </a:p>
          <a:p>
            <a:pPr>
              <a:lnSpc>
                <a:spcPct val="90000"/>
              </a:lnSpc>
              <a:buNone/>
            </a:pPr>
            <a:r>
              <a:rPr lang="en-US" sz="1500" dirty="0" smtClean="0"/>
              <a:t>CPE awarded:      1 hour </a:t>
            </a:r>
            <a:r>
              <a:rPr lang="en-US" sz="1400" dirty="0"/>
              <a:t>Business Management and Organization</a:t>
            </a: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41974350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4699EEE8-327E-40EF-A5F3-11A6D74512FB}" type="slidenum">
              <a:rPr lang="en-US"/>
              <a:pPr/>
              <a:t>16</a:t>
            </a:fld>
            <a:endParaRPr lang="en-US" dirty="0"/>
          </a:p>
        </p:txBody>
      </p:sp>
      <p:sp>
        <p:nvSpPr>
          <p:cNvPr id="9219" name="Rectangle 2"/>
          <p:cNvSpPr>
            <a:spLocks noGrp="1" noChangeArrowheads="1"/>
          </p:cNvSpPr>
          <p:nvPr>
            <p:ph type="title"/>
          </p:nvPr>
        </p:nvSpPr>
        <p:spPr/>
        <p:txBody>
          <a:bodyPr/>
          <a:lstStyle/>
          <a:p>
            <a:r>
              <a:rPr lang="en-US" dirty="0" smtClean="0">
                <a:solidFill>
                  <a:schemeClr val="accent1"/>
                </a:solidFill>
              </a:rPr>
              <a:t>Access IV</a:t>
            </a:r>
          </a:p>
        </p:txBody>
      </p:sp>
      <p:sp>
        <p:nvSpPr>
          <p:cNvPr id="9220" name="Rectangle 3"/>
          <p:cNvSpPr>
            <a:spLocks noGrp="1" noChangeArrowheads="1"/>
          </p:cNvSpPr>
          <p:nvPr>
            <p:ph type="body" idx="1"/>
          </p:nvPr>
        </p:nvSpPr>
        <p:spPr/>
        <p:txBody>
          <a:bodyPr/>
          <a:lstStyle/>
          <a:p>
            <a:pPr>
              <a:lnSpc>
                <a:spcPct val="80000"/>
              </a:lnSpc>
              <a:buFont typeface="Wingdings" pitchFamily="2" charset="2"/>
              <a:buNone/>
            </a:pPr>
            <a:r>
              <a:rPr lang="en-US" sz="1600" dirty="0" smtClean="0"/>
              <a:t>In this session, you will learn how to use more features of Access.</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At the completion of this session the team member will: </a:t>
            </a:r>
          </a:p>
          <a:p>
            <a:pPr>
              <a:lnSpc>
                <a:spcPct val="80000"/>
              </a:lnSpc>
            </a:pPr>
            <a:r>
              <a:rPr lang="en-US" sz="1600" dirty="0" smtClean="0"/>
              <a:t>learn how to create and use queries</a:t>
            </a:r>
          </a:p>
          <a:p>
            <a:pPr>
              <a:lnSpc>
                <a:spcPct val="80000"/>
              </a:lnSpc>
            </a:pPr>
            <a:r>
              <a:rPr lang="en-US" sz="1600" dirty="0" smtClean="0"/>
              <a:t>learn how to do multiple table queries</a:t>
            </a:r>
          </a:p>
          <a:p>
            <a:pPr>
              <a:lnSpc>
                <a:spcPct val="80000"/>
              </a:lnSpc>
            </a:pPr>
            <a:r>
              <a:rPr lang="en-US" sz="1600" dirty="0" smtClean="0"/>
              <a:t>learn how to do calculations</a:t>
            </a:r>
          </a:p>
          <a:p>
            <a:pPr>
              <a:lnSpc>
                <a:spcPct val="80000"/>
              </a:lnSpc>
            </a:pPr>
            <a:endParaRPr lang="en-US" sz="1600" dirty="0" smtClean="0"/>
          </a:p>
          <a:p>
            <a:pPr>
              <a:lnSpc>
                <a:spcPct val="80000"/>
              </a:lnSpc>
              <a:buFont typeface="Wingdings" pitchFamily="2" charset="2"/>
              <a:buNone/>
            </a:pPr>
            <a:r>
              <a:rPr lang="en-US" sz="1600" dirty="0" smtClean="0"/>
              <a:t>Presenter: Linda Steele</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Who should attend? Anyone who knows the basics of Access</a:t>
            </a:r>
          </a:p>
          <a:p>
            <a:pPr>
              <a:lnSpc>
                <a:spcPct val="80000"/>
              </a:lnSpc>
              <a:buFont typeface="Wingdings" pitchFamily="2" charset="2"/>
              <a:buNone/>
            </a:pPr>
            <a:endParaRPr lang="en-US" sz="1600" dirty="0" smtClean="0"/>
          </a:p>
          <a:p>
            <a:pPr>
              <a:lnSpc>
                <a:spcPct val="80000"/>
              </a:lnSpc>
              <a:buFont typeface="Wingdings" pitchFamily="2" charset="2"/>
              <a:buNone/>
            </a:pPr>
            <a:r>
              <a:rPr lang="en-US" sz="1800" dirty="0" smtClean="0"/>
              <a:t>Prerequisite:  None</a:t>
            </a:r>
          </a:p>
          <a:p>
            <a:pPr>
              <a:lnSpc>
                <a:spcPct val="80000"/>
              </a:lnSpc>
              <a:buNone/>
            </a:pPr>
            <a:endParaRPr lang="en-US" sz="1800" dirty="0" smtClean="0"/>
          </a:p>
          <a:p>
            <a:pPr>
              <a:lnSpc>
                <a:spcPct val="80000"/>
              </a:lnSpc>
              <a:buNone/>
            </a:pPr>
            <a:r>
              <a:rPr lang="en-US" sz="1800" dirty="0" smtClean="0"/>
              <a:t>Level</a:t>
            </a:r>
            <a:r>
              <a:rPr lang="en-US" sz="1800" dirty="0"/>
              <a:t>: </a:t>
            </a:r>
            <a:r>
              <a:rPr lang="en-US" sz="1800" dirty="0" smtClean="0"/>
              <a:t>Intermediate</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Program Length: 1  hour</a:t>
            </a:r>
          </a:p>
          <a:p>
            <a:pPr>
              <a:lnSpc>
                <a:spcPct val="80000"/>
              </a:lnSpc>
              <a:buFont typeface="Wingdings" pitchFamily="2" charset="2"/>
              <a:buNone/>
            </a:pPr>
            <a:endParaRPr lang="en-US" sz="1600" dirty="0" smtClean="0"/>
          </a:p>
          <a:p>
            <a:pPr>
              <a:lnSpc>
                <a:spcPct val="80000"/>
              </a:lnSpc>
              <a:buNone/>
            </a:pPr>
            <a:r>
              <a:rPr lang="en-US" sz="1600" dirty="0" smtClean="0"/>
              <a:t>CPE awarded:	1 hour Computer Software and Applications</a:t>
            </a:r>
            <a:endParaRPr lang="en-US" sz="1600" dirty="0"/>
          </a:p>
          <a:p>
            <a:pPr>
              <a:lnSpc>
                <a:spcPct val="80000"/>
              </a:lnSpc>
              <a:buFont typeface="Wingdings" pitchFamily="2" charset="2"/>
              <a:buNone/>
            </a:pPr>
            <a:endParaRPr lang="en-US" sz="1600" dirty="0" smtClean="0"/>
          </a:p>
          <a:p>
            <a:pPr>
              <a:lnSpc>
                <a:spcPct val="80000"/>
              </a:lnSpc>
            </a:pPr>
            <a:endParaRPr lang="en-US" sz="1600" dirty="0" smtClean="0"/>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160</a:t>
            </a:fld>
            <a:endParaRPr lang="en-US" dirty="0"/>
          </a:p>
        </p:txBody>
      </p:sp>
      <p:sp>
        <p:nvSpPr>
          <p:cNvPr id="54275" name="Rectangle 2"/>
          <p:cNvSpPr>
            <a:spLocks noGrp="1" noChangeArrowheads="1"/>
          </p:cNvSpPr>
          <p:nvPr>
            <p:ph type="title"/>
          </p:nvPr>
        </p:nvSpPr>
        <p:spPr/>
        <p:txBody>
          <a:bodyPr/>
          <a:lstStyle/>
          <a:p>
            <a:pPr algn="ctr"/>
            <a:r>
              <a:rPr lang="en-US" dirty="0">
                <a:solidFill>
                  <a:schemeClr val="accent1"/>
                </a:solidFill>
              </a:rPr>
              <a:t>Ways to Limit Distractions At Work ! </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smtClean="0"/>
              <a:t>Session Description </a:t>
            </a:r>
          </a:p>
          <a:p>
            <a:pPr>
              <a:lnSpc>
                <a:spcPct val="80000"/>
              </a:lnSpc>
              <a:buNone/>
            </a:pPr>
            <a:r>
              <a:rPr lang="en-US" sz="1400" dirty="0" smtClean="0"/>
              <a:t>   This session will teach the participants how </a:t>
            </a:r>
            <a:r>
              <a:rPr lang="en-US" sz="1400" dirty="0"/>
              <a:t>to </a:t>
            </a:r>
            <a:r>
              <a:rPr lang="en-US" sz="1400" dirty="0" smtClean="0"/>
              <a:t>limit distractions at work.</a:t>
            </a:r>
            <a:endParaRPr lang="en-US" sz="1400" dirty="0"/>
          </a:p>
          <a:p>
            <a:pPr>
              <a:lnSpc>
                <a:spcPct val="80000"/>
              </a:lnSpc>
              <a:buFont typeface="Wingdings" pitchFamily="2" charset="2"/>
              <a:buNone/>
            </a:pPr>
            <a:r>
              <a:rPr lang="en-US" sz="1400" dirty="0"/>
              <a:t>                </a:t>
            </a:r>
          </a:p>
          <a:p>
            <a:pPr>
              <a:lnSpc>
                <a:spcPct val="80000"/>
              </a:lnSpc>
              <a:buFont typeface="Wingdings" pitchFamily="2" charset="2"/>
              <a:buNone/>
            </a:pPr>
            <a:r>
              <a:rPr lang="en-US" sz="1400" dirty="0" smtClean="0"/>
              <a:t>At the completion of this session the team member will:</a:t>
            </a:r>
          </a:p>
          <a:p>
            <a:pPr>
              <a:lnSpc>
                <a:spcPct val="80000"/>
              </a:lnSpc>
            </a:pPr>
            <a:r>
              <a:rPr lang="en-US" sz="1400" dirty="0" smtClean="0"/>
              <a:t>have some tips to use to limit distractions</a:t>
            </a:r>
          </a:p>
          <a:p>
            <a:pPr>
              <a:lnSpc>
                <a:spcPct val="80000"/>
              </a:lnSpc>
            </a:pPr>
            <a:endParaRPr lang="en-US" sz="1400" dirty="0" smtClean="0"/>
          </a:p>
          <a:p>
            <a:pPr>
              <a:lnSpc>
                <a:spcPct val="80000"/>
              </a:lnSpc>
              <a:buFont typeface="Wingdings" pitchFamily="2" charset="2"/>
              <a:buNone/>
            </a:pPr>
            <a:r>
              <a:rPr lang="en-US" sz="1400" dirty="0" smtClean="0"/>
              <a:t>Who should attend? Open to all</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smtClean="0"/>
          </a:p>
          <a:p>
            <a:pPr>
              <a:lnSpc>
                <a:spcPct val="90000"/>
              </a:lnSpc>
              <a:buNone/>
            </a:pPr>
            <a:r>
              <a:rPr lang="en-US" sz="1400" dirty="0" smtClean="0"/>
              <a:t>CPE awarded:      1 hour  Personal Development</a:t>
            </a:r>
            <a:endParaRPr lang="en-US" sz="1400" dirty="0"/>
          </a:p>
          <a:p>
            <a:pPr>
              <a:lnSpc>
                <a:spcPct val="80000"/>
              </a:lnSpc>
              <a:buFont typeface="Wingdings" pitchFamily="2" charset="2"/>
              <a:buNone/>
            </a:pPr>
            <a:endParaRPr lang="en-US" sz="1400" dirty="0" smtClean="0"/>
          </a:p>
          <a:p>
            <a:pPr>
              <a:lnSpc>
                <a:spcPct val="80000"/>
              </a:lnSpc>
            </a:pP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2911717232"/>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powerpoint</a:t>
            </a:r>
            <a:endParaRPr lang="en-US" dirty="0"/>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161</a:t>
            </a:fld>
            <a:endParaRPr lang="en-US" dirty="0"/>
          </a:p>
        </p:txBody>
      </p:sp>
    </p:spTree>
    <p:extLst>
      <p:ext uri="{BB962C8B-B14F-4D97-AF65-F5344CB8AC3E}">
        <p14:creationId xmlns:p14="http://schemas.microsoft.com/office/powerpoint/2010/main" val="3033300631"/>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3"/>
          <p:cNvSpPr>
            <a:spLocks noGrp="1"/>
          </p:cNvSpPr>
          <p:nvPr>
            <p:ph type="sldNum" sz="quarter" idx="10"/>
          </p:nvPr>
        </p:nvSpPr>
        <p:spPr>
          <a:noFill/>
        </p:spPr>
        <p:txBody>
          <a:bodyPr/>
          <a:lstStyle/>
          <a:p>
            <a:fld id="{0EC8E770-1006-4214-A163-3CEE9ECC193B}" type="slidenum">
              <a:rPr lang="en-US"/>
              <a:pPr/>
              <a:t>162</a:t>
            </a:fld>
            <a:endParaRPr lang="en-US" dirty="0"/>
          </a:p>
        </p:txBody>
      </p:sp>
      <p:sp>
        <p:nvSpPr>
          <p:cNvPr id="32771" name="Rectangle 2"/>
          <p:cNvSpPr>
            <a:spLocks noGrp="1" noChangeArrowheads="1"/>
          </p:cNvSpPr>
          <p:nvPr>
            <p:ph type="title"/>
          </p:nvPr>
        </p:nvSpPr>
        <p:spPr>
          <a:xfrm>
            <a:off x="304800" y="-228600"/>
            <a:ext cx="7391400" cy="990600"/>
          </a:xfrm>
        </p:spPr>
        <p:txBody>
          <a:bodyPr/>
          <a:lstStyle/>
          <a:p>
            <a:r>
              <a:rPr lang="en-US" dirty="0" smtClean="0">
                <a:solidFill>
                  <a:schemeClr val="accent1"/>
                </a:solidFill>
              </a:rPr>
              <a:t>PowerPoint</a:t>
            </a:r>
          </a:p>
        </p:txBody>
      </p:sp>
      <p:sp>
        <p:nvSpPr>
          <p:cNvPr id="32772" name="Rectangle 3"/>
          <p:cNvSpPr>
            <a:spLocks noGrp="1" noChangeArrowheads="1"/>
          </p:cNvSpPr>
          <p:nvPr>
            <p:ph type="body" idx="1"/>
          </p:nvPr>
        </p:nvSpPr>
        <p:spPr>
          <a:xfrm>
            <a:off x="381000" y="685800"/>
            <a:ext cx="8153400" cy="5943600"/>
          </a:xfrm>
        </p:spPr>
        <p:txBody>
          <a:bodyPr/>
          <a:lstStyle/>
          <a:p>
            <a:pPr>
              <a:lnSpc>
                <a:spcPct val="80000"/>
              </a:lnSpc>
              <a:buFont typeface="Wingdings" pitchFamily="2" charset="2"/>
              <a:buNone/>
            </a:pPr>
            <a:r>
              <a:rPr lang="en-US" sz="1200" dirty="0" smtClean="0"/>
              <a:t>Session Description </a:t>
            </a:r>
          </a:p>
          <a:p>
            <a:pPr>
              <a:lnSpc>
                <a:spcPct val="80000"/>
              </a:lnSpc>
              <a:buFont typeface="Wingdings" pitchFamily="2" charset="2"/>
              <a:buNone/>
            </a:pPr>
            <a:r>
              <a:rPr lang="en-US" sz="1200" dirty="0" smtClean="0"/>
              <a:t>    This session is designed to introduce you to the fundamentals of Microsoft PowerPoint.</a:t>
            </a:r>
          </a:p>
          <a:p>
            <a:pPr>
              <a:lnSpc>
                <a:spcPct val="80000"/>
              </a:lnSpc>
              <a:buFont typeface="Wingdings" pitchFamily="2" charset="2"/>
              <a:buNone/>
            </a:pPr>
            <a:endParaRPr lang="en-US" sz="1200" dirty="0" smtClean="0"/>
          </a:p>
          <a:p>
            <a:pPr>
              <a:lnSpc>
                <a:spcPct val="80000"/>
              </a:lnSpc>
              <a:buFont typeface="Wingdings" pitchFamily="2" charset="2"/>
              <a:buNone/>
            </a:pPr>
            <a:r>
              <a:rPr lang="en-US" sz="1200" dirty="0" smtClean="0"/>
              <a:t>At the completion of this session the team member will: </a:t>
            </a:r>
          </a:p>
          <a:p>
            <a:pPr>
              <a:lnSpc>
                <a:spcPct val="80000"/>
              </a:lnSpc>
            </a:pPr>
            <a:r>
              <a:rPr lang="en-US" sz="1200" dirty="0" smtClean="0"/>
              <a:t>understand the various views and toolbars in PowerPoint</a:t>
            </a:r>
          </a:p>
          <a:p>
            <a:pPr>
              <a:lnSpc>
                <a:spcPct val="80000"/>
              </a:lnSpc>
            </a:pPr>
            <a:r>
              <a:rPr lang="en-US" sz="1200" dirty="0" smtClean="0"/>
              <a:t>be able to create a new presentation</a:t>
            </a:r>
          </a:p>
          <a:p>
            <a:pPr>
              <a:lnSpc>
                <a:spcPct val="80000"/>
              </a:lnSpc>
            </a:pPr>
            <a:r>
              <a:rPr lang="en-US" sz="1200" dirty="0" smtClean="0"/>
              <a:t>know how to add, delete and hide slides from a presentation</a:t>
            </a:r>
          </a:p>
          <a:p>
            <a:pPr>
              <a:lnSpc>
                <a:spcPct val="80000"/>
              </a:lnSpc>
            </a:pPr>
            <a:r>
              <a:rPr lang="en-US" sz="1200" dirty="0" smtClean="0"/>
              <a:t>be able to insert, format, and modify text in a presentation</a:t>
            </a:r>
          </a:p>
          <a:p>
            <a:pPr>
              <a:lnSpc>
                <a:spcPct val="80000"/>
              </a:lnSpc>
            </a:pPr>
            <a:r>
              <a:rPr lang="en-US" sz="1200" dirty="0" smtClean="0"/>
              <a:t>know how to change the layout of a slide</a:t>
            </a:r>
          </a:p>
          <a:p>
            <a:pPr>
              <a:lnSpc>
                <a:spcPct val="80000"/>
              </a:lnSpc>
            </a:pPr>
            <a:r>
              <a:rPr lang="en-US" sz="1200" dirty="0" smtClean="0"/>
              <a:t>be able to apply a design template to a presentation</a:t>
            </a:r>
          </a:p>
          <a:p>
            <a:pPr>
              <a:lnSpc>
                <a:spcPct val="80000"/>
              </a:lnSpc>
            </a:pPr>
            <a:r>
              <a:rPr lang="en-US" sz="1200" dirty="0" smtClean="0"/>
              <a:t>know how to change design template color schemes</a:t>
            </a:r>
          </a:p>
          <a:p>
            <a:pPr>
              <a:lnSpc>
                <a:spcPct val="80000"/>
              </a:lnSpc>
            </a:pPr>
            <a:r>
              <a:rPr lang="en-US" sz="1200" dirty="0" smtClean="0"/>
              <a:t>be capable of changing the arrangement of slides in a presentation</a:t>
            </a:r>
          </a:p>
          <a:p>
            <a:pPr>
              <a:lnSpc>
                <a:spcPct val="80000"/>
              </a:lnSpc>
            </a:pPr>
            <a:r>
              <a:rPr lang="en-US" sz="1200" dirty="0" smtClean="0"/>
              <a:t>be familiar with the various print slide options</a:t>
            </a:r>
          </a:p>
          <a:p>
            <a:pPr>
              <a:lnSpc>
                <a:spcPct val="80000"/>
              </a:lnSpc>
            </a:pPr>
            <a:r>
              <a:rPr lang="en-US" sz="1200" dirty="0" smtClean="0"/>
              <a:t>be familiar with Slide Master layout and functions</a:t>
            </a:r>
          </a:p>
          <a:p>
            <a:pPr>
              <a:lnSpc>
                <a:spcPct val="80000"/>
              </a:lnSpc>
            </a:pPr>
            <a:r>
              <a:rPr lang="en-US" sz="1200" dirty="0" smtClean="0"/>
              <a:t>know how to modify headers and footers in the Slide Master</a:t>
            </a:r>
          </a:p>
          <a:p>
            <a:pPr>
              <a:lnSpc>
                <a:spcPct val="80000"/>
              </a:lnSpc>
            </a:pPr>
            <a:r>
              <a:rPr lang="en-US" sz="1200" dirty="0" smtClean="0"/>
              <a:t>be able to apply slide transitions</a:t>
            </a:r>
          </a:p>
          <a:p>
            <a:pPr>
              <a:lnSpc>
                <a:spcPct val="80000"/>
              </a:lnSpc>
            </a:pPr>
            <a:r>
              <a:rPr lang="en-US" sz="1200" dirty="0" smtClean="0"/>
              <a:t>know how to apply animation schemes</a:t>
            </a:r>
          </a:p>
          <a:p>
            <a:pPr>
              <a:lnSpc>
                <a:spcPct val="80000"/>
              </a:lnSpc>
            </a:pPr>
            <a:r>
              <a:rPr lang="en-US" sz="1200" dirty="0" smtClean="0"/>
              <a:t>be able to set timing options to slides and animations</a:t>
            </a:r>
          </a:p>
          <a:p>
            <a:pPr>
              <a:lnSpc>
                <a:spcPct val="80000"/>
              </a:lnSpc>
            </a:pPr>
            <a:r>
              <a:rPr lang="en-US" sz="1200" dirty="0" smtClean="0"/>
              <a:t>know how to add links to a presentation</a:t>
            </a:r>
          </a:p>
          <a:p>
            <a:pPr>
              <a:lnSpc>
                <a:spcPct val="80000"/>
              </a:lnSpc>
              <a:buFont typeface="Wingdings" pitchFamily="2" charset="2"/>
              <a:buNone/>
            </a:pPr>
            <a:endParaRPr lang="en-US" sz="900" dirty="0" smtClean="0"/>
          </a:p>
          <a:p>
            <a:pPr>
              <a:lnSpc>
                <a:spcPct val="80000"/>
              </a:lnSpc>
              <a:buFont typeface="Wingdings" pitchFamily="2" charset="2"/>
              <a:buNone/>
            </a:pPr>
            <a:r>
              <a:rPr lang="en-US" sz="1200" dirty="0" smtClean="0"/>
              <a:t>Who should attend? Anyone-New PowerPoint Users	</a:t>
            </a:r>
          </a:p>
          <a:p>
            <a:pPr>
              <a:lnSpc>
                <a:spcPct val="80000"/>
              </a:lnSpc>
              <a:buFont typeface="Wingdings" pitchFamily="2" charset="2"/>
              <a:buNone/>
            </a:pPr>
            <a:endParaRPr lang="en-US" sz="1200" dirty="0" smtClean="0"/>
          </a:p>
          <a:p>
            <a:pPr>
              <a:lnSpc>
                <a:spcPct val="80000"/>
              </a:lnSpc>
              <a:buFont typeface="Wingdings" pitchFamily="2" charset="2"/>
              <a:buNone/>
            </a:pPr>
            <a:r>
              <a:rPr lang="en-US" sz="1200" dirty="0" smtClean="0"/>
              <a:t>Presenter: Linda Steele</a:t>
            </a:r>
          </a:p>
          <a:p>
            <a:pPr>
              <a:lnSpc>
                <a:spcPct val="80000"/>
              </a:lnSpc>
              <a:buFont typeface="Wingdings" pitchFamily="2" charset="2"/>
              <a:buNone/>
            </a:pPr>
            <a:endParaRPr lang="en-US" sz="1200" dirty="0" smtClean="0"/>
          </a:p>
          <a:p>
            <a:pPr>
              <a:lnSpc>
                <a:spcPct val="80000"/>
              </a:lnSpc>
              <a:buFont typeface="Wingdings" pitchFamily="2" charset="2"/>
              <a:buNone/>
            </a:pPr>
            <a:r>
              <a:rPr lang="en-US" sz="1200" dirty="0" smtClean="0"/>
              <a:t>Prerequisite:  None </a:t>
            </a:r>
          </a:p>
          <a:p>
            <a:pPr>
              <a:lnSpc>
                <a:spcPct val="80000"/>
              </a:lnSpc>
              <a:buFont typeface="Wingdings" pitchFamily="2" charset="2"/>
              <a:buNone/>
            </a:pPr>
            <a:endParaRPr lang="en-US" sz="1200" dirty="0"/>
          </a:p>
          <a:p>
            <a:pPr>
              <a:lnSpc>
                <a:spcPct val="80000"/>
              </a:lnSpc>
              <a:buNone/>
            </a:pPr>
            <a:r>
              <a:rPr lang="en-US" sz="1200" dirty="0"/>
              <a:t>Level: Basic   </a:t>
            </a:r>
            <a:r>
              <a:rPr lang="en-US" sz="1200" dirty="0" smtClean="0"/>
              <a:t> </a:t>
            </a:r>
            <a:r>
              <a:rPr lang="en-US" sz="1200" b="0" dirty="0" smtClean="0"/>
              <a:t>    </a:t>
            </a:r>
            <a:endParaRPr lang="en-US" sz="1200" dirty="0" smtClean="0"/>
          </a:p>
          <a:p>
            <a:pPr>
              <a:lnSpc>
                <a:spcPct val="80000"/>
              </a:lnSpc>
              <a:buFont typeface="Wingdings" pitchFamily="2" charset="2"/>
              <a:buNone/>
            </a:pPr>
            <a:endParaRPr lang="en-US" sz="1200" dirty="0" smtClean="0"/>
          </a:p>
          <a:p>
            <a:pPr>
              <a:lnSpc>
                <a:spcPct val="80000"/>
              </a:lnSpc>
              <a:buFont typeface="Wingdings" pitchFamily="2" charset="2"/>
              <a:buNone/>
            </a:pPr>
            <a:r>
              <a:rPr lang="en-US" sz="1200" dirty="0" smtClean="0"/>
              <a:t>Program Length: 2 hours</a:t>
            </a:r>
          </a:p>
          <a:p>
            <a:pPr>
              <a:lnSpc>
                <a:spcPct val="80000"/>
              </a:lnSpc>
              <a:buFont typeface="Wingdings" pitchFamily="2" charset="2"/>
              <a:buNone/>
            </a:pPr>
            <a:endParaRPr lang="en-US" sz="1200" dirty="0" smtClean="0"/>
          </a:p>
          <a:p>
            <a:pPr>
              <a:lnSpc>
                <a:spcPct val="80000"/>
              </a:lnSpc>
              <a:buNone/>
            </a:pPr>
            <a:r>
              <a:rPr lang="en-US" sz="1200" dirty="0" smtClean="0"/>
              <a:t>CPE awarded:	2 hours Computer Software and Applications</a:t>
            </a:r>
            <a:endParaRPr lang="en-US" sz="1200" dirty="0"/>
          </a:p>
          <a:p>
            <a:pPr>
              <a:lnSpc>
                <a:spcPct val="80000"/>
              </a:lnSpc>
              <a:buFont typeface="Wingdings" pitchFamily="2" charset="2"/>
              <a:buNone/>
            </a:pPr>
            <a:endParaRPr lang="en-US" sz="1200" dirty="0" smtClean="0"/>
          </a:p>
        </p:txBody>
      </p:sp>
    </p:spTree>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3"/>
          <p:cNvSpPr>
            <a:spLocks noGrp="1"/>
          </p:cNvSpPr>
          <p:nvPr>
            <p:ph type="sldNum" sz="quarter" idx="10"/>
          </p:nvPr>
        </p:nvSpPr>
        <p:spPr>
          <a:noFill/>
        </p:spPr>
        <p:txBody>
          <a:bodyPr/>
          <a:lstStyle/>
          <a:p>
            <a:fld id="{0EC8E770-1006-4214-A163-3CEE9ECC193B}" type="slidenum">
              <a:rPr lang="en-US"/>
              <a:pPr/>
              <a:t>163</a:t>
            </a:fld>
            <a:endParaRPr lang="en-US" dirty="0"/>
          </a:p>
        </p:txBody>
      </p:sp>
      <p:sp>
        <p:nvSpPr>
          <p:cNvPr id="32771" name="Rectangle 2"/>
          <p:cNvSpPr>
            <a:spLocks noGrp="1" noChangeArrowheads="1"/>
          </p:cNvSpPr>
          <p:nvPr>
            <p:ph type="title"/>
          </p:nvPr>
        </p:nvSpPr>
        <p:spPr>
          <a:xfrm>
            <a:off x="304800" y="-228600"/>
            <a:ext cx="7391400" cy="990600"/>
          </a:xfrm>
        </p:spPr>
        <p:txBody>
          <a:bodyPr/>
          <a:lstStyle/>
          <a:p>
            <a:r>
              <a:rPr lang="en-US" dirty="0" smtClean="0">
                <a:solidFill>
                  <a:schemeClr val="accent1"/>
                </a:solidFill>
              </a:rPr>
              <a:t>PowerPoint Shortcuts</a:t>
            </a:r>
          </a:p>
        </p:txBody>
      </p:sp>
      <p:sp>
        <p:nvSpPr>
          <p:cNvPr id="32772" name="Rectangle 3"/>
          <p:cNvSpPr>
            <a:spLocks noGrp="1" noChangeArrowheads="1"/>
          </p:cNvSpPr>
          <p:nvPr>
            <p:ph type="body" idx="1"/>
          </p:nvPr>
        </p:nvSpPr>
        <p:spPr>
          <a:xfrm>
            <a:off x="381000" y="685800"/>
            <a:ext cx="8153400" cy="5943600"/>
          </a:xfrm>
        </p:spPr>
        <p:txBody>
          <a:bodyPr/>
          <a:lstStyle/>
          <a:p>
            <a:pPr>
              <a:lnSpc>
                <a:spcPct val="80000"/>
              </a:lnSpc>
              <a:buFont typeface="Wingdings" pitchFamily="2" charset="2"/>
              <a:buNone/>
            </a:pPr>
            <a:r>
              <a:rPr lang="en-US" sz="1800" dirty="0" smtClean="0"/>
              <a:t>Session Description </a:t>
            </a:r>
          </a:p>
          <a:p>
            <a:pPr>
              <a:lnSpc>
                <a:spcPct val="80000"/>
              </a:lnSpc>
              <a:buFont typeface="Wingdings" pitchFamily="2" charset="2"/>
              <a:buNone/>
            </a:pPr>
            <a:r>
              <a:rPr lang="en-US" sz="1800" dirty="0" smtClean="0"/>
              <a:t>    This session is designed to introduce you to the shortcuts of PowerPoint.</a:t>
            </a:r>
          </a:p>
          <a:p>
            <a:pPr>
              <a:lnSpc>
                <a:spcPct val="80000"/>
              </a:lnSpc>
              <a:buFont typeface="Wingdings" pitchFamily="2" charset="2"/>
              <a:buNone/>
            </a:pPr>
            <a:endParaRPr lang="en-US" sz="1800" dirty="0" smtClean="0"/>
          </a:p>
          <a:p>
            <a:pPr>
              <a:lnSpc>
                <a:spcPct val="80000"/>
              </a:lnSpc>
              <a:buFont typeface="Wingdings" pitchFamily="2" charset="2"/>
              <a:buNone/>
            </a:pPr>
            <a:r>
              <a:rPr lang="en-US" sz="1800" dirty="0" smtClean="0"/>
              <a:t>At the completion of this session the team member will: </a:t>
            </a:r>
          </a:p>
          <a:p>
            <a:pPr>
              <a:lnSpc>
                <a:spcPct val="80000"/>
              </a:lnSpc>
            </a:pPr>
            <a:r>
              <a:rPr lang="en-US" sz="1800" dirty="0" smtClean="0"/>
              <a:t>be able to create a new presentation</a:t>
            </a:r>
          </a:p>
          <a:p>
            <a:pPr>
              <a:lnSpc>
                <a:spcPct val="80000"/>
              </a:lnSpc>
            </a:pPr>
            <a:r>
              <a:rPr lang="en-US" sz="1800" dirty="0" smtClean="0"/>
              <a:t>know how to add links to a presentation</a:t>
            </a:r>
          </a:p>
          <a:p>
            <a:pPr>
              <a:lnSpc>
                <a:spcPct val="80000"/>
              </a:lnSpc>
            </a:pPr>
            <a:r>
              <a:rPr lang="en-US" sz="1800" dirty="0" smtClean="0"/>
              <a:t>know how to transition speakers effectively</a:t>
            </a:r>
          </a:p>
          <a:p>
            <a:pPr>
              <a:lnSpc>
                <a:spcPct val="80000"/>
              </a:lnSpc>
              <a:buFont typeface="Wingdings" pitchFamily="2" charset="2"/>
              <a:buNone/>
            </a:pPr>
            <a:endParaRPr lang="en-US" sz="1800" dirty="0" smtClean="0"/>
          </a:p>
          <a:p>
            <a:pPr>
              <a:lnSpc>
                <a:spcPct val="80000"/>
              </a:lnSpc>
              <a:buFont typeface="Wingdings" pitchFamily="2" charset="2"/>
              <a:buNone/>
            </a:pPr>
            <a:r>
              <a:rPr lang="en-US" sz="1800" dirty="0" smtClean="0"/>
              <a:t>Who should attend? Anyone-New PowerPoint Users	</a:t>
            </a:r>
          </a:p>
          <a:p>
            <a:pPr>
              <a:lnSpc>
                <a:spcPct val="80000"/>
              </a:lnSpc>
              <a:buFont typeface="Wingdings" pitchFamily="2" charset="2"/>
              <a:buNone/>
            </a:pPr>
            <a:endParaRPr lang="en-US" sz="1800" dirty="0" smtClean="0"/>
          </a:p>
          <a:p>
            <a:pPr>
              <a:lnSpc>
                <a:spcPct val="80000"/>
              </a:lnSpc>
              <a:buFont typeface="Wingdings" pitchFamily="2" charset="2"/>
              <a:buNone/>
            </a:pPr>
            <a:r>
              <a:rPr lang="en-US" sz="1800" dirty="0" smtClean="0"/>
              <a:t>Presenter: Linda Steele</a:t>
            </a:r>
          </a:p>
          <a:p>
            <a:pPr>
              <a:lnSpc>
                <a:spcPct val="80000"/>
              </a:lnSpc>
              <a:buFont typeface="Wingdings" pitchFamily="2" charset="2"/>
              <a:buNone/>
            </a:pPr>
            <a:endParaRPr lang="en-US" sz="1800" dirty="0" smtClean="0"/>
          </a:p>
          <a:p>
            <a:pPr>
              <a:lnSpc>
                <a:spcPct val="80000"/>
              </a:lnSpc>
              <a:buFont typeface="Wingdings" pitchFamily="2" charset="2"/>
              <a:buNone/>
            </a:pPr>
            <a:r>
              <a:rPr lang="en-US" sz="1800" dirty="0" smtClean="0"/>
              <a:t>Prerequisite:  None </a:t>
            </a:r>
          </a:p>
          <a:p>
            <a:pPr>
              <a:lnSpc>
                <a:spcPct val="80000"/>
              </a:lnSpc>
              <a:buFont typeface="Wingdings" pitchFamily="2" charset="2"/>
              <a:buNone/>
            </a:pPr>
            <a:endParaRPr lang="en-US" sz="1800" dirty="0"/>
          </a:p>
          <a:p>
            <a:pPr>
              <a:lnSpc>
                <a:spcPct val="80000"/>
              </a:lnSpc>
              <a:buNone/>
            </a:pPr>
            <a:r>
              <a:rPr lang="en-US" sz="1800" dirty="0"/>
              <a:t>Level: Basic   </a:t>
            </a:r>
            <a:r>
              <a:rPr lang="en-US" sz="1800" dirty="0" smtClean="0"/>
              <a:t> </a:t>
            </a:r>
            <a:r>
              <a:rPr lang="en-US" sz="1800" b="0" dirty="0" smtClean="0"/>
              <a:t>    </a:t>
            </a:r>
            <a:endParaRPr lang="en-US" sz="1800" dirty="0" smtClean="0"/>
          </a:p>
          <a:p>
            <a:pPr>
              <a:lnSpc>
                <a:spcPct val="80000"/>
              </a:lnSpc>
              <a:buFont typeface="Wingdings" pitchFamily="2" charset="2"/>
              <a:buNone/>
            </a:pPr>
            <a:endParaRPr lang="en-US" sz="1800" dirty="0" smtClean="0"/>
          </a:p>
          <a:p>
            <a:pPr>
              <a:lnSpc>
                <a:spcPct val="80000"/>
              </a:lnSpc>
              <a:buFont typeface="Wingdings" pitchFamily="2" charset="2"/>
              <a:buNone/>
            </a:pPr>
            <a:r>
              <a:rPr lang="en-US" sz="1800" dirty="0" smtClean="0"/>
              <a:t>Program Length: 1 hour</a:t>
            </a:r>
          </a:p>
          <a:p>
            <a:pPr>
              <a:lnSpc>
                <a:spcPct val="80000"/>
              </a:lnSpc>
              <a:buFont typeface="Wingdings" pitchFamily="2" charset="2"/>
              <a:buNone/>
            </a:pPr>
            <a:endParaRPr lang="en-US" sz="1800" dirty="0" smtClean="0"/>
          </a:p>
          <a:p>
            <a:pPr>
              <a:lnSpc>
                <a:spcPct val="80000"/>
              </a:lnSpc>
              <a:buNone/>
            </a:pPr>
            <a:r>
              <a:rPr lang="en-US" sz="1800" dirty="0" smtClean="0"/>
              <a:t>CPE awarded:	1 hour Computer Software and Applications</a:t>
            </a:r>
            <a:endParaRPr lang="en-US" sz="1800" dirty="0"/>
          </a:p>
          <a:p>
            <a:pPr>
              <a:lnSpc>
                <a:spcPct val="80000"/>
              </a:lnSpc>
              <a:buFont typeface="Wingdings" pitchFamily="2" charset="2"/>
              <a:buNone/>
            </a:pPr>
            <a:endParaRPr lang="en-US" sz="1800" dirty="0" smtClean="0"/>
          </a:p>
        </p:txBody>
      </p:sp>
    </p:spTree>
    <p:extLst>
      <p:ext uri="{BB962C8B-B14F-4D97-AF65-F5344CB8AC3E}">
        <p14:creationId xmlns:p14="http://schemas.microsoft.com/office/powerpoint/2010/main" val="3736803483"/>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a:t>
            </a:r>
            <a:endParaRPr lang="en-US" dirty="0"/>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164</a:t>
            </a:fld>
            <a:endParaRPr lang="en-US" dirty="0"/>
          </a:p>
        </p:txBody>
      </p:sp>
    </p:spTree>
    <p:extLst>
      <p:ext uri="{BB962C8B-B14F-4D97-AF65-F5344CB8AC3E}">
        <p14:creationId xmlns:p14="http://schemas.microsoft.com/office/powerpoint/2010/main" val="1665543353"/>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0"/>
          </p:nvPr>
        </p:nvSpPr>
        <p:spPr>
          <a:noFill/>
        </p:spPr>
        <p:txBody>
          <a:bodyPr/>
          <a:lstStyle/>
          <a:p>
            <a:fld id="{30F43571-382A-41D8-A10B-FFE0E43D877C}" type="slidenum">
              <a:rPr lang="en-US"/>
              <a:pPr/>
              <a:t>165</a:t>
            </a:fld>
            <a:endParaRPr lang="en-US" dirty="0"/>
          </a:p>
        </p:txBody>
      </p:sp>
      <p:sp>
        <p:nvSpPr>
          <p:cNvPr id="34819" name="Rectangle 2"/>
          <p:cNvSpPr>
            <a:spLocks noGrp="1" noChangeArrowheads="1"/>
          </p:cNvSpPr>
          <p:nvPr>
            <p:ph type="title"/>
          </p:nvPr>
        </p:nvSpPr>
        <p:spPr>
          <a:xfrm>
            <a:off x="304800" y="0"/>
            <a:ext cx="7391400" cy="990600"/>
          </a:xfrm>
        </p:spPr>
        <p:txBody>
          <a:bodyPr/>
          <a:lstStyle/>
          <a:p>
            <a:pPr algn="ctr"/>
            <a:r>
              <a:rPr lang="en-US" dirty="0" smtClean="0">
                <a:solidFill>
                  <a:schemeClr val="accent1"/>
                </a:solidFill>
              </a:rPr>
              <a:t>Presentation Skills Level 1 – 1 Minute speech</a:t>
            </a:r>
          </a:p>
        </p:txBody>
      </p:sp>
      <p:sp>
        <p:nvSpPr>
          <p:cNvPr id="34820" name="Rectangle 3"/>
          <p:cNvSpPr>
            <a:spLocks noGrp="1" noChangeArrowheads="1"/>
          </p:cNvSpPr>
          <p:nvPr>
            <p:ph type="body" idx="1"/>
          </p:nvPr>
        </p:nvSpPr>
        <p:spPr>
          <a:xfrm>
            <a:off x="381000" y="1295400"/>
            <a:ext cx="7848600" cy="4800600"/>
          </a:xfrm>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teach the participant to write and give better presentations.</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have the tools to give better presentations</a:t>
            </a:r>
          </a:p>
          <a:p>
            <a:pPr>
              <a:lnSpc>
                <a:spcPct val="80000"/>
              </a:lnSpc>
            </a:pPr>
            <a:r>
              <a:rPr lang="en-US" sz="1400" dirty="0" smtClean="0"/>
              <a:t>learn techniques to help him/her be more confident and comfortable in any speaking situation</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Who should attend? Managers and above strongly encouraged to attend</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2 hours</a:t>
            </a:r>
          </a:p>
          <a:p>
            <a:pPr>
              <a:lnSpc>
                <a:spcPct val="80000"/>
              </a:lnSpc>
              <a:buFont typeface="Wingdings" pitchFamily="2" charset="2"/>
              <a:buNone/>
            </a:pPr>
            <a:endParaRPr lang="en-US" sz="1400" dirty="0" smtClean="0"/>
          </a:p>
          <a:p>
            <a:pPr>
              <a:lnSpc>
                <a:spcPct val="80000"/>
              </a:lnSpc>
              <a:buNone/>
            </a:pPr>
            <a:r>
              <a:rPr lang="en-US" sz="1400" dirty="0" smtClean="0"/>
              <a:t>CPE awarded:        2 hours Communications and Marketing</a:t>
            </a:r>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dirty="0"/>
          </a:p>
          <a:p>
            <a:pPr>
              <a:lnSpc>
                <a:spcPct val="80000"/>
              </a:lnSpc>
              <a:buNone/>
            </a:pPr>
            <a:r>
              <a:rPr lang="en-US" sz="1400" dirty="0"/>
              <a:t>Level: Basic   </a:t>
            </a:r>
            <a:r>
              <a:rPr lang="en-US" sz="1400" dirty="0" smtClean="0"/>
              <a:t> </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2067913815"/>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0"/>
          </p:nvPr>
        </p:nvSpPr>
        <p:spPr>
          <a:noFill/>
        </p:spPr>
        <p:txBody>
          <a:bodyPr/>
          <a:lstStyle/>
          <a:p>
            <a:fld id="{30F43571-382A-41D8-A10B-FFE0E43D877C}" type="slidenum">
              <a:rPr lang="en-US"/>
              <a:pPr/>
              <a:t>166</a:t>
            </a:fld>
            <a:endParaRPr lang="en-US" dirty="0"/>
          </a:p>
        </p:txBody>
      </p:sp>
      <p:sp>
        <p:nvSpPr>
          <p:cNvPr id="34819" name="Rectangle 2"/>
          <p:cNvSpPr>
            <a:spLocks noGrp="1" noChangeArrowheads="1"/>
          </p:cNvSpPr>
          <p:nvPr>
            <p:ph type="title"/>
          </p:nvPr>
        </p:nvSpPr>
        <p:spPr>
          <a:xfrm>
            <a:off x="304800" y="0"/>
            <a:ext cx="7391400" cy="990600"/>
          </a:xfrm>
        </p:spPr>
        <p:txBody>
          <a:bodyPr/>
          <a:lstStyle/>
          <a:p>
            <a:pPr algn="ctr"/>
            <a:r>
              <a:rPr lang="en-US" dirty="0" smtClean="0">
                <a:solidFill>
                  <a:schemeClr val="accent1"/>
                </a:solidFill>
              </a:rPr>
              <a:t>Presentation Skills Level 2 – 3 Minute speech</a:t>
            </a:r>
          </a:p>
        </p:txBody>
      </p:sp>
      <p:sp>
        <p:nvSpPr>
          <p:cNvPr id="34820" name="Rectangle 3"/>
          <p:cNvSpPr>
            <a:spLocks noGrp="1" noChangeArrowheads="1"/>
          </p:cNvSpPr>
          <p:nvPr>
            <p:ph type="body" idx="1"/>
          </p:nvPr>
        </p:nvSpPr>
        <p:spPr>
          <a:xfrm>
            <a:off x="381000" y="1295400"/>
            <a:ext cx="7848600" cy="4800600"/>
          </a:xfrm>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teach the participant to write and give better presentations.</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have the tools to give better presentations</a:t>
            </a:r>
          </a:p>
          <a:p>
            <a:pPr>
              <a:lnSpc>
                <a:spcPct val="80000"/>
              </a:lnSpc>
            </a:pPr>
            <a:r>
              <a:rPr lang="en-US" sz="1400" dirty="0" smtClean="0"/>
              <a:t>learn techniques to help him/her be more confident and comfortable in any speaking situation</a:t>
            </a:r>
          </a:p>
          <a:p>
            <a:pPr>
              <a:lnSpc>
                <a:spcPct val="80000"/>
              </a:lnSpc>
            </a:pPr>
            <a:r>
              <a:rPr lang="en-US" sz="1400" dirty="0" smtClean="0"/>
              <a:t>create </a:t>
            </a:r>
            <a:r>
              <a:rPr lang="en-US" sz="1400" dirty="0" smtClean="0"/>
              <a:t>an elevator speech</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Who should attend? Managers and above strongly encouraged to attend</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2 hours</a:t>
            </a:r>
          </a:p>
          <a:p>
            <a:pPr>
              <a:lnSpc>
                <a:spcPct val="80000"/>
              </a:lnSpc>
              <a:buFont typeface="Wingdings" pitchFamily="2" charset="2"/>
              <a:buNone/>
            </a:pPr>
            <a:endParaRPr lang="en-US" sz="1400" dirty="0" smtClean="0"/>
          </a:p>
          <a:p>
            <a:pPr>
              <a:lnSpc>
                <a:spcPct val="80000"/>
              </a:lnSpc>
              <a:buNone/>
            </a:pPr>
            <a:r>
              <a:rPr lang="en-US" sz="1400" dirty="0" smtClean="0"/>
              <a:t>CPE awarded:        2 hours </a:t>
            </a:r>
            <a:r>
              <a:rPr lang="en-US" sz="1400" dirty="0"/>
              <a:t>Communications and Marketing</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dirty="0"/>
          </a:p>
          <a:p>
            <a:pPr>
              <a:lnSpc>
                <a:spcPct val="80000"/>
              </a:lnSpc>
              <a:buNone/>
            </a:pPr>
            <a:r>
              <a:rPr lang="en-US" sz="1400" dirty="0"/>
              <a:t>Level: Basic   </a:t>
            </a:r>
            <a:r>
              <a:rPr lang="en-US" sz="1400" dirty="0" smtClean="0"/>
              <a:t> </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pPr>
            <a:endParaRPr lang="en-US" sz="1400" dirty="0" smtClean="0"/>
          </a:p>
        </p:txBody>
      </p:sp>
    </p:spTree>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0"/>
          </p:nvPr>
        </p:nvSpPr>
        <p:spPr>
          <a:noFill/>
        </p:spPr>
        <p:txBody>
          <a:bodyPr/>
          <a:lstStyle/>
          <a:p>
            <a:fld id="{30F43571-382A-41D8-A10B-FFE0E43D877C}" type="slidenum">
              <a:rPr lang="en-US"/>
              <a:pPr/>
              <a:t>167</a:t>
            </a:fld>
            <a:endParaRPr lang="en-US" dirty="0"/>
          </a:p>
        </p:txBody>
      </p:sp>
      <p:sp>
        <p:nvSpPr>
          <p:cNvPr id="34819" name="Rectangle 2"/>
          <p:cNvSpPr>
            <a:spLocks noGrp="1" noChangeArrowheads="1"/>
          </p:cNvSpPr>
          <p:nvPr>
            <p:ph type="title"/>
          </p:nvPr>
        </p:nvSpPr>
        <p:spPr>
          <a:xfrm>
            <a:off x="304800" y="0"/>
            <a:ext cx="7391400" cy="1219200"/>
          </a:xfrm>
        </p:spPr>
        <p:txBody>
          <a:bodyPr/>
          <a:lstStyle/>
          <a:p>
            <a:pPr algn="ctr"/>
            <a:r>
              <a:rPr lang="en-US" dirty="0" smtClean="0">
                <a:solidFill>
                  <a:schemeClr val="accent1"/>
                </a:solidFill>
              </a:rPr>
              <a:t>Presentation Skills Level 3 – 5 Minute speech</a:t>
            </a:r>
          </a:p>
        </p:txBody>
      </p:sp>
      <p:sp>
        <p:nvSpPr>
          <p:cNvPr id="34820" name="Rectangle 3"/>
          <p:cNvSpPr>
            <a:spLocks noGrp="1" noChangeArrowheads="1"/>
          </p:cNvSpPr>
          <p:nvPr>
            <p:ph type="body" idx="1"/>
          </p:nvPr>
        </p:nvSpPr>
        <p:spPr>
          <a:xfrm>
            <a:off x="381000" y="1295400"/>
            <a:ext cx="7848600" cy="4800600"/>
          </a:xfrm>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teach the participant to write and give better presentations.</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have the tools to give better presentations</a:t>
            </a:r>
          </a:p>
          <a:p>
            <a:pPr>
              <a:lnSpc>
                <a:spcPct val="80000"/>
              </a:lnSpc>
            </a:pPr>
            <a:r>
              <a:rPr lang="en-US" sz="1400" dirty="0" smtClean="0"/>
              <a:t>learn techniques to help him/her be more confident and comfortable in any speaking situation</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Who should attend? Managers and above strongly encouraged to attend</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2 hours</a:t>
            </a:r>
          </a:p>
          <a:p>
            <a:pPr>
              <a:lnSpc>
                <a:spcPct val="80000"/>
              </a:lnSpc>
              <a:buFont typeface="Wingdings" pitchFamily="2" charset="2"/>
              <a:buNone/>
            </a:pPr>
            <a:endParaRPr lang="en-US" sz="1400" dirty="0" smtClean="0"/>
          </a:p>
          <a:p>
            <a:pPr>
              <a:lnSpc>
                <a:spcPct val="80000"/>
              </a:lnSpc>
              <a:buNone/>
            </a:pPr>
            <a:r>
              <a:rPr lang="en-US" sz="1400" dirty="0" smtClean="0"/>
              <a:t>CPE awarded:        2 hours </a:t>
            </a:r>
            <a:r>
              <a:rPr lang="en-US" sz="1400" dirty="0"/>
              <a:t>Communications and Marketing</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dirty="0"/>
          </a:p>
          <a:p>
            <a:pPr>
              <a:lnSpc>
                <a:spcPct val="80000"/>
              </a:lnSpc>
              <a:buNone/>
            </a:pPr>
            <a:r>
              <a:rPr lang="en-US" sz="1400" dirty="0"/>
              <a:t>Level: Basic   </a:t>
            </a:r>
            <a:r>
              <a:rPr lang="en-US" sz="1400" dirty="0" smtClean="0"/>
              <a:t> </a:t>
            </a:r>
            <a:r>
              <a:rPr lang="en-US" sz="1400" b="0" dirty="0" smtClean="0"/>
              <a:t>    </a:t>
            </a: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1973866547"/>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quickbooks</a:t>
            </a:r>
            <a:endParaRPr lang="en-US" dirty="0"/>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168</a:t>
            </a:fld>
            <a:endParaRPr lang="en-US" dirty="0"/>
          </a:p>
        </p:txBody>
      </p:sp>
    </p:spTree>
    <p:extLst>
      <p:ext uri="{BB962C8B-B14F-4D97-AF65-F5344CB8AC3E}">
        <p14:creationId xmlns:p14="http://schemas.microsoft.com/office/powerpoint/2010/main" val="2472877731"/>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3"/>
          <p:cNvSpPr>
            <a:spLocks noGrp="1"/>
          </p:cNvSpPr>
          <p:nvPr>
            <p:ph type="sldNum" sz="quarter" idx="10"/>
          </p:nvPr>
        </p:nvSpPr>
        <p:spPr>
          <a:noFill/>
        </p:spPr>
        <p:txBody>
          <a:bodyPr/>
          <a:lstStyle/>
          <a:p>
            <a:fld id="{DE61C216-13B6-42DF-ACA8-82DADBBB107F}" type="slidenum">
              <a:rPr lang="en-US"/>
              <a:pPr/>
              <a:t>169</a:t>
            </a:fld>
            <a:endParaRPr lang="en-US" dirty="0"/>
          </a:p>
        </p:txBody>
      </p:sp>
      <p:sp>
        <p:nvSpPr>
          <p:cNvPr id="37891" name="Rectangle 2"/>
          <p:cNvSpPr>
            <a:spLocks noGrp="1" noChangeArrowheads="1"/>
          </p:cNvSpPr>
          <p:nvPr>
            <p:ph type="title"/>
          </p:nvPr>
        </p:nvSpPr>
        <p:spPr>
          <a:xfrm>
            <a:off x="304800" y="0"/>
            <a:ext cx="7391400" cy="914400"/>
          </a:xfrm>
        </p:spPr>
        <p:txBody>
          <a:bodyPr/>
          <a:lstStyle/>
          <a:p>
            <a:r>
              <a:rPr lang="en-US" dirty="0" smtClean="0">
                <a:solidFill>
                  <a:schemeClr val="accent1"/>
                </a:solidFill>
              </a:rPr>
              <a:t>Beginning QuickBooks</a:t>
            </a:r>
          </a:p>
        </p:txBody>
      </p:sp>
      <p:sp>
        <p:nvSpPr>
          <p:cNvPr id="37892" name="Rectangle 3"/>
          <p:cNvSpPr>
            <a:spLocks noGrp="1" noChangeArrowheads="1"/>
          </p:cNvSpPr>
          <p:nvPr>
            <p:ph type="body" idx="1"/>
          </p:nvPr>
        </p:nvSpPr>
        <p:spPr>
          <a:xfrm>
            <a:off x="0" y="838200"/>
            <a:ext cx="4267200" cy="6019800"/>
          </a:xfrm>
        </p:spPr>
        <p:txBody>
          <a:bodyPr/>
          <a:lstStyle/>
          <a:p>
            <a:pPr>
              <a:lnSpc>
                <a:spcPct val="80000"/>
              </a:lnSpc>
              <a:buFont typeface="Wingdings" pitchFamily="2" charset="2"/>
              <a:buNone/>
            </a:pPr>
            <a:r>
              <a:rPr lang="en-US" sz="1200" dirty="0" smtClean="0"/>
              <a:t>Session Description </a:t>
            </a:r>
          </a:p>
          <a:p>
            <a:pPr>
              <a:lnSpc>
                <a:spcPct val="80000"/>
              </a:lnSpc>
              <a:buFont typeface="Wingdings" pitchFamily="2" charset="2"/>
              <a:buNone/>
            </a:pPr>
            <a:r>
              <a:rPr lang="en-US" sz="1200" dirty="0" smtClean="0"/>
              <a:t>   This session will work on introducing the individual to QuickBooks.</a:t>
            </a:r>
          </a:p>
          <a:p>
            <a:pPr>
              <a:lnSpc>
                <a:spcPct val="80000"/>
              </a:lnSpc>
              <a:buFont typeface="Wingdings" pitchFamily="2" charset="2"/>
              <a:buNone/>
            </a:pPr>
            <a:endParaRPr lang="en-US" sz="1200" dirty="0" smtClean="0"/>
          </a:p>
          <a:p>
            <a:pPr>
              <a:lnSpc>
                <a:spcPct val="80000"/>
              </a:lnSpc>
              <a:buFont typeface="Wingdings" pitchFamily="2" charset="2"/>
              <a:buNone/>
            </a:pPr>
            <a:r>
              <a:rPr lang="en-US" sz="900" dirty="0" smtClean="0"/>
              <a:t>At the completion of this session the team member will have an understanding of the following:</a:t>
            </a:r>
          </a:p>
          <a:p>
            <a:pPr>
              <a:lnSpc>
                <a:spcPct val="80000"/>
              </a:lnSpc>
            </a:pPr>
            <a:r>
              <a:rPr lang="en-US" sz="900" dirty="0" smtClean="0"/>
              <a:t>what's new in QuickBooks </a:t>
            </a:r>
          </a:p>
          <a:p>
            <a:pPr>
              <a:lnSpc>
                <a:spcPct val="80000"/>
              </a:lnSpc>
            </a:pPr>
            <a:r>
              <a:rPr lang="en-US" sz="900" dirty="0" smtClean="0"/>
              <a:t>QuickBooks look and feel </a:t>
            </a:r>
          </a:p>
          <a:p>
            <a:pPr>
              <a:lnSpc>
                <a:spcPct val="80000"/>
              </a:lnSpc>
            </a:pPr>
            <a:r>
              <a:rPr lang="en-US" sz="900" dirty="0" smtClean="0"/>
              <a:t>how transactions work in QuickBooks </a:t>
            </a:r>
          </a:p>
          <a:p>
            <a:pPr>
              <a:lnSpc>
                <a:spcPct val="80000"/>
              </a:lnSpc>
            </a:pPr>
            <a:r>
              <a:rPr lang="en-US" sz="900" dirty="0" smtClean="0"/>
              <a:t>QuickBooks items </a:t>
            </a:r>
          </a:p>
          <a:p>
            <a:pPr>
              <a:lnSpc>
                <a:spcPct val="80000"/>
              </a:lnSpc>
            </a:pPr>
            <a:r>
              <a:rPr lang="en-US" sz="900" dirty="0" smtClean="0"/>
              <a:t>using quickfill to speed up data entry </a:t>
            </a:r>
          </a:p>
          <a:p>
            <a:pPr>
              <a:lnSpc>
                <a:spcPct val="80000"/>
              </a:lnSpc>
            </a:pPr>
            <a:r>
              <a:rPr lang="en-US" sz="900" dirty="0" smtClean="0"/>
              <a:t>managing revenue (sales) </a:t>
            </a:r>
          </a:p>
          <a:p>
            <a:pPr>
              <a:lnSpc>
                <a:spcPct val="80000"/>
              </a:lnSpc>
            </a:pPr>
            <a:r>
              <a:rPr lang="en-US" sz="900" dirty="0" smtClean="0"/>
              <a:t>the steps involved with tracking revenue transactions </a:t>
            </a:r>
          </a:p>
          <a:p>
            <a:pPr>
              <a:lnSpc>
                <a:spcPct val="80000"/>
              </a:lnSpc>
            </a:pPr>
            <a:r>
              <a:rPr lang="en-US" sz="900" dirty="0" smtClean="0"/>
              <a:t>setting up customers and jobs </a:t>
            </a:r>
          </a:p>
          <a:p>
            <a:pPr>
              <a:lnSpc>
                <a:spcPct val="80000"/>
              </a:lnSpc>
            </a:pPr>
            <a:r>
              <a:rPr lang="en-US" sz="900" dirty="0" smtClean="0"/>
              <a:t>custom fields </a:t>
            </a:r>
          </a:p>
          <a:p>
            <a:pPr>
              <a:lnSpc>
                <a:spcPct val="80000"/>
              </a:lnSpc>
            </a:pPr>
            <a:r>
              <a:rPr lang="en-US" sz="900" dirty="0" smtClean="0"/>
              <a:t>recording cash sales and invoices </a:t>
            </a:r>
          </a:p>
          <a:p>
            <a:pPr>
              <a:lnSpc>
                <a:spcPct val="80000"/>
              </a:lnSpc>
            </a:pPr>
            <a:r>
              <a:rPr lang="en-US" sz="900" dirty="0" smtClean="0"/>
              <a:t>recording payments from customers </a:t>
            </a:r>
          </a:p>
          <a:p>
            <a:pPr>
              <a:lnSpc>
                <a:spcPct val="80000"/>
              </a:lnSpc>
            </a:pPr>
            <a:r>
              <a:rPr lang="en-US" sz="900" dirty="0" smtClean="0"/>
              <a:t>recording customer discounts </a:t>
            </a:r>
          </a:p>
          <a:p>
            <a:pPr>
              <a:lnSpc>
                <a:spcPct val="80000"/>
              </a:lnSpc>
            </a:pPr>
            <a:r>
              <a:rPr lang="en-US" sz="900" dirty="0" smtClean="0"/>
              <a:t>applying payments to customer invoices </a:t>
            </a:r>
          </a:p>
          <a:p>
            <a:pPr>
              <a:lnSpc>
                <a:spcPct val="80000"/>
              </a:lnSpc>
            </a:pPr>
            <a:r>
              <a:rPr lang="en-US" sz="900" dirty="0" smtClean="0"/>
              <a:t>undeposited funds recording customer returns and credits </a:t>
            </a:r>
          </a:p>
          <a:p>
            <a:pPr>
              <a:lnSpc>
                <a:spcPct val="80000"/>
              </a:lnSpc>
            </a:pPr>
            <a:r>
              <a:rPr lang="en-US" sz="900" dirty="0" smtClean="0"/>
              <a:t>refunding customers by check or credit card </a:t>
            </a:r>
          </a:p>
          <a:p>
            <a:pPr>
              <a:lnSpc>
                <a:spcPct val="80000"/>
              </a:lnSpc>
            </a:pPr>
            <a:r>
              <a:rPr lang="en-US" sz="900" dirty="0" smtClean="0"/>
              <a:t>customer statements </a:t>
            </a:r>
          </a:p>
          <a:p>
            <a:pPr>
              <a:lnSpc>
                <a:spcPct val="80000"/>
              </a:lnSpc>
            </a:pPr>
            <a:r>
              <a:rPr lang="en-US" sz="900" dirty="0" smtClean="0"/>
              <a:t>writing off bad debts </a:t>
            </a:r>
          </a:p>
          <a:p>
            <a:pPr>
              <a:lnSpc>
                <a:spcPct val="80000"/>
              </a:lnSpc>
            </a:pPr>
            <a:r>
              <a:rPr lang="en-US" sz="900" dirty="0" smtClean="0"/>
              <a:t>making deposits </a:t>
            </a:r>
          </a:p>
          <a:p>
            <a:pPr>
              <a:lnSpc>
                <a:spcPct val="80000"/>
              </a:lnSpc>
            </a:pPr>
            <a:r>
              <a:rPr lang="en-US" sz="900" dirty="0" smtClean="0"/>
              <a:t>transferring money between accounts </a:t>
            </a:r>
          </a:p>
          <a:p>
            <a:pPr>
              <a:lnSpc>
                <a:spcPct val="80000"/>
              </a:lnSpc>
            </a:pPr>
            <a:r>
              <a:rPr lang="en-US" sz="900" dirty="0" smtClean="0"/>
              <a:t>managing expenditures setting up vendors in the vendor list </a:t>
            </a:r>
          </a:p>
          <a:p>
            <a:pPr>
              <a:lnSpc>
                <a:spcPct val="80000"/>
              </a:lnSpc>
            </a:pPr>
            <a:r>
              <a:rPr lang="en-US" sz="900" dirty="0" smtClean="0"/>
              <a:t>using classes to separate income and expenses </a:t>
            </a:r>
          </a:p>
          <a:p>
            <a:pPr>
              <a:lnSpc>
                <a:spcPct val="80000"/>
              </a:lnSpc>
            </a:pPr>
            <a:r>
              <a:rPr lang="en-US" sz="900" dirty="0" smtClean="0"/>
              <a:t>managing accounts payable </a:t>
            </a:r>
          </a:p>
          <a:p>
            <a:pPr>
              <a:lnSpc>
                <a:spcPct val="80000"/>
              </a:lnSpc>
            </a:pPr>
            <a:r>
              <a:rPr lang="en-US" sz="900" dirty="0" smtClean="0"/>
              <a:t>entering bills </a:t>
            </a:r>
          </a:p>
          <a:p>
            <a:pPr>
              <a:lnSpc>
                <a:spcPct val="80000"/>
              </a:lnSpc>
            </a:pPr>
            <a:r>
              <a:rPr lang="en-US" sz="900" dirty="0" smtClean="0"/>
              <a:t>job costing in QuickBooks </a:t>
            </a:r>
          </a:p>
          <a:p>
            <a:pPr>
              <a:lnSpc>
                <a:spcPct val="80000"/>
              </a:lnSpc>
            </a:pPr>
            <a:r>
              <a:rPr lang="en-US" sz="900" dirty="0" smtClean="0"/>
              <a:t>paying vendors by check or credit card </a:t>
            </a:r>
          </a:p>
          <a:p>
            <a:pPr>
              <a:lnSpc>
                <a:spcPct val="80000"/>
              </a:lnSpc>
            </a:pPr>
            <a:r>
              <a:rPr lang="en-US" sz="900" dirty="0" smtClean="0"/>
              <a:t>partial payments of bills </a:t>
            </a:r>
          </a:p>
          <a:p>
            <a:pPr>
              <a:lnSpc>
                <a:spcPct val="80000"/>
              </a:lnSpc>
            </a:pPr>
            <a:r>
              <a:rPr lang="en-US" sz="900" dirty="0" smtClean="0"/>
              <a:t>taking a discount when paying a bill </a:t>
            </a:r>
          </a:p>
          <a:p>
            <a:pPr>
              <a:lnSpc>
                <a:spcPct val="80000"/>
              </a:lnSpc>
            </a:pPr>
            <a:r>
              <a:rPr lang="en-US" sz="900" dirty="0" smtClean="0"/>
              <a:t>printing  and voiding checks </a:t>
            </a:r>
          </a:p>
          <a:p>
            <a:pPr>
              <a:lnSpc>
                <a:spcPct val="80000"/>
              </a:lnSpc>
            </a:pPr>
            <a:r>
              <a:rPr lang="en-US" sz="900" dirty="0" smtClean="0"/>
              <a:t>creating and applying vendor credits </a:t>
            </a:r>
          </a:p>
          <a:p>
            <a:pPr>
              <a:lnSpc>
                <a:spcPct val="80000"/>
              </a:lnSpc>
            </a:pPr>
            <a:r>
              <a:rPr lang="en-US" sz="900" dirty="0" smtClean="0"/>
              <a:t>tracking petty cash and credit cards </a:t>
            </a:r>
          </a:p>
          <a:p>
            <a:pPr>
              <a:lnSpc>
                <a:spcPct val="80000"/>
              </a:lnSpc>
            </a:pPr>
            <a:r>
              <a:rPr lang="en-US" sz="900" dirty="0" smtClean="0"/>
              <a:t>bank accounts and reconciliation </a:t>
            </a:r>
          </a:p>
          <a:p>
            <a:pPr>
              <a:lnSpc>
                <a:spcPct val="80000"/>
              </a:lnSpc>
            </a:pPr>
            <a:r>
              <a:rPr lang="en-US" sz="900" dirty="0" smtClean="0"/>
              <a:t>reconciling with your bank statement </a:t>
            </a:r>
          </a:p>
          <a:p>
            <a:pPr>
              <a:lnSpc>
                <a:spcPct val="80000"/>
              </a:lnSpc>
            </a:pPr>
            <a:endParaRPr lang="en-US" sz="900" dirty="0" smtClean="0"/>
          </a:p>
          <a:p>
            <a:pPr>
              <a:lnSpc>
                <a:spcPct val="80000"/>
              </a:lnSpc>
            </a:pPr>
            <a:endParaRPr lang="en-US" sz="900" dirty="0" smtClean="0"/>
          </a:p>
          <a:p>
            <a:pPr>
              <a:lnSpc>
                <a:spcPct val="80000"/>
              </a:lnSpc>
            </a:pPr>
            <a:endParaRPr lang="en-US" sz="900" dirty="0" smtClean="0"/>
          </a:p>
        </p:txBody>
      </p:sp>
      <p:sp>
        <p:nvSpPr>
          <p:cNvPr id="37893" name="Rectangle 4"/>
          <p:cNvSpPr>
            <a:spLocks noChangeArrowheads="1"/>
          </p:cNvSpPr>
          <p:nvPr/>
        </p:nvSpPr>
        <p:spPr bwMode="auto">
          <a:xfrm>
            <a:off x="4267200" y="914400"/>
            <a:ext cx="4038600" cy="5943600"/>
          </a:xfrm>
          <a:prstGeom prst="rect">
            <a:avLst/>
          </a:prstGeom>
          <a:noFill/>
          <a:ln w="9525">
            <a:noFill/>
            <a:miter lim="800000"/>
            <a:headEnd/>
            <a:tailEnd/>
          </a:ln>
        </p:spPr>
        <p:txBody>
          <a:bodyPr/>
          <a:lstStyle/>
          <a:p>
            <a:pPr marL="282575" indent="-282575">
              <a:spcBef>
                <a:spcPct val="20000"/>
              </a:spcBef>
              <a:buFont typeface="Wingdings" pitchFamily="2" charset="2"/>
              <a:buChar char="§"/>
            </a:pPr>
            <a:endParaRPr lang="en-US" sz="2000" b="1" dirty="0">
              <a:latin typeface="Arial" charset="0"/>
            </a:endParaRPr>
          </a:p>
        </p:txBody>
      </p:sp>
      <p:sp>
        <p:nvSpPr>
          <p:cNvPr id="37894" name="Rectangle 5"/>
          <p:cNvSpPr>
            <a:spLocks noChangeArrowheads="1"/>
          </p:cNvSpPr>
          <p:nvPr/>
        </p:nvSpPr>
        <p:spPr bwMode="auto">
          <a:xfrm>
            <a:off x="4267200" y="685800"/>
            <a:ext cx="4191000" cy="6172200"/>
          </a:xfrm>
          <a:prstGeom prst="rect">
            <a:avLst/>
          </a:prstGeom>
          <a:noFill/>
          <a:ln w="9525">
            <a:noFill/>
            <a:miter lim="800000"/>
            <a:headEnd/>
            <a:tailEnd/>
          </a:ln>
        </p:spPr>
        <p:txBody>
          <a:bodyPr/>
          <a:lstStyle/>
          <a:p>
            <a:pPr marL="282575" indent="-282575">
              <a:spcBef>
                <a:spcPct val="20000"/>
              </a:spcBef>
              <a:buFont typeface="Wingdings" pitchFamily="2" charset="2"/>
              <a:buChar char="§"/>
            </a:pPr>
            <a:r>
              <a:rPr lang="en-US" sz="1000" b="1" dirty="0">
                <a:latin typeface="Arial" charset="0"/>
              </a:rPr>
              <a:t>finding bank reconciliation errors </a:t>
            </a:r>
          </a:p>
          <a:p>
            <a:pPr marL="282575" indent="-282575">
              <a:spcBef>
                <a:spcPct val="20000"/>
              </a:spcBef>
              <a:buFont typeface="Wingdings" pitchFamily="2" charset="2"/>
              <a:buChar char="§"/>
            </a:pPr>
            <a:r>
              <a:rPr lang="en-US" sz="1000" b="1" dirty="0">
                <a:latin typeface="Arial" charset="0"/>
              </a:rPr>
              <a:t>correcting errors in the checking account </a:t>
            </a:r>
          </a:p>
          <a:p>
            <a:pPr marL="282575" indent="-282575">
              <a:spcBef>
                <a:spcPct val="20000"/>
              </a:spcBef>
              <a:buFont typeface="Wingdings" pitchFamily="2" charset="2"/>
              <a:buChar char="§"/>
            </a:pPr>
            <a:r>
              <a:rPr lang="en-US" sz="1000" b="1" dirty="0">
                <a:latin typeface="Arial" charset="0"/>
              </a:rPr>
              <a:t>correcting transactions in closed accounting periods </a:t>
            </a:r>
          </a:p>
          <a:p>
            <a:pPr marL="282575" indent="-282575">
              <a:spcBef>
                <a:spcPct val="20000"/>
              </a:spcBef>
              <a:buFont typeface="Wingdings" pitchFamily="2" charset="2"/>
              <a:buChar char="§"/>
            </a:pPr>
            <a:r>
              <a:rPr lang="en-US" sz="1000" b="1" dirty="0">
                <a:latin typeface="Arial" charset="0"/>
              </a:rPr>
              <a:t>handling bounced checks reports and graphs </a:t>
            </a:r>
          </a:p>
          <a:p>
            <a:pPr marL="282575" indent="-282575">
              <a:spcBef>
                <a:spcPct val="20000"/>
              </a:spcBef>
              <a:buFont typeface="Wingdings" pitchFamily="2" charset="2"/>
              <a:buChar char="§"/>
            </a:pPr>
            <a:r>
              <a:rPr lang="en-US" sz="1000" b="1" dirty="0">
                <a:latin typeface="Arial" charset="0"/>
              </a:rPr>
              <a:t>quickreports </a:t>
            </a:r>
          </a:p>
          <a:p>
            <a:pPr marL="282575" indent="-282575">
              <a:spcBef>
                <a:spcPct val="20000"/>
              </a:spcBef>
              <a:buFont typeface="Wingdings" pitchFamily="2" charset="2"/>
              <a:buChar char="§"/>
            </a:pPr>
            <a:r>
              <a:rPr lang="en-US" sz="1000" b="1" dirty="0">
                <a:latin typeface="Arial" charset="0"/>
              </a:rPr>
              <a:t>list reports </a:t>
            </a:r>
          </a:p>
          <a:p>
            <a:pPr marL="282575" indent="-282575">
              <a:spcBef>
                <a:spcPct val="20000"/>
              </a:spcBef>
              <a:buFont typeface="Wingdings" pitchFamily="2" charset="2"/>
              <a:buChar char="§"/>
            </a:pPr>
            <a:r>
              <a:rPr lang="en-US" sz="1000" b="1" dirty="0">
                <a:latin typeface="Arial" charset="0"/>
              </a:rPr>
              <a:t>analysis reports accounts receivable and accounts payable reports </a:t>
            </a:r>
          </a:p>
          <a:p>
            <a:pPr marL="282575" indent="-282575">
              <a:spcBef>
                <a:spcPct val="20000"/>
              </a:spcBef>
              <a:buFont typeface="Wingdings" pitchFamily="2" charset="2"/>
              <a:buChar char="§"/>
            </a:pPr>
            <a:r>
              <a:rPr lang="en-US" sz="1000" b="1" dirty="0">
                <a:latin typeface="Arial" charset="0"/>
              </a:rPr>
              <a:t>customizing reports memorizing reports </a:t>
            </a:r>
          </a:p>
          <a:p>
            <a:pPr marL="282575" indent="-282575">
              <a:spcBef>
                <a:spcPct val="20000"/>
              </a:spcBef>
              <a:buFont typeface="Wingdings" pitchFamily="2" charset="2"/>
              <a:buChar char="§"/>
            </a:pPr>
            <a:r>
              <a:rPr lang="en-US" sz="1000" b="1" dirty="0">
                <a:latin typeface="Arial" charset="0"/>
              </a:rPr>
              <a:t>setting up budgets and using budget reports exporting reports to Excel QuickBooks graphs </a:t>
            </a:r>
          </a:p>
          <a:p>
            <a:pPr marL="282575" indent="-282575">
              <a:spcBef>
                <a:spcPct val="20000"/>
              </a:spcBef>
              <a:buFont typeface="Wingdings" pitchFamily="2" charset="2"/>
              <a:buChar char="§"/>
            </a:pPr>
            <a:r>
              <a:rPr lang="en-US" sz="1000" b="1" dirty="0">
                <a:latin typeface="Arial" charset="0"/>
              </a:rPr>
              <a:t>setting up a company file the easy step interview vs. the sleeter group's 12-step setup process </a:t>
            </a:r>
          </a:p>
          <a:p>
            <a:pPr marL="282575" indent="-282575">
              <a:spcBef>
                <a:spcPct val="20000"/>
              </a:spcBef>
              <a:buFont typeface="Wingdings" pitchFamily="2" charset="2"/>
              <a:buChar char="§"/>
            </a:pPr>
            <a:r>
              <a:rPr lang="en-US" sz="1000" b="1" dirty="0">
                <a:latin typeface="Arial" charset="0"/>
              </a:rPr>
              <a:t>choosing a start date </a:t>
            </a:r>
          </a:p>
          <a:p>
            <a:pPr marL="282575" indent="-282575">
              <a:spcBef>
                <a:spcPct val="20000"/>
              </a:spcBef>
              <a:buFont typeface="Wingdings" pitchFamily="2" charset="2"/>
              <a:buChar char="§"/>
            </a:pPr>
            <a:r>
              <a:rPr lang="en-US" sz="1000" b="1" dirty="0">
                <a:latin typeface="Arial" charset="0"/>
              </a:rPr>
              <a:t>modifying the chart of accounts </a:t>
            </a:r>
          </a:p>
          <a:p>
            <a:pPr marL="282575" indent="-282575">
              <a:spcBef>
                <a:spcPct val="20000"/>
              </a:spcBef>
              <a:buFont typeface="Wingdings" pitchFamily="2" charset="2"/>
              <a:buChar char="§"/>
            </a:pPr>
            <a:r>
              <a:rPr lang="en-US" sz="1000" b="1" dirty="0">
                <a:latin typeface="Arial" charset="0"/>
              </a:rPr>
              <a:t>understanding QuickBooks equity accounts </a:t>
            </a:r>
          </a:p>
          <a:p>
            <a:pPr marL="282575" indent="-282575">
              <a:spcBef>
                <a:spcPct val="20000"/>
              </a:spcBef>
              <a:buFont typeface="Wingdings" pitchFamily="2" charset="2"/>
              <a:buChar char="§"/>
            </a:pPr>
            <a:r>
              <a:rPr lang="en-US" sz="1000" b="1" dirty="0">
                <a:latin typeface="Arial" charset="0"/>
              </a:rPr>
              <a:t>how QuickBooks items are used </a:t>
            </a:r>
          </a:p>
          <a:p>
            <a:pPr marL="282575" indent="-282575">
              <a:spcBef>
                <a:spcPct val="20000"/>
              </a:spcBef>
              <a:buFont typeface="Wingdings" pitchFamily="2" charset="2"/>
              <a:buChar char="§"/>
            </a:pPr>
            <a:r>
              <a:rPr lang="en-US" sz="1000" b="1" dirty="0">
                <a:latin typeface="Arial" charset="0"/>
              </a:rPr>
              <a:t>setting up sales tax and preferences </a:t>
            </a:r>
          </a:p>
          <a:p>
            <a:pPr marL="282575" indent="-282575">
              <a:spcBef>
                <a:spcPct val="20000"/>
              </a:spcBef>
              <a:buFont typeface="Wingdings" pitchFamily="2" charset="2"/>
              <a:buChar char="§"/>
            </a:pPr>
            <a:r>
              <a:rPr lang="en-US" sz="1000" b="1" dirty="0">
                <a:latin typeface="Arial" charset="0"/>
              </a:rPr>
              <a:t>entering opening balances </a:t>
            </a:r>
          </a:p>
          <a:p>
            <a:pPr marL="282575" indent="-282575">
              <a:spcBef>
                <a:spcPct val="20000"/>
              </a:spcBef>
              <a:buFont typeface="Wingdings" pitchFamily="2" charset="2"/>
              <a:buChar char="§"/>
            </a:pPr>
            <a:r>
              <a:rPr lang="en-US" sz="1000" b="1" dirty="0">
                <a:latin typeface="Arial" charset="0"/>
              </a:rPr>
              <a:t>closing opening balance equity to retained earnings </a:t>
            </a:r>
          </a:p>
          <a:p>
            <a:pPr marL="282575" indent="-282575">
              <a:spcBef>
                <a:spcPct val="20000"/>
              </a:spcBef>
              <a:buFont typeface="Wingdings" pitchFamily="2" charset="2"/>
              <a:buChar char="§"/>
            </a:pPr>
            <a:r>
              <a:rPr lang="en-US" sz="1000" b="1" dirty="0">
                <a:latin typeface="Arial" charset="0"/>
              </a:rPr>
              <a:t>verifying your opening balance sheet </a:t>
            </a:r>
          </a:p>
          <a:p>
            <a:pPr marL="282575" indent="-282575">
              <a:spcBef>
                <a:spcPct val="20000"/>
              </a:spcBef>
              <a:buFont typeface="Wingdings" pitchFamily="2" charset="2"/>
              <a:buChar char="§"/>
            </a:pPr>
            <a:r>
              <a:rPr lang="en-US" sz="1000" b="1" dirty="0">
                <a:latin typeface="Arial" charset="0"/>
              </a:rPr>
              <a:t>setting up users of the file and assigning privileges </a:t>
            </a:r>
          </a:p>
          <a:p>
            <a:pPr marL="282575" indent="-282575">
              <a:spcBef>
                <a:spcPct val="20000"/>
              </a:spcBef>
              <a:buFont typeface="Wingdings" pitchFamily="2" charset="2"/>
              <a:buChar char="§"/>
            </a:pPr>
            <a:r>
              <a:rPr lang="en-US" sz="1000" b="1" dirty="0">
                <a:latin typeface="Arial" charset="0"/>
              </a:rPr>
              <a:t>modifying sales forms </a:t>
            </a:r>
          </a:p>
          <a:p>
            <a:pPr marL="282575" indent="-282575">
              <a:spcBef>
                <a:spcPct val="20000"/>
              </a:spcBef>
              <a:buFont typeface="Wingdings" pitchFamily="2" charset="2"/>
              <a:buChar char="§"/>
            </a:pPr>
            <a:r>
              <a:rPr lang="en-US" sz="1000" b="1" dirty="0">
                <a:latin typeface="Arial" charset="0"/>
              </a:rPr>
              <a:t>layout designer</a:t>
            </a:r>
          </a:p>
          <a:p>
            <a:pPr marL="282575" indent="-282575">
              <a:spcBef>
                <a:spcPct val="20000"/>
              </a:spcBef>
              <a:buFont typeface="Wingdings" pitchFamily="2" charset="2"/>
              <a:buNone/>
            </a:pPr>
            <a:r>
              <a:rPr lang="en-US" sz="1000" b="1" dirty="0">
                <a:latin typeface="Arial" charset="0"/>
              </a:rPr>
              <a:t>Who should attend?  Anyone </a:t>
            </a:r>
          </a:p>
          <a:p>
            <a:pPr marL="282575" indent="-282575">
              <a:spcBef>
                <a:spcPct val="20000"/>
              </a:spcBef>
              <a:buFont typeface="Wingdings" pitchFamily="2" charset="2"/>
              <a:buNone/>
            </a:pPr>
            <a:r>
              <a:rPr lang="en-US" sz="1000" b="1" dirty="0">
                <a:latin typeface="Arial" charset="0"/>
              </a:rPr>
              <a:t>CPE awarded:	3 hours </a:t>
            </a:r>
            <a:r>
              <a:rPr lang="en-US" sz="1000" b="1" dirty="0" smtClean="0">
                <a:latin typeface="Arial" charset="0"/>
              </a:rPr>
              <a:t>Computer Software and Applications</a:t>
            </a:r>
            <a:endParaRPr lang="en-US" sz="1000" b="1" dirty="0">
              <a:latin typeface="Arial" charset="0"/>
            </a:endParaRPr>
          </a:p>
          <a:p>
            <a:pPr marL="282575" indent="-282575">
              <a:spcBef>
                <a:spcPct val="20000"/>
              </a:spcBef>
              <a:buFont typeface="Wingdings" pitchFamily="2" charset="2"/>
              <a:buNone/>
            </a:pPr>
            <a:r>
              <a:rPr lang="en-US" sz="1000" b="1" dirty="0">
                <a:latin typeface="Arial" charset="0"/>
              </a:rPr>
              <a:t>Presenter: </a:t>
            </a:r>
            <a:r>
              <a:rPr lang="en-US" sz="1000" b="1" dirty="0" smtClean="0">
                <a:latin typeface="Arial" charset="0"/>
              </a:rPr>
              <a:t>Linda  Steele</a:t>
            </a:r>
            <a:endParaRPr lang="en-US" sz="1000" b="1" dirty="0">
              <a:latin typeface="Arial" charset="0"/>
            </a:endParaRPr>
          </a:p>
          <a:p>
            <a:pPr marL="282575" indent="-282575">
              <a:spcBef>
                <a:spcPct val="20000"/>
              </a:spcBef>
              <a:buFont typeface="Wingdings" pitchFamily="2" charset="2"/>
              <a:buNone/>
            </a:pPr>
            <a:r>
              <a:rPr lang="en-US" sz="1000" b="1" dirty="0">
                <a:latin typeface="Arial" charset="0"/>
              </a:rPr>
              <a:t>Program Length: 3 hours</a:t>
            </a:r>
          </a:p>
          <a:p>
            <a:pPr marL="282575" indent="-282575">
              <a:spcBef>
                <a:spcPct val="20000"/>
              </a:spcBef>
            </a:pPr>
            <a:r>
              <a:rPr lang="en-US" sz="1000" b="1" dirty="0">
                <a:latin typeface="Arial" charset="0"/>
              </a:rPr>
              <a:t>Prerequisite:  None </a:t>
            </a:r>
          </a:p>
          <a:p>
            <a:pPr marL="282575" indent="-282575">
              <a:spcBef>
                <a:spcPct val="20000"/>
              </a:spcBef>
            </a:pPr>
            <a:r>
              <a:rPr lang="en-US" sz="1000" b="1" dirty="0">
                <a:latin typeface="Arial" charset="0"/>
              </a:rPr>
              <a:t>Level: Basic        </a:t>
            </a:r>
          </a:p>
          <a:p>
            <a:pPr marL="282575" indent="-282575">
              <a:spcBef>
                <a:spcPct val="20000"/>
              </a:spcBef>
              <a:buFont typeface="Wingdings" pitchFamily="2" charset="2"/>
              <a:buNone/>
            </a:pPr>
            <a:endParaRPr lang="en-US" sz="1000" b="1" dirty="0">
              <a:latin typeface="Arial"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p:spPr>
        <p:txBody>
          <a:bodyPr/>
          <a:lstStyle/>
          <a:p>
            <a:fld id="{E1FA207F-D4B6-47ED-8182-4B76D2527B68}" type="slidenum">
              <a:rPr lang="en-US"/>
              <a:pPr/>
              <a:t>17</a:t>
            </a:fld>
            <a:endParaRPr lang="en-US" dirty="0"/>
          </a:p>
        </p:txBody>
      </p:sp>
      <p:sp>
        <p:nvSpPr>
          <p:cNvPr id="10243" name="Rectangle 2"/>
          <p:cNvSpPr>
            <a:spLocks noGrp="1" noChangeArrowheads="1"/>
          </p:cNvSpPr>
          <p:nvPr>
            <p:ph type="title"/>
          </p:nvPr>
        </p:nvSpPr>
        <p:spPr/>
        <p:txBody>
          <a:bodyPr/>
          <a:lstStyle/>
          <a:p>
            <a:r>
              <a:rPr lang="en-US" dirty="0" smtClean="0">
                <a:solidFill>
                  <a:schemeClr val="accent1"/>
                </a:solidFill>
              </a:rPr>
              <a:t>Access V</a:t>
            </a:r>
          </a:p>
        </p:txBody>
      </p:sp>
      <p:sp>
        <p:nvSpPr>
          <p:cNvPr id="10244" name="Rectangle 3"/>
          <p:cNvSpPr>
            <a:spLocks noGrp="1" noChangeArrowheads="1"/>
          </p:cNvSpPr>
          <p:nvPr>
            <p:ph type="body" idx="1"/>
          </p:nvPr>
        </p:nvSpPr>
        <p:spPr/>
        <p:txBody>
          <a:bodyPr/>
          <a:lstStyle/>
          <a:p>
            <a:pPr>
              <a:lnSpc>
                <a:spcPct val="80000"/>
              </a:lnSpc>
              <a:buFont typeface="Wingdings" pitchFamily="2" charset="2"/>
              <a:buNone/>
            </a:pPr>
            <a:r>
              <a:rPr lang="en-US" sz="1800" dirty="0" smtClean="0"/>
              <a:t>In this session, you will learn how to use more features of Access.</a:t>
            </a:r>
          </a:p>
          <a:p>
            <a:pPr>
              <a:lnSpc>
                <a:spcPct val="80000"/>
              </a:lnSpc>
              <a:buFont typeface="Wingdings" pitchFamily="2" charset="2"/>
              <a:buNone/>
            </a:pPr>
            <a:endParaRPr lang="en-US" sz="1800" dirty="0" smtClean="0"/>
          </a:p>
          <a:p>
            <a:pPr>
              <a:lnSpc>
                <a:spcPct val="80000"/>
              </a:lnSpc>
              <a:buFont typeface="Wingdings" pitchFamily="2" charset="2"/>
              <a:buNone/>
            </a:pPr>
            <a:r>
              <a:rPr lang="en-US" sz="1800" dirty="0" smtClean="0"/>
              <a:t>At the completion of this session the team member will: </a:t>
            </a:r>
          </a:p>
          <a:p>
            <a:pPr>
              <a:lnSpc>
                <a:spcPct val="80000"/>
              </a:lnSpc>
            </a:pPr>
            <a:r>
              <a:rPr lang="en-US" sz="1800" dirty="0" smtClean="0"/>
              <a:t>learn how to create, edit, and use reports </a:t>
            </a:r>
          </a:p>
          <a:p>
            <a:pPr>
              <a:lnSpc>
                <a:spcPct val="80000"/>
              </a:lnSpc>
            </a:pPr>
            <a:endParaRPr lang="en-US" sz="1800" dirty="0" smtClean="0"/>
          </a:p>
          <a:p>
            <a:pPr>
              <a:lnSpc>
                <a:spcPct val="80000"/>
              </a:lnSpc>
              <a:buFont typeface="Wingdings" pitchFamily="2" charset="2"/>
              <a:buNone/>
            </a:pPr>
            <a:r>
              <a:rPr lang="en-US" sz="1800" dirty="0" smtClean="0"/>
              <a:t>Who should attend? Anyone who knows the basics of Access</a:t>
            </a:r>
          </a:p>
          <a:p>
            <a:pPr>
              <a:lnSpc>
                <a:spcPct val="80000"/>
              </a:lnSpc>
              <a:buFont typeface="Wingdings" pitchFamily="2" charset="2"/>
              <a:buNone/>
            </a:pPr>
            <a:endParaRPr lang="en-US" sz="1800" dirty="0" smtClean="0"/>
          </a:p>
          <a:p>
            <a:pPr>
              <a:lnSpc>
                <a:spcPct val="80000"/>
              </a:lnSpc>
              <a:buFont typeface="Wingdings" pitchFamily="2" charset="2"/>
              <a:buNone/>
            </a:pPr>
            <a:r>
              <a:rPr lang="en-US" sz="1800" dirty="0" smtClean="0"/>
              <a:t>Presenter: Linda Steele</a:t>
            </a:r>
          </a:p>
          <a:p>
            <a:pPr>
              <a:lnSpc>
                <a:spcPct val="80000"/>
              </a:lnSpc>
              <a:buFont typeface="Wingdings" pitchFamily="2" charset="2"/>
              <a:buNone/>
            </a:pPr>
            <a:endParaRPr lang="en-US" sz="1800" dirty="0" smtClean="0"/>
          </a:p>
          <a:p>
            <a:pPr>
              <a:lnSpc>
                <a:spcPct val="80000"/>
              </a:lnSpc>
              <a:buFont typeface="Wingdings" pitchFamily="2" charset="2"/>
              <a:buNone/>
            </a:pPr>
            <a:r>
              <a:rPr lang="en-US" sz="2000" b="0" dirty="0" smtClean="0"/>
              <a:t>Prerequisite:  None</a:t>
            </a:r>
          </a:p>
          <a:p>
            <a:pPr>
              <a:lnSpc>
                <a:spcPct val="80000"/>
              </a:lnSpc>
              <a:buFont typeface="Wingdings" pitchFamily="2" charset="2"/>
              <a:buNone/>
            </a:pPr>
            <a:endParaRPr lang="en-US" sz="2000" b="0" dirty="0"/>
          </a:p>
          <a:p>
            <a:pPr>
              <a:lnSpc>
                <a:spcPct val="80000"/>
              </a:lnSpc>
              <a:buNone/>
            </a:pPr>
            <a:r>
              <a:rPr lang="en-US" sz="2000" dirty="0"/>
              <a:t>Level: </a:t>
            </a:r>
            <a:r>
              <a:rPr lang="en-US" sz="2000" dirty="0" smtClean="0"/>
              <a:t>Intermediate</a:t>
            </a:r>
            <a:r>
              <a:rPr lang="en-US" sz="2000" b="0" dirty="0" smtClean="0"/>
              <a:t>      </a:t>
            </a:r>
          </a:p>
          <a:p>
            <a:pPr>
              <a:lnSpc>
                <a:spcPct val="80000"/>
              </a:lnSpc>
              <a:buFont typeface="Wingdings" pitchFamily="2" charset="2"/>
              <a:buNone/>
            </a:pPr>
            <a:endParaRPr lang="en-US" sz="1800" dirty="0" smtClean="0"/>
          </a:p>
          <a:p>
            <a:pPr>
              <a:lnSpc>
                <a:spcPct val="80000"/>
              </a:lnSpc>
              <a:buFont typeface="Wingdings" pitchFamily="2" charset="2"/>
              <a:buNone/>
            </a:pPr>
            <a:r>
              <a:rPr lang="en-US" sz="1800" dirty="0" smtClean="0"/>
              <a:t>Program Length: 1  hour</a:t>
            </a:r>
          </a:p>
          <a:p>
            <a:pPr>
              <a:lnSpc>
                <a:spcPct val="80000"/>
              </a:lnSpc>
              <a:buFont typeface="Wingdings" pitchFamily="2" charset="2"/>
              <a:buNone/>
            </a:pPr>
            <a:endParaRPr lang="en-US" sz="1800" dirty="0" smtClean="0"/>
          </a:p>
          <a:p>
            <a:pPr>
              <a:lnSpc>
                <a:spcPct val="80000"/>
              </a:lnSpc>
              <a:buNone/>
            </a:pPr>
            <a:r>
              <a:rPr lang="en-US" sz="1800" dirty="0" smtClean="0"/>
              <a:t>CPE awarded:	1 hour Computer Software and Applications</a:t>
            </a:r>
            <a:endParaRPr lang="en-US" sz="1800" dirty="0"/>
          </a:p>
          <a:p>
            <a:pPr>
              <a:lnSpc>
                <a:spcPct val="80000"/>
              </a:lnSpc>
              <a:buFont typeface="Wingdings" pitchFamily="2" charset="2"/>
              <a:buNone/>
            </a:pPr>
            <a:endParaRPr lang="en-US" sz="1800" dirty="0" smtClean="0"/>
          </a:p>
          <a:p>
            <a:pPr>
              <a:lnSpc>
                <a:spcPct val="80000"/>
              </a:lnSpc>
            </a:pPr>
            <a:endParaRPr lang="en-US" sz="1800" dirty="0" smtClean="0"/>
          </a:p>
        </p:txBody>
      </p:sp>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3"/>
          <p:cNvSpPr>
            <a:spLocks noGrp="1"/>
          </p:cNvSpPr>
          <p:nvPr>
            <p:ph type="sldNum" sz="quarter" idx="10"/>
          </p:nvPr>
        </p:nvSpPr>
        <p:spPr>
          <a:noFill/>
        </p:spPr>
        <p:txBody>
          <a:bodyPr/>
          <a:lstStyle/>
          <a:p>
            <a:fld id="{E0205600-4D14-42B9-90DC-F55B7231A40F}" type="slidenum">
              <a:rPr lang="en-US"/>
              <a:pPr/>
              <a:t>170</a:t>
            </a:fld>
            <a:endParaRPr lang="en-US" dirty="0"/>
          </a:p>
        </p:txBody>
      </p:sp>
      <p:sp>
        <p:nvSpPr>
          <p:cNvPr id="38915" name="Rectangle 2"/>
          <p:cNvSpPr>
            <a:spLocks noGrp="1" noChangeArrowheads="1"/>
          </p:cNvSpPr>
          <p:nvPr>
            <p:ph type="title"/>
          </p:nvPr>
        </p:nvSpPr>
        <p:spPr>
          <a:xfrm>
            <a:off x="304800" y="0"/>
            <a:ext cx="7391400" cy="1066800"/>
          </a:xfrm>
        </p:spPr>
        <p:txBody>
          <a:bodyPr/>
          <a:lstStyle/>
          <a:p>
            <a:r>
              <a:rPr lang="en-US" dirty="0" smtClean="0">
                <a:solidFill>
                  <a:schemeClr val="accent1"/>
                </a:solidFill>
              </a:rPr>
              <a:t>Advanced QuickBooks</a:t>
            </a:r>
          </a:p>
        </p:txBody>
      </p:sp>
      <p:sp>
        <p:nvSpPr>
          <p:cNvPr id="38916" name="Rectangle 3"/>
          <p:cNvSpPr>
            <a:spLocks noGrp="1" noChangeArrowheads="1"/>
          </p:cNvSpPr>
          <p:nvPr>
            <p:ph type="body" idx="1"/>
          </p:nvPr>
        </p:nvSpPr>
        <p:spPr>
          <a:xfrm>
            <a:off x="0" y="762000"/>
            <a:ext cx="4114800" cy="5867400"/>
          </a:xfrm>
        </p:spPr>
        <p:txBody>
          <a:bodyPr/>
          <a:lstStyle/>
          <a:p>
            <a:pPr>
              <a:lnSpc>
                <a:spcPct val="80000"/>
              </a:lnSpc>
              <a:buFont typeface="Wingdings" pitchFamily="2" charset="2"/>
              <a:buNone/>
            </a:pPr>
            <a:r>
              <a:rPr lang="en-US" sz="1000" dirty="0" smtClean="0"/>
              <a:t>Session Description </a:t>
            </a:r>
          </a:p>
          <a:p>
            <a:pPr>
              <a:lnSpc>
                <a:spcPct val="80000"/>
              </a:lnSpc>
              <a:buFont typeface="Wingdings" pitchFamily="2" charset="2"/>
              <a:buNone/>
            </a:pPr>
            <a:r>
              <a:rPr lang="en-US" sz="1000" dirty="0" smtClean="0"/>
              <a:t>   This session will work on expanding on the individual’s QuickBooks skills.</a:t>
            </a:r>
          </a:p>
          <a:p>
            <a:pPr>
              <a:lnSpc>
                <a:spcPct val="80000"/>
              </a:lnSpc>
              <a:buFont typeface="Wingdings" pitchFamily="2" charset="2"/>
              <a:buNone/>
            </a:pPr>
            <a:endParaRPr lang="en-US" sz="1000" dirty="0" smtClean="0"/>
          </a:p>
          <a:p>
            <a:pPr>
              <a:lnSpc>
                <a:spcPct val="80000"/>
              </a:lnSpc>
              <a:buFont typeface="Wingdings" pitchFamily="2" charset="2"/>
              <a:buNone/>
            </a:pPr>
            <a:r>
              <a:rPr lang="en-US" sz="1000" dirty="0" smtClean="0"/>
              <a:t>At the completion of this session the team member will have an understanding of the following:</a:t>
            </a:r>
          </a:p>
          <a:p>
            <a:pPr>
              <a:lnSpc>
                <a:spcPct val="80000"/>
              </a:lnSpc>
              <a:buFont typeface="Wingdings" pitchFamily="2" charset="2"/>
              <a:buNone/>
            </a:pPr>
            <a:r>
              <a:rPr lang="en-US" sz="1000" dirty="0" smtClean="0"/>
              <a:t>        pass through expenses</a:t>
            </a:r>
          </a:p>
          <a:p>
            <a:pPr>
              <a:lnSpc>
                <a:spcPct val="80000"/>
              </a:lnSpc>
              <a:buFont typeface="Wingdings" pitchFamily="2" charset="2"/>
              <a:buNone/>
            </a:pPr>
            <a:r>
              <a:rPr lang="en-US" sz="1000" dirty="0" smtClean="0"/>
              <a:t>        reimbursable expenses</a:t>
            </a:r>
          </a:p>
          <a:p>
            <a:pPr>
              <a:lnSpc>
                <a:spcPct val="80000"/>
              </a:lnSpc>
              <a:buFont typeface="Wingdings" pitchFamily="2" charset="2"/>
              <a:buNone/>
            </a:pPr>
            <a:r>
              <a:rPr lang="en-US" sz="1000" dirty="0" smtClean="0"/>
              <a:t>	using two-sided items in QuickBooks pro</a:t>
            </a:r>
            <a:br>
              <a:rPr lang="en-US" sz="1000" dirty="0" smtClean="0"/>
            </a:br>
            <a:r>
              <a:rPr lang="en-US" sz="1000" dirty="0" smtClean="0"/>
              <a:t>custom orders—using non-inventory parts</a:t>
            </a:r>
            <a:br>
              <a:rPr lang="en-US" sz="1000" dirty="0" smtClean="0"/>
            </a:br>
            <a:r>
              <a:rPr lang="en-US" sz="1000" dirty="0" smtClean="0"/>
              <a:t>tracking subcontractors</a:t>
            </a:r>
            <a:br>
              <a:rPr lang="en-US" sz="1000" dirty="0" smtClean="0"/>
            </a:br>
            <a:r>
              <a:rPr lang="en-US" sz="1000" dirty="0" smtClean="0"/>
              <a:t>invoicing for billable time</a:t>
            </a:r>
            <a:br>
              <a:rPr lang="en-US" sz="1000" dirty="0" smtClean="0"/>
            </a:br>
            <a:r>
              <a:rPr lang="en-US" sz="1000" dirty="0" smtClean="0"/>
              <a:t>setting up payroll</a:t>
            </a:r>
            <a:br>
              <a:rPr lang="en-US" sz="1000" dirty="0" smtClean="0"/>
            </a:br>
            <a:r>
              <a:rPr lang="en-US" sz="1000" dirty="0" smtClean="0"/>
              <a:t>checklist for setting up payroll</a:t>
            </a:r>
            <a:br>
              <a:rPr lang="en-US" sz="1000" dirty="0" smtClean="0"/>
            </a:br>
            <a:r>
              <a:rPr lang="en-US" sz="1000" dirty="0" smtClean="0"/>
              <a:t>activating payroll</a:t>
            </a:r>
            <a:br>
              <a:rPr lang="en-US" sz="1000" dirty="0" smtClean="0"/>
            </a:br>
            <a:r>
              <a:rPr lang="en-US" sz="1000" dirty="0" smtClean="0"/>
              <a:t>the payroll setup wizard</a:t>
            </a:r>
            <a:br>
              <a:rPr lang="en-US" sz="1000" dirty="0" smtClean="0"/>
            </a:br>
            <a:r>
              <a:rPr lang="en-US" sz="1000" dirty="0" smtClean="0"/>
              <a:t>payroll items</a:t>
            </a:r>
            <a:br>
              <a:rPr lang="en-US" sz="1000" dirty="0" smtClean="0"/>
            </a:br>
            <a:r>
              <a:rPr lang="en-US" sz="1000" dirty="0" smtClean="0"/>
              <a:t>employee defaults</a:t>
            </a:r>
            <a:br>
              <a:rPr lang="en-US" sz="1000" dirty="0" smtClean="0"/>
            </a:br>
            <a:r>
              <a:rPr lang="en-US" sz="1000" dirty="0" smtClean="0"/>
              <a:t>setting up employees</a:t>
            </a:r>
            <a:br>
              <a:rPr lang="en-US" sz="1000" dirty="0" smtClean="0"/>
            </a:br>
            <a:r>
              <a:rPr lang="en-US" sz="1000" dirty="0" smtClean="0"/>
              <a:t>set up year-to-date amounts</a:t>
            </a:r>
            <a:br>
              <a:rPr lang="en-US" sz="1000" dirty="0" smtClean="0"/>
            </a:br>
            <a:r>
              <a:rPr lang="en-US" sz="1000" dirty="0" smtClean="0"/>
              <a:t>payroll checkup</a:t>
            </a:r>
            <a:br>
              <a:rPr lang="en-US" sz="1000" dirty="0" smtClean="0"/>
            </a:br>
            <a:r>
              <a:rPr lang="en-US" sz="1000" dirty="0" smtClean="0"/>
              <a:t>the accounting behind the scenes</a:t>
            </a:r>
            <a:br>
              <a:rPr lang="en-US" sz="1000" dirty="0" smtClean="0"/>
            </a:br>
            <a:r>
              <a:rPr lang="en-US" sz="1000" dirty="0" smtClean="0"/>
              <a:t>releasing and deactivating employees</a:t>
            </a:r>
            <a:br>
              <a:rPr lang="en-US" sz="1000" dirty="0" smtClean="0"/>
            </a:br>
            <a:r>
              <a:rPr lang="en-US" sz="1000" dirty="0" smtClean="0"/>
              <a:t>mid-year payroll setup payroll processing</a:t>
            </a:r>
            <a:br>
              <a:rPr lang="en-US" sz="1000" dirty="0" smtClean="0"/>
            </a:br>
            <a:r>
              <a:rPr lang="en-US" sz="1000" dirty="0" smtClean="0"/>
              <a:t>updating your payroll tax tables</a:t>
            </a:r>
            <a:br>
              <a:rPr lang="en-US" sz="1000" dirty="0" smtClean="0"/>
            </a:br>
            <a:r>
              <a:rPr lang="en-US" sz="1000" dirty="0" smtClean="0"/>
              <a:t>paying employees paying payroll liabilities</a:t>
            </a:r>
            <a:br>
              <a:rPr lang="en-US" sz="1000" dirty="0" smtClean="0"/>
            </a:br>
            <a:r>
              <a:rPr lang="en-US" sz="1000" dirty="0" smtClean="0"/>
              <a:t>payroll reports</a:t>
            </a:r>
            <a:br>
              <a:rPr lang="en-US" sz="1000" dirty="0" smtClean="0"/>
            </a:br>
            <a:r>
              <a:rPr lang="en-US" sz="1000" dirty="0" smtClean="0"/>
              <a:t>processing form 941 and other payroll tax returns</a:t>
            </a:r>
            <a:br>
              <a:rPr lang="en-US" sz="1000" dirty="0" smtClean="0"/>
            </a:br>
            <a:r>
              <a:rPr lang="en-US" sz="1000" dirty="0" smtClean="0"/>
              <a:t>using a payroll service</a:t>
            </a:r>
            <a:br>
              <a:rPr lang="en-US" sz="1000" dirty="0" smtClean="0"/>
            </a:br>
            <a:r>
              <a:rPr lang="en-US" sz="1000" dirty="0" smtClean="0"/>
              <a:t>configuring QuickBooks for using a payroll service</a:t>
            </a:r>
            <a:br>
              <a:rPr lang="en-US" sz="1000" dirty="0" smtClean="0"/>
            </a:br>
            <a:r>
              <a:rPr lang="en-US" sz="1000" dirty="0" smtClean="0"/>
              <a:t>2 methods for entering transactions</a:t>
            </a:r>
            <a:br>
              <a:rPr lang="en-US" sz="1000" dirty="0" smtClean="0"/>
            </a:br>
            <a:r>
              <a:rPr lang="en-US" sz="1000" dirty="0" smtClean="0"/>
              <a:t>job-costing when using a payroll service</a:t>
            </a:r>
            <a:br>
              <a:rPr lang="en-US" sz="1000" dirty="0" smtClean="0"/>
            </a:br>
            <a:r>
              <a:rPr lang="en-US" sz="1000" dirty="0" smtClean="0"/>
              <a:t>inventory</a:t>
            </a:r>
            <a:br>
              <a:rPr lang="en-US" sz="1000" dirty="0" smtClean="0"/>
            </a:br>
            <a:r>
              <a:rPr lang="en-US" sz="1000" dirty="0" smtClean="0"/>
              <a:t>activating inventory in preferences setting up inventory items</a:t>
            </a:r>
            <a:br>
              <a:rPr lang="en-US" sz="1000" dirty="0" smtClean="0"/>
            </a:br>
            <a:r>
              <a:rPr lang="en-US" sz="1000" dirty="0" smtClean="0"/>
              <a:t>average cost of inventory</a:t>
            </a:r>
            <a:br>
              <a:rPr lang="en-US" sz="1000" dirty="0" smtClean="0"/>
            </a:br>
            <a:r>
              <a:rPr lang="en-US" sz="1000" dirty="0" smtClean="0"/>
              <a:t>selling inventory items the accounting behind the scenes of inventory</a:t>
            </a:r>
            <a:br>
              <a:rPr lang="en-US" sz="1000" dirty="0" smtClean="0"/>
            </a:br>
            <a:r>
              <a:rPr lang="en-US" sz="1000" dirty="0" smtClean="0"/>
              <a:t>purchase orders</a:t>
            </a:r>
            <a:br>
              <a:rPr lang="en-US" sz="1000" dirty="0" smtClean="0"/>
            </a:br>
            <a:r>
              <a:rPr lang="en-US" sz="1000" dirty="0" smtClean="0"/>
              <a:t>receiving inventory items and linking to the po</a:t>
            </a:r>
            <a:br>
              <a:rPr lang="en-US" sz="1000" dirty="0" smtClean="0"/>
            </a:br>
            <a:r>
              <a:rPr lang="en-US" sz="1000" dirty="0" smtClean="0"/>
              <a:t>Entering Bills for Received Inventory Capitalizing</a:t>
            </a:r>
          </a:p>
          <a:p>
            <a:pPr>
              <a:lnSpc>
                <a:spcPct val="80000"/>
              </a:lnSpc>
              <a:buFont typeface="Wingdings" pitchFamily="2" charset="2"/>
              <a:buNone/>
            </a:pPr>
            <a:endParaRPr lang="en-US" sz="1000" dirty="0" smtClean="0"/>
          </a:p>
          <a:p>
            <a:pPr>
              <a:lnSpc>
                <a:spcPct val="80000"/>
              </a:lnSpc>
              <a:buFont typeface="Wingdings" pitchFamily="2" charset="2"/>
              <a:buNone/>
            </a:pPr>
            <a:endParaRPr lang="en-US" sz="1000" dirty="0" smtClean="0"/>
          </a:p>
          <a:p>
            <a:pPr>
              <a:lnSpc>
                <a:spcPct val="80000"/>
              </a:lnSpc>
              <a:buFont typeface="Wingdings" pitchFamily="2" charset="2"/>
              <a:buNone/>
            </a:pPr>
            <a:endParaRPr lang="en-US" sz="1000" dirty="0" smtClean="0"/>
          </a:p>
          <a:p>
            <a:pPr>
              <a:lnSpc>
                <a:spcPct val="80000"/>
              </a:lnSpc>
              <a:buFont typeface="Wingdings" pitchFamily="2" charset="2"/>
              <a:buNone/>
            </a:pPr>
            <a:endParaRPr lang="en-US" sz="800" dirty="0" smtClean="0"/>
          </a:p>
          <a:p>
            <a:pPr>
              <a:lnSpc>
                <a:spcPct val="80000"/>
              </a:lnSpc>
              <a:buFont typeface="Wingdings" pitchFamily="2" charset="2"/>
              <a:buNone/>
            </a:pPr>
            <a:endParaRPr lang="en-US" sz="800" dirty="0" smtClean="0"/>
          </a:p>
        </p:txBody>
      </p:sp>
      <p:sp>
        <p:nvSpPr>
          <p:cNvPr id="38917" name="Rectangle 4"/>
          <p:cNvSpPr>
            <a:spLocks noChangeArrowheads="1"/>
          </p:cNvSpPr>
          <p:nvPr/>
        </p:nvSpPr>
        <p:spPr bwMode="auto">
          <a:xfrm>
            <a:off x="4038600" y="762000"/>
            <a:ext cx="4114800" cy="5867400"/>
          </a:xfrm>
          <a:prstGeom prst="rect">
            <a:avLst/>
          </a:prstGeom>
          <a:noFill/>
          <a:ln w="9525">
            <a:noFill/>
            <a:miter lim="800000"/>
            <a:headEnd/>
            <a:tailEnd/>
          </a:ln>
        </p:spPr>
        <p:txBody>
          <a:bodyPr/>
          <a:lstStyle/>
          <a:p>
            <a:pPr marL="282575" indent="-282575">
              <a:spcBef>
                <a:spcPct val="20000"/>
              </a:spcBef>
              <a:buFont typeface="Wingdings" pitchFamily="2" charset="2"/>
              <a:buNone/>
            </a:pPr>
            <a:r>
              <a:rPr lang="en-US" sz="1000" b="1" dirty="0">
                <a:latin typeface="Arial" charset="0"/>
              </a:rPr>
              <a:t>       freight-in adjusting inventory</a:t>
            </a:r>
            <a:br>
              <a:rPr lang="en-US" sz="1000" b="1" dirty="0">
                <a:latin typeface="Arial" charset="0"/>
              </a:rPr>
            </a:br>
            <a:r>
              <a:rPr lang="en-US" sz="1000" b="1" dirty="0">
                <a:latin typeface="Arial" charset="0"/>
              </a:rPr>
              <a:t>inventory reports</a:t>
            </a:r>
            <a:br>
              <a:rPr lang="en-US" sz="1000" b="1" dirty="0">
                <a:latin typeface="Arial" charset="0"/>
              </a:rPr>
            </a:br>
            <a:r>
              <a:rPr lang="en-US" sz="1000" b="1" dirty="0">
                <a:latin typeface="Arial" charset="0"/>
              </a:rPr>
              <a:t>sales tax setting up sales tax</a:t>
            </a:r>
            <a:br>
              <a:rPr lang="en-US" sz="1000" b="1" dirty="0">
                <a:latin typeface="Arial" charset="0"/>
              </a:rPr>
            </a:br>
            <a:r>
              <a:rPr lang="en-US" sz="1000" b="1" dirty="0">
                <a:latin typeface="Arial" charset="0"/>
              </a:rPr>
              <a:t>sales tax items and groups</a:t>
            </a:r>
            <a:br>
              <a:rPr lang="en-US" sz="1000" b="1" dirty="0">
                <a:latin typeface="Arial" charset="0"/>
              </a:rPr>
            </a:br>
            <a:r>
              <a:rPr lang="en-US" sz="1000" b="1" dirty="0">
                <a:latin typeface="Arial" charset="0"/>
              </a:rPr>
              <a:t>setting sales tax defaults for items and customers</a:t>
            </a:r>
            <a:br>
              <a:rPr lang="en-US" sz="1000" b="1" dirty="0">
                <a:latin typeface="Arial" charset="0"/>
              </a:rPr>
            </a:br>
            <a:r>
              <a:rPr lang="en-US" sz="1000" b="1" dirty="0">
                <a:latin typeface="Arial" charset="0"/>
              </a:rPr>
              <a:t>collecting sales tax</a:t>
            </a:r>
            <a:br>
              <a:rPr lang="en-US" sz="1000" b="1" dirty="0">
                <a:latin typeface="Arial" charset="0"/>
              </a:rPr>
            </a:br>
            <a:r>
              <a:rPr lang="en-US" sz="1000" b="1" dirty="0">
                <a:latin typeface="Arial" charset="0"/>
              </a:rPr>
              <a:t>handling non-taxable sales, government sales, reseller sales</a:t>
            </a:r>
            <a:br>
              <a:rPr lang="en-US" sz="1000" b="1" dirty="0">
                <a:latin typeface="Arial" charset="0"/>
              </a:rPr>
            </a:br>
            <a:r>
              <a:rPr lang="en-US" sz="1000" b="1" dirty="0">
                <a:latin typeface="Arial" charset="0"/>
              </a:rPr>
              <a:t>adjusting sales tax paying sales tax</a:t>
            </a:r>
            <a:br>
              <a:rPr lang="en-US" sz="1000" b="1" dirty="0">
                <a:latin typeface="Arial" charset="0"/>
              </a:rPr>
            </a:br>
            <a:r>
              <a:rPr lang="en-US" sz="1000" b="1" dirty="0">
                <a:latin typeface="Arial" charset="0"/>
              </a:rPr>
              <a:t>estimates</a:t>
            </a:r>
            <a:br>
              <a:rPr lang="en-US" sz="1000" b="1" dirty="0">
                <a:latin typeface="Arial" charset="0"/>
              </a:rPr>
            </a:br>
            <a:r>
              <a:rPr lang="en-US" sz="1000" b="1" dirty="0">
                <a:latin typeface="Arial" charset="0"/>
              </a:rPr>
              <a:t>creating estimates</a:t>
            </a:r>
            <a:br>
              <a:rPr lang="en-US" sz="1000" b="1" dirty="0">
                <a:latin typeface="Arial" charset="0"/>
              </a:rPr>
            </a:br>
            <a:r>
              <a:rPr lang="en-US" sz="1000" b="1" dirty="0">
                <a:latin typeface="Arial" charset="0"/>
              </a:rPr>
              <a:t>creating invoice from estimates</a:t>
            </a:r>
            <a:br>
              <a:rPr lang="en-US" sz="1000" b="1" dirty="0">
                <a:latin typeface="Arial" charset="0"/>
              </a:rPr>
            </a:br>
            <a:r>
              <a:rPr lang="en-US" sz="1000" b="1" dirty="0">
                <a:latin typeface="Arial" charset="0"/>
              </a:rPr>
              <a:t>viewing reports about estimates and actuals</a:t>
            </a:r>
            <a:br>
              <a:rPr lang="en-US" sz="1000" b="1" dirty="0">
                <a:latin typeface="Arial" charset="0"/>
              </a:rPr>
            </a:br>
            <a:r>
              <a:rPr lang="en-US" sz="1000" b="1" dirty="0">
                <a:latin typeface="Arial" charset="0"/>
              </a:rPr>
              <a:t>time tracking setting up time tracking</a:t>
            </a:r>
            <a:br>
              <a:rPr lang="en-US" sz="1000" b="1" dirty="0">
                <a:latin typeface="Arial" charset="0"/>
              </a:rPr>
            </a:br>
            <a:r>
              <a:rPr lang="en-US" sz="1000" b="1" dirty="0">
                <a:latin typeface="Arial" charset="0"/>
              </a:rPr>
              <a:t>entering time sheets for employees and/or vendors printing timesheets</a:t>
            </a:r>
            <a:br>
              <a:rPr lang="en-US" sz="1000" b="1" dirty="0">
                <a:latin typeface="Arial" charset="0"/>
              </a:rPr>
            </a:br>
            <a:r>
              <a:rPr lang="en-US" sz="1000" b="1" dirty="0">
                <a:latin typeface="Arial" charset="0"/>
              </a:rPr>
              <a:t>how timesheets feed payroll</a:t>
            </a:r>
            <a:br>
              <a:rPr lang="en-US" sz="1000" b="1" dirty="0">
                <a:latin typeface="Arial" charset="0"/>
              </a:rPr>
            </a:br>
            <a:r>
              <a:rPr lang="en-US" sz="1000" b="1" dirty="0">
                <a:latin typeface="Arial" charset="0"/>
              </a:rPr>
              <a:t>invoicing for billable time</a:t>
            </a:r>
            <a:br>
              <a:rPr lang="en-US" sz="1000" b="1" dirty="0">
                <a:latin typeface="Arial" charset="0"/>
              </a:rPr>
            </a:br>
            <a:r>
              <a:rPr lang="en-US" sz="1000" b="1" dirty="0">
                <a:latin typeface="Arial" charset="0"/>
              </a:rPr>
              <a:t>time reports</a:t>
            </a:r>
            <a:br>
              <a:rPr lang="en-US" sz="1000" b="1" dirty="0">
                <a:latin typeface="Arial" charset="0"/>
              </a:rPr>
            </a:br>
            <a:r>
              <a:rPr lang="en-US" sz="1000" b="1" dirty="0">
                <a:latin typeface="Arial" charset="0"/>
              </a:rPr>
              <a:t>adjustments and year-end processing</a:t>
            </a:r>
            <a:br>
              <a:rPr lang="en-US" sz="1000" b="1" dirty="0">
                <a:latin typeface="Arial" charset="0"/>
              </a:rPr>
            </a:br>
            <a:r>
              <a:rPr lang="en-US" sz="1000" b="1" dirty="0">
                <a:latin typeface="Arial" charset="0"/>
              </a:rPr>
              <a:t>processing 1099s</a:t>
            </a:r>
            <a:br>
              <a:rPr lang="en-US" sz="1000" b="1" dirty="0">
                <a:latin typeface="Arial" charset="0"/>
              </a:rPr>
            </a:br>
            <a:r>
              <a:rPr lang="en-US" sz="1000" b="1" dirty="0">
                <a:latin typeface="Arial" charset="0"/>
              </a:rPr>
              <a:t>editing, voiding and deleting transactions adjustments and general journal entries</a:t>
            </a:r>
            <a:br>
              <a:rPr lang="en-US" sz="1000" b="1" dirty="0">
                <a:latin typeface="Arial" charset="0"/>
              </a:rPr>
            </a:br>
            <a:r>
              <a:rPr lang="en-US" sz="1000" b="1" dirty="0">
                <a:latin typeface="Arial" charset="0"/>
              </a:rPr>
              <a:t>tracking asset cost and depreciation</a:t>
            </a:r>
            <a:br>
              <a:rPr lang="en-US" sz="1000" b="1" dirty="0">
                <a:latin typeface="Arial" charset="0"/>
              </a:rPr>
            </a:br>
            <a:r>
              <a:rPr lang="en-US" sz="1000" b="1" dirty="0">
                <a:latin typeface="Arial" charset="0"/>
              </a:rPr>
              <a:t>memorizing transactions</a:t>
            </a:r>
            <a:br>
              <a:rPr lang="en-US" sz="1000" b="1" dirty="0">
                <a:latin typeface="Arial" charset="0"/>
              </a:rPr>
            </a:br>
            <a:r>
              <a:rPr lang="en-US" sz="1000" b="1" dirty="0">
                <a:latin typeface="Arial" charset="0"/>
              </a:rPr>
              <a:t>closing the year</a:t>
            </a:r>
            <a:br>
              <a:rPr lang="en-US" sz="1000" b="1" dirty="0">
                <a:latin typeface="Arial" charset="0"/>
              </a:rPr>
            </a:br>
            <a:r>
              <a:rPr lang="en-US" sz="1000" b="1" dirty="0">
                <a:latin typeface="Arial" charset="0"/>
              </a:rPr>
              <a:t>tracking loans</a:t>
            </a:r>
            <a:br>
              <a:rPr lang="en-US" sz="1000" b="1" dirty="0">
                <a:latin typeface="Arial" charset="0"/>
              </a:rPr>
            </a:br>
            <a:r>
              <a:rPr lang="en-US" sz="1000" b="1" dirty="0">
                <a:latin typeface="Arial" charset="0"/>
              </a:rPr>
              <a:t>importing and exporting data from QuickBooks</a:t>
            </a:r>
          </a:p>
          <a:p>
            <a:pPr marL="282575" indent="-282575">
              <a:spcBef>
                <a:spcPct val="20000"/>
              </a:spcBef>
              <a:buFont typeface="Wingdings" pitchFamily="2" charset="2"/>
              <a:buNone/>
            </a:pPr>
            <a:r>
              <a:rPr lang="en-US" b="1" dirty="0">
                <a:latin typeface="Arial" charset="0"/>
              </a:rPr>
              <a:t>Who should attend?  Anyone who already uses and knows QuickBooks</a:t>
            </a:r>
          </a:p>
          <a:p>
            <a:pPr marL="282575" indent="-282575">
              <a:spcBef>
                <a:spcPct val="20000"/>
              </a:spcBef>
              <a:buFont typeface="Wingdings" pitchFamily="2" charset="2"/>
              <a:buNone/>
            </a:pPr>
            <a:r>
              <a:rPr lang="en-US" b="1" dirty="0">
                <a:latin typeface="Arial" charset="0"/>
              </a:rPr>
              <a:t>Prerequisite:  Already using QuickBooks</a:t>
            </a:r>
            <a:r>
              <a:rPr lang="en-US" dirty="0">
                <a:latin typeface="Arial" charset="0"/>
              </a:rPr>
              <a:t>    </a:t>
            </a:r>
            <a:endParaRPr lang="en-US" b="1" dirty="0">
              <a:latin typeface="Arial" charset="0"/>
            </a:endParaRPr>
          </a:p>
          <a:p>
            <a:pPr marL="282575" indent="-282575">
              <a:spcBef>
                <a:spcPct val="20000"/>
              </a:spcBef>
              <a:buFont typeface="Wingdings" pitchFamily="2" charset="2"/>
              <a:buNone/>
            </a:pPr>
            <a:r>
              <a:rPr lang="en-US" b="1" dirty="0">
                <a:latin typeface="Arial" charset="0"/>
              </a:rPr>
              <a:t>Presenter: </a:t>
            </a:r>
            <a:r>
              <a:rPr lang="en-US" b="1" dirty="0" smtClean="0">
                <a:latin typeface="Arial" charset="0"/>
              </a:rPr>
              <a:t>Linda Steele</a:t>
            </a:r>
            <a:endParaRPr lang="en-US" b="1" dirty="0">
              <a:latin typeface="Arial" charset="0"/>
            </a:endParaRPr>
          </a:p>
          <a:p>
            <a:pPr marL="282575" indent="-282575">
              <a:spcBef>
                <a:spcPct val="20000"/>
              </a:spcBef>
              <a:buFont typeface="Wingdings" pitchFamily="2" charset="2"/>
              <a:buNone/>
            </a:pPr>
            <a:r>
              <a:rPr lang="en-US" b="1" dirty="0">
                <a:latin typeface="Arial" charset="0"/>
              </a:rPr>
              <a:t>CPE awarded:              3 hours Computer Software and Applications</a:t>
            </a:r>
          </a:p>
          <a:p>
            <a:pPr marL="282575" indent="-282575">
              <a:spcBef>
                <a:spcPct val="20000"/>
              </a:spcBef>
              <a:buFont typeface="Wingdings" pitchFamily="2" charset="2"/>
              <a:buNone/>
            </a:pPr>
            <a:r>
              <a:rPr lang="en-US" b="1" dirty="0" smtClean="0">
                <a:latin typeface="Arial" charset="0"/>
              </a:rPr>
              <a:t>Program </a:t>
            </a:r>
            <a:r>
              <a:rPr lang="en-US" b="1" dirty="0">
                <a:latin typeface="Arial" charset="0"/>
              </a:rPr>
              <a:t>Length: 3 </a:t>
            </a:r>
            <a:r>
              <a:rPr lang="en-US" b="1" dirty="0" smtClean="0">
                <a:latin typeface="Arial" charset="0"/>
              </a:rPr>
              <a:t>hours</a:t>
            </a:r>
          </a:p>
          <a:p>
            <a:pPr marL="282575" indent="-282575">
              <a:spcBef>
                <a:spcPct val="20000"/>
              </a:spcBef>
            </a:pPr>
            <a:r>
              <a:rPr lang="en-US" b="1" dirty="0">
                <a:latin typeface="Arial" charset="0"/>
              </a:rPr>
              <a:t>Level: Advanced </a:t>
            </a:r>
          </a:p>
          <a:p>
            <a:pPr marL="282575" indent="-282575">
              <a:spcBef>
                <a:spcPct val="20000"/>
              </a:spcBef>
              <a:buFont typeface="Wingdings" pitchFamily="2" charset="2"/>
              <a:buChar char="§"/>
            </a:pPr>
            <a:endParaRPr lang="en-US" b="1" dirty="0">
              <a:latin typeface="Arial" charset="0"/>
            </a:endParaRPr>
          </a:p>
          <a:p>
            <a:pPr marL="282575" indent="-282575">
              <a:spcBef>
                <a:spcPct val="20000"/>
              </a:spcBef>
              <a:buFont typeface="Wingdings" pitchFamily="2" charset="2"/>
              <a:buNone/>
            </a:pPr>
            <a:endParaRPr lang="en-US" sz="1000" b="1" dirty="0">
              <a:latin typeface="Arial" charset="0"/>
            </a:endParaRPr>
          </a:p>
          <a:p>
            <a:pPr marL="282575" indent="-282575">
              <a:spcBef>
                <a:spcPct val="20000"/>
              </a:spcBef>
              <a:buFont typeface="Wingdings" pitchFamily="2" charset="2"/>
              <a:buNone/>
            </a:pPr>
            <a:endParaRPr lang="en-US" sz="1000" b="1" dirty="0">
              <a:latin typeface="Arial" charset="0"/>
            </a:endParaRPr>
          </a:p>
        </p:txBody>
      </p:sp>
    </p:spTree>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3"/>
          <p:cNvSpPr>
            <a:spLocks noGrp="1"/>
          </p:cNvSpPr>
          <p:nvPr>
            <p:ph type="sldNum" sz="quarter" idx="10"/>
          </p:nvPr>
        </p:nvSpPr>
        <p:spPr>
          <a:noFill/>
        </p:spPr>
        <p:txBody>
          <a:bodyPr/>
          <a:lstStyle/>
          <a:p>
            <a:fld id="{DE61C216-13B6-42DF-ACA8-82DADBBB107F}" type="slidenum">
              <a:rPr lang="en-US"/>
              <a:pPr/>
              <a:t>171</a:t>
            </a:fld>
            <a:endParaRPr lang="en-US" dirty="0"/>
          </a:p>
        </p:txBody>
      </p:sp>
      <p:sp>
        <p:nvSpPr>
          <p:cNvPr id="37891" name="Rectangle 2"/>
          <p:cNvSpPr>
            <a:spLocks noGrp="1" noChangeArrowheads="1"/>
          </p:cNvSpPr>
          <p:nvPr>
            <p:ph type="title"/>
          </p:nvPr>
        </p:nvSpPr>
        <p:spPr>
          <a:xfrm>
            <a:off x="304800" y="0"/>
            <a:ext cx="7391400" cy="914400"/>
          </a:xfrm>
        </p:spPr>
        <p:txBody>
          <a:bodyPr/>
          <a:lstStyle/>
          <a:p>
            <a:r>
              <a:rPr lang="en-US" dirty="0" smtClean="0">
                <a:solidFill>
                  <a:schemeClr val="accent1"/>
                </a:solidFill>
              </a:rPr>
              <a:t>QuickBooks Online</a:t>
            </a:r>
          </a:p>
        </p:txBody>
      </p:sp>
      <p:sp>
        <p:nvSpPr>
          <p:cNvPr id="37892" name="Rectangle 3"/>
          <p:cNvSpPr>
            <a:spLocks noGrp="1" noChangeArrowheads="1"/>
          </p:cNvSpPr>
          <p:nvPr>
            <p:ph type="body" idx="1"/>
          </p:nvPr>
        </p:nvSpPr>
        <p:spPr>
          <a:xfrm>
            <a:off x="0" y="838200"/>
            <a:ext cx="4267200" cy="6019800"/>
          </a:xfrm>
        </p:spPr>
        <p:txBody>
          <a:bodyPr/>
          <a:lstStyle/>
          <a:p>
            <a:pPr>
              <a:lnSpc>
                <a:spcPct val="80000"/>
              </a:lnSpc>
              <a:buFont typeface="Wingdings" pitchFamily="2" charset="2"/>
              <a:buNone/>
            </a:pPr>
            <a:r>
              <a:rPr lang="en-US" sz="1200" dirty="0" smtClean="0"/>
              <a:t>Session Description </a:t>
            </a:r>
          </a:p>
          <a:p>
            <a:pPr>
              <a:lnSpc>
                <a:spcPct val="80000"/>
              </a:lnSpc>
              <a:buFont typeface="Wingdings" pitchFamily="2" charset="2"/>
              <a:buNone/>
            </a:pPr>
            <a:r>
              <a:rPr lang="en-US" sz="1200" dirty="0" smtClean="0"/>
              <a:t>   This session will work on introducing the individual to QuickBooks online.</a:t>
            </a:r>
          </a:p>
          <a:p>
            <a:pPr>
              <a:lnSpc>
                <a:spcPct val="80000"/>
              </a:lnSpc>
              <a:buFont typeface="Wingdings" pitchFamily="2" charset="2"/>
              <a:buNone/>
            </a:pPr>
            <a:endParaRPr lang="en-US" sz="1200" dirty="0" smtClean="0"/>
          </a:p>
          <a:p>
            <a:pPr>
              <a:lnSpc>
                <a:spcPct val="80000"/>
              </a:lnSpc>
              <a:buFont typeface="Wingdings" pitchFamily="2" charset="2"/>
              <a:buNone/>
            </a:pPr>
            <a:r>
              <a:rPr lang="en-US" sz="900" dirty="0" smtClean="0"/>
              <a:t>At the completion of this session the team member will have an understanding of the following:</a:t>
            </a:r>
          </a:p>
          <a:p>
            <a:pPr>
              <a:lnSpc>
                <a:spcPct val="80000"/>
              </a:lnSpc>
            </a:pPr>
            <a:r>
              <a:rPr lang="en-US" sz="900" dirty="0" smtClean="0"/>
              <a:t>what's new in QuickBooks </a:t>
            </a:r>
          </a:p>
          <a:p>
            <a:pPr>
              <a:lnSpc>
                <a:spcPct val="80000"/>
              </a:lnSpc>
            </a:pPr>
            <a:r>
              <a:rPr lang="en-US" sz="900" dirty="0" smtClean="0"/>
              <a:t>QuickBooks look and feel </a:t>
            </a:r>
          </a:p>
          <a:p>
            <a:pPr>
              <a:lnSpc>
                <a:spcPct val="80000"/>
              </a:lnSpc>
            </a:pPr>
            <a:r>
              <a:rPr lang="en-US" sz="900" dirty="0" smtClean="0"/>
              <a:t>how transactions work in QuickBooks </a:t>
            </a:r>
          </a:p>
          <a:p>
            <a:pPr>
              <a:lnSpc>
                <a:spcPct val="80000"/>
              </a:lnSpc>
            </a:pPr>
            <a:r>
              <a:rPr lang="en-US" sz="900" dirty="0" smtClean="0"/>
              <a:t>QuickBooks items </a:t>
            </a:r>
          </a:p>
          <a:p>
            <a:pPr>
              <a:lnSpc>
                <a:spcPct val="80000"/>
              </a:lnSpc>
            </a:pPr>
            <a:r>
              <a:rPr lang="en-US" sz="900" dirty="0" smtClean="0"/>
              <a:t>using quickfill to speed up data entry </a:t>
            </a:r>
          </a:p>
          <a:p>
            <a:pPr>
              <a:lnSpc>
                <a:spcPct val="80000"/>
              </a:lnSpc>
            </a:pPr>
            <a:r>
              <a:rPr lang="en-US" sz="900" dirty="0" smtClean="0"/>
              <a:t>managing revenue (sales) </a:t>
            </a:r>
          </a:p>
          <a:p>
            <a:pPr>
              <a:lnSpc>
                <a:spcPct val="80000"/>
              </a:lnSpc>
            </a:pPr>
            <a:r>
              <a:rPr lang="en-US" sz="900" dirty="0" smtClean="0"/>
              <a:t>the steps involved with tracking revenue transactions </a:t>
            </a:r>
          </a:p>
          <a:p>
            <a:pPr>
              <a:lnSpc>
                <a:spcPct val="80000"/>
              </a:lnSpc>
            </a:pPr>
            <a:r>
              <a:rPr lang="en-US" sz="900" dirty="0" smtClean="0"/>
              <a:t>setting up customers and jobs </a:t>
            </a:r>
          </a:p>
          <a:p>
            <a:pPr>
              <a:lnSpc>
                <a:spcPct val="80000"/>
              </a:lnSpc>
            </a:pPr>
            <a:r>
              <a:rPr lang="en-US" sz="900" dirty="0" smtClean="0"/>
              <a:t>custom fields </a:t>
            </a:r>
          </a:p>
          <a:p>
            <a:pPr>
              <a:lnSpc>
                <a:spcPct val="80000"/>
              </a:lnSpc>
            </a:pPr>
            <a:r>
              <a:rPr lang="en-US" sz="900" dirty="0" smtClean="0"/>
              <a:t>recording cash sales and invoices </a:t>
            </a:r>
          </a:p>
          <a:p>
            <a:pPr>
              <a:lnSpc>
                <a:spcPct val="80000"/>
              </a:lnSpc>
            </a:pPr>
            <a:r>
              <a:rPr lang="en-US" sz="900" dirty="0" smtClean="0"/>
              <a:t>recording payments from customers </a:t>
            </a:r>
          </a:p>
          <a:p>
            <a:pPr>
              <a:lnSpc>
                <a:spcPct val="80000"/>
              </a:lnSpc>
            </a:pPr>
            <a:r>
              <a:rPr lang="en-US" sz="900" dirty="0" smtClean="0"/>
              <a:t>recording customer discounts </a:t>
            </a:r>
          </a:p>
          <a:p>
            <a:pPr>
              <a:lnSpc>
                <a:spcPct val="80000"/>
              </a:lnSpc>
            </a:pPr>
            <a:r>
              <a:rPr lang="en-US" sz="900" dirty="0" smtClean="0"/>
              <a:t>applying payments to customer invoices </a:t>
            </a:r>
          </a:p>
          <a:p>
            <a:pPr>
              <a:lnSpc>
                <a:spcPct val="80000"/>
              </a:lnSpc>
            </a:pPr>
            <a:r>
              <a:rPr lang="en-US" sz="900" dirty="0" smtClean="0"/>
              <a:t>undeposited funds recording customer returns and credits </a:t>
            </a:r>
          </a:p>
          <a:p>
            <a:pPr>
              <a:lnSpc>
                <a:spcPct val="80000"/>
              </a:lnSpc>
            </a:pPr>
            <a:r>
              <a:rPr lang="en-US" sz="900" dirty="0" smtClean="0"/>
              <a:t>refunding customers by check or credit card </a:t>
            </a:r>
          </a:p>
          <a:p>
            <a:pPr>
              <a:lnSpc>
                <a:spcPct val="80000"/>
              </a:lnSpc>
            </a:pPr>
            <a:r>
              <a:rPr lang="en-US" sz="900" dirty="0" smtClean="0"/>
              <a:t>customer statements </a:t>
            </a:r>
          </a:p>
          <a:p>
            <a:pPr>
              <a:lnSpc>
                <a:spcPct val="80000"/>
              </a:lnSpc>
            </a:pPr>
            <a:r>
              <a:rPr lang="en-US" sz="900" dirty="0" smtClean="0"/>
              <a:t>writing off bad debts </a:t>
            </a:r>
          </a:p>
          <a:p>
            <a:pPr>
              <a:lnSpc>
                <a:spcPct val="80000"/>
              </a:lnSpc>
            </a:pPr>
            <a:r>
              <a:rPr lang="en-US" sz="900" dirty="0" smtClean="0"/>
              <a:t>making deposits </a:t>
            </a:r>
          </a:p>
          <a:p>
            <a:pPr>
              <a:lnSpc>
                <a:spcPct val="80000"/>
              </a:lnSpc>
            </a:pPr>
            <a:r>
              <a:rPr lang="en-US" sz="900" dirty="0" smtClean="0"/>
              <a:t>transferring money between accounts </a:t>
            </a:r>
          </a:p>
          <a:p>
            <a:pPr>
              <a:lnSpc>
                <a:spcPct val="80000"/>
              </a:lnSpc>
            </a:pPr>
            <a:r>
              <a:rPr lang="en-US" sz="900" dirty="0" smtClean="0"/>
              <a:t>managing expenditures setting up vendors in the vendor list </a:t>
            </a:r>
          </a:p>
          <a:p>
            <a:pPr>
              <a:lnSpc>
                <a:spcPct val="80000"/>
              </a:lnSpc>
            </a:pPr>
            <a:r>
              <a:rPr lang="en-US" sz="900" dirty="0" smtClean="0"/>
              <a:t>using classes to separate income and expenses </a:t>
            </a:r>
          </a:p>
          <a:p>
            <a:pPr>
              <a:lnSpc>
                <a:spcPct val="80000"/>
              </a:lnSpc>
            </a:pPr>
            <a:r>
              <a:rPr lang="en-US" sz="900" dirty="0" smtClean="0"/>
              <a:t>managing accounts payable </a:t>
            </a:r>
          </a:p>
          <a:p>
            <a:pPr>
              <a:lnSpc>
                <a:spcPct val="80000"/>
              </a:lnSpc>
            </a:pPr>
            <a:r>
              <a:rPr lang="en-US" sz="900" dirty="0" smtClean="0"/>
              <a:t>entering bills </a:t>
            </a:r>
          </a:p>
          <a:p>
            <a:pPr>
              <a:lnSpc>
                <a:spcPct val="80000"/>
              </a:lnSpc>
            </a:pPr>
            <a:r>
              <a:rPr lang="en-US" sz="900" dirty="0" smtClean="0"/>
              <a:t>job costing in QuickBooks </a:t>
            </a:r>
          </a:p>
          <a:p>
            <a:pPr>
              <a:lnSpc>
                <a:spcPct val="80000"/>
              </a:lnSpc>
            </a:pPr>
            <a:r>
              <a:rPr lang="en-US" sz="900" dirty="0" smtClean="0"/>
              <a:t>paying vendors by check or credit card </a:t>
            </a:r>
          </a:p>
          <a:p>
            <a:pPr>
              <a:lnSpc>
                <a:spcPct val="80000"/>
              </a:lnSpc>
            </a:pPr>
            <a:r>
              <a:rPr lang="en-US" sz="900" dirty="0" smtClean="0"/>
              <a:t>partial payments of bills </a:t>
            </a:r>
          </a:p>
          <a:p>
            <a:pPr>
              <a:lnSpc>
                <a:spcPct val="80000"/>
              </a:lnSpc>
            </a:pPr>
            <a:r>
              <a:rPr lang="en-US" sz="900" dirty="0" smtClean="0"/>
              <a:t>taking a discount when paying a bill </a:t>
            </a:r>
          </a:p>
          <a:p>
            <a:pPr>
              <a:lnSpc>
                <a:spcPct val="80000"/>
              </a:lnSpc>
            </a:pPr>
            <a:r>
              <a:rPr lang="en-US" sz="900" dirty="0" smtClean="0"/>
              <a:t>printing  and voiding checks </a:t>
            </a:r>
          </a:p>
          <a:p>
            <a:pPr>
              <a:lnSpc>
                <a:spcPct val="80000"/>
              </a:lnSpc>
            </a:pPr>
            <a:r>
              <a:rPr lang="en-US" sz="900" dirty="0" smtClean="0"/>
              <a:t>creating and applying vendor credits </a:t>
            </a:r>
          </a:p>
          <a:p>
            <a:pPr>
              <a:lnSpc>
                <a:spcPct val="80000"/>
              </a:lnSpc>
            </a:pPr>
            <a:r>
              <a:rPr lang="en-US" sz="900" dirty="0" smtClean="0"/>
              <a:t>tracking petty cash and credit cards </a:t>
            </a:r>
          </a:p>
          <a:p>
            <a:pPr>
              <a:lnSpc>
                <a:spcPct val="80000"/>
              </a:lnSpc>
            </a:pPr>
            <a:r>
              <a:rPr lang="en-US" sz="900" dirty="0" smtClean="0"/>
              <a:t>bank accounts and reconciliation </a:t>
            </a:r>
          </a:p>
          <a:p>
            <a:pPr>
              <a:lnSpc>
                <a:spcPct val="80000"/>
              </a:lnSpc>
            </a:pPr>
            <a:r>
              <a:rPr lang="en-US" sz="900" dirty="0" smtClean="0"/>
              <a:t>reconciling with your bank statement </a:t>
            </a:r>
          </a:p>
          <a:p>
            <a:pPr>
              <a:lnSpc>
                <a:spcPct val="80000"/>
              </a:lnSpc>
            </a:pPr>
            <a:endParaRPr lang="en-US" sz="900" dirty="0" smtClean="0"/>
          </a:p>
          <a:p>
            <a:pPr>
              <a:lnSpc>
                <a:spcPct val="80000"/>
              </a:lnSpc>
            </a:pPr>
            <a:endParaRPr lang="en-US" sz="900" dirty="0" smtClean="0"/>
          </a:p>
          <a:p>
            <a:pPr>
              <a:lnSpc>
                <a:spcPct val="80000"/>
              </a:lnSpc>
            </a:pPr>
            <a:endParaRPr lang="en-US" sz="900" dirty="0" smtClean="0"/>
          </a:p>
        </p:txBody>
      </p:sp>
      <p:sp>
        <p:nvSpPr>
          <p:cNvPr id="37893" name="Rectangle 4"/>
          <p:cNvSpPr>
            <a:spLocks noChangeArrowheads="1"/>
          </p:cNvSpPr>
          <p:nvPr/>
        </p:nvSpPr>
        <p:spPr bwMode="auto">
          <a:xfrm>
            <a:off x="4267200" y="914400"/>
            <a:ext cx="4038600" cy="5943600"/>
          </a:xfrm>
          <a:prstGeom prst="rect">
            <a:avLst/>
          </a:prstGeom>
          <a:noFill/>
          <a:ln w="9525">
            <a:noFill/>
            <a:miter lim="800000"/>
            <a:headEnd/>
            <a:tailEnd/>
          </a:ln>
        </p:spPr>
        <p:txBody>
          <a:bodyPr/>
          <a:lstStyle/>
          <a:p>
            <a:pPr marL="282575" indent="-282575">
              <a:spcBef>
                <a:spcPct val="20000"/>
              </a:spcBef>
              <a:buFont typeface="Wingdings" pitchFamily="2" charset="2"/>
              <a:buChar char="§"/>
            </a:pPr>
            <a:endParaRPr lang="en-US" sz="2000" b="1" dirty="0">
              <a:latin typeface="Arial" charset="0"/>
            </a:endParaRPr>
          </a:p>
        </p:txBody>
      </p:sp>
      <p:sp>
        <p:nvSpPr>
          <p:cNvPr id="37894" name="Rectangle 5"/>
          <p:cNvSpPr>
            <a:spLocks noChangeArrowheads="1"/>
          </p:cNvSpPr>
          <p:nvPr/>
        </p:nvSpPr>
        <p:spPr bwMode="auto">
          <a:xfrm>
            <a:off x="4267200" y="685800"/>
            <a:ext cx="4191000" cy="6172200"/>
          </a:xfrm>
          <a:prstGeom prst="rect">
            <a:avLst/>
          </a:prstGeom>
          <a:noFill/>
          <a:ln w="9525">
            <a:noFill/>
            <a:miter lim="800000"/>
            <a:headEnd/>
            <a:tailEnd/>
          </a:ln>
        </p:spPr>
        <p:txBody>
          <a:bodyPr/>
          <a:lstStyle/>
          <a:p>
            <a:pPr marL="282575" indent="-282575">
              <a:spcBef>
                <a:spcPct val="20000"/>
              </a:spcBef>
              <a:buFont typeface="Wingdings" pitchFamily="2" charset="2"/>
              <a:buChar char="§"/>
            </a:pPr>
            <a:r>
              <a:rPr lang="en-US" sz="1000" b="1" dirty="0">
                <a:latin typeface="Arial" charset="0"/>
              </a:rPr>
              <a:t>finding bank reconciliation errors </a:t>
            </a:r>
          </a:p>
          <a:p>
            <a:pPr marL="282575" indent="-282575">
              <a:spcBef>
                <a:spcPct val="20000"/>
              </a:spcBef>
              <a:buFont typeface="Wingdings" pitchFamily="2" charset="2"/>
              <a:buChar char="§"/>
            </a:pPr>
            <a:r>
              <a:rPr lang="en-US" sz="1000" b="1" dirty="0">
                <a:latin typeface="Arial" charset="0"/>
              </a:rPr>
              <a:t>correcting errors in the checking account </a:t>
            </a:r>
          </a:p>
          <a:p>
            <a:pPr marL="282575" indent="-282575">
              <a:spcBef>
                <a:spcPct val="20000"/>
              </a:spcBef>
              <a:buFont typeface="Wingdings" pitchFamily="2" charset="2"/>
              <a:buChar char="§"/>
            </a:pPr>
            <a:r>
              <a:rPr lang="en-US" sz="1000" b="1" dirty="0">
                <a:latin typeface="Arial" charset="0"/>
              </a:rPr>
              <a:t>correcting transactions in closed accounting periods </a:t>
            </a:r>
          </a:p>
          <a:p>
            <a:pPr marL="282575" indent="-282575">
              <a:spcBef>
                <a:spcPct val="20000"/>
              </a:spcBef>
              <a:buFont typeface="Wingdings" pitchFamily="2" charset="2"/>
              <a:buChar char="§"/>
            </a:pPr>
            <a:r>
              <a:rPr lang="en-US" sz="1000" b="1" dirty="0">
                <a:latin typeface="Arial" charset="0"/>
              </a:rPr>
              <a:t>handling bounced checks reports and graphs </a:t>
            </a:r>
          </a:p>
          <a:p>
            <a:pPr marL="282575" indent="-282575">
              <a:spcBef>
                <a:spcPct val="20000"/>
              </a:spcBef>
              <a:buFont typeface="Wingdings" pitchFamily="2" charset="2"/>
              <a:buChar char="§"/>
            </a:pPr>
            <a:r>
              <a:rPr lang="en-US" sz="1000" b="1" dirty="0">
                <a:latin typeface="Arial" charset="0"/>
              </a:rPr>
              <a:t>quickreports </a:t>
            </a:r>
          </a:p>
          <a:p>
            <a:pPr marL="282575" indent="-282575">
              <a:spcBef>
                <a:spcPct val="20000"/>
              </a:spcBef>
              <a:buFont typeface="Wingdings" pitchFamily="2" charset="2"/>
              <a:buChar char="§"/>
            </a:pPr>
            <a:r>
              <a:rPr lang="en-US" sz="1000" b="1" dirty="0">
                <a:latin typeface="Arial" charset="0"/>
              </a:rPr>
              <a:t>list reports </a:t>
            </a:r>
          </a:p>
          <a:p>
            <a:pPr marL="282575" indent="-282575">
              <a:spcBef>
                <a:spcPct val="20000"/>
              </a:spcBef>
              <a:buFont typeface="Wingdings" pitchFamily="2" charset="2"/>
              <a:buChar char="§"/>
            </a:pPr>
            <a:r>
              <a:rPr lang="en-US" sz="1000" b="1" dirty="0">
                <a:latin typeface="Arial" charset="0"/>
              </a:rPr>
              <a:t>analysis reports accounts receivable and accounts payable reports </a:t>
            </a:r>
          </a:p>
          <a:p>
            <a:pPr marL="282575" indent="-282575">
              <a:spcBef>
                <a:spcPct val="20000"/>
              </a:spcBef>
              <a:buFont typeface="Wingdings" pitchFamily="2" charset="2"/>
              <a:buChar char="§"/>
            </a:pPr>
            <a:r>
              <a:rPr lang="en-US" sz="1000" b="1" dirty="0">
                <a:latin typeface="Arial" charset="0"/>
              </a:rPr>
              <a:t>customizing reports memorizing reports </a:t>
            </a:r>
          </a:p>
          <a:p>
            <a:pPr marL="282575" indent="-282575">
              <a:spcBef>
                <a:spcPct val="20000"/>
              </a:spcBef>
              <a:buFont typeface="Wingdings" pitchFamily="2" charset="2"/>
              <a:buChar char="§"/>
            </a:pPr>
            <a:r>
              <a:rPr lang="en-US" sz="1000" b="1" dirty="0">
                <a:latin typeface="Arial" charset="0"/>
              </a:rPr>
              <a:t>setting up budgets and using budget reports exporting reports to Excel QuickBooks graphs </a:t>
            </a:r>
          </a:p>
          <a:p>
            <a:pPr marL="282575" indent="-282575">
              <a:spcBef>
                <a:spcPct val="20000"/>
              </a:spcBef>
              <a:buFont typeface="Wingdings" pitchFamily="2" charset="2"/>
              <a:buChar char="§"/>
            </a:pPr>
            <a:r>
              <a:rPr lang="en-US" sz="1000" b="1" dirty="0">
                <a:latin typeface="Arial" charset="0"/>
              </a:rPr>
              <a:t>setting up a company file the easy step interview vs. the sleeter group's 12-step setup process </a:t>
            </a:r>
          </a:p>
          <a:p>
            <a:pPr marL="282575" indent="-282575">
              <a:spcBef>
                <a:spcPct val="20000"/>
              </a:spcBef>
              <a:buFont typeface="Wingdings" pitchFamily="2" charset="2"/>
              <a:buChar char="§"/>
            </a:pPr>
            <a:r>
              <a:rPr lang="en-US" sz="1000" b="1" dirty="0">
                <a:latin typeface="Arial" charset="0"/>
              </a:rPr>
              <a:t>choosing a start date </a:t>
            </a:r>
          </a:p>
          <a:p>
            <a:pPr marL="282575" indent="-282575">
              <a:spcBef>
                <a:spcPct val="20000"/>
              </a:spcBef>
              <a:buFont typeface="Wingdings" pitchFamily="2" charset="2"/>
              <a:buChar char="§"/>
            </a:pPr>
            <a:r>
              <a:rPr lang="en-US" sz="1000" b="1" dirty="0">
                <a:latin typeface="Arial" charset="0"/>
              </a:rPr>
              <a:t>modifying the chart of accounts </a:t>
            </a:r>
          </a:p>
          <a:p>
            <a:pPr marL="282575" indent="-282575">
              <a:spcBef>
                <a:spcPct val="20000"/>
              </a:spcBef>
              <a:buFont typeface="Wingdings" pitchFamily="2" charset="2"/>
              <a:buChar char="§"/>
            </a:pPr>
            <a:r>
              <a:rPr lang="en-US" sz="1000" b="1" dirty="0">
                <a:latin typeface="Arial" charset="0"/>
              </a:rPr>
              <a:t>understanding QuickBooks equity accounts </a:t>
            </a:r>
          </a:p>
          <a:p>
            <a:pPr marL="282575" indent="-282575">
              <a:spcBef>
                <a:spcPct val="20000"/>
              </a:spcBef>
              <a:buFont typeface="Wingdings" pitchFamily="2" charset="2"/>
              <a:buChar char="§"/>
            </a:pPr>
            <a:r>
              <a:rPr lang="en-US" sz="1000" b="1" dirty="0">
                <a:latin typeface="Arial" charset="0"/>
              </a:rPr>
              <a:t>how QuickBooks items are used </a:t>
            </a:r>
          </a:p>
          <a:p>
            <a:pPr marL="282575" indent="-282575">
              <a:spcBef>
                <a:spcPct val="20000"/>
              </a:spcBef>
              <a:buFont typeface="Wingdings" pitchFamily="2" charset="2"/>
              <a:buChar char="§"/>
            </a:pPr>
            <a:r>
              <a:rPr lang="en-US" sz="1000" b="1" dirty="0">
                <a:latin typeface="Arial" charset="0"/>
              </a:rPr>
              <a:t>setting up sales tax and preferences </a:t>
            </a:r>
          </a:p>
          <a:p>
            <a:pPr marL="282575" indent="-282575">
              <a:spcBef>
                <a:spcPct val="20000"/>
              </a:spcBef>
              <a:buFont typeface="Wingdings" pitchFamily="2" charset="2"/>
              <a:buChar char="§"/>
            </a:pPr>
            <a:r>
              <a:rPr lang="en-US" sz="1000" b="1" dirty="0">
                <a:latin typeface="Arial" charset="0"/>
              </a:rPr>
              <a:t>entering opening balances </a:t>
            </a:r>
          </a:p>
          <a:p>
            <a:pPr marL="282575" indent="-282575">
              <a:spcBef>
                <a:spcPct val="20000"/>
              </a:spcBef>
              <a:buFont typeface="Wingdings" pitchFamily="2" charset="2"/>
              <a:buChar char="§"/>
            </a:pPr>
            <a:r>
              <a:rPr lang="en-US" sz="1000" b="1" dirty="0">
                <a:latin typeface="Arial" charset="0"/>
              </a:rPr>
              <a:t>closing opening balance equity to retained earnings </a:t>
            </a:r>
          </a:p>
          <a:p>
            <a:pPr marL="282575" indent="-282575">
              <a:spcBef>
                <a:spcPct val="20000"/>
              </a:spcBef>
              <a:buFont typeface="Wingdings" pitchFamily="2" charset="2"/>
              <a:buChar char="§"/>
            </a:pPr>
            <a:r>
              <a:rPr lang="en-US" sz="1000" b="1" dirty="0">
                <a:latin typeface="Arial" charset="0"/>
              </a:rPr>
              <a:t>verifying your opening balance sheet </a:t>
            </a:r>
          </a:p>
          <a:p>
            <a:pPr marL="282575" indent="-282575">
              <a:spcBef>
                <a:spcPct val="20000"/>
              </a:spcBef>
              <a:buFont typeface="Wingdings" pitchFamily="2" charset="2"/>
              <a:buChar char="§"/>
            </a:pPr>
            <a:r>
              <a:rPr lang="en-US" sz="1000" b="1" dirty="0">
                <a:latin typeface="Arial" charset="0"/>
              </a:rPr>
              <a:t>setting up users of the file and assigning privileges </a:t>
            </a:r>
          </a:p>
          <a:p>
            <a:pPr marL="282575" indent="-282575">
              <a:spcBef>
                <a:spcPct val="20000"/>
              </a:spcBef>
              <a:buFont typeface="Wingdings" pitchFamily="2" charset="2"/>
              <a:buChar char="§"/>
            </a:pPr>
            <a:r>
              <a:rPr lang="en-US" sz="1000" b="1" dirty="0">
                <a:latin typeface="Arial" charset="0"/>
              </a:rPr>
              <a:t>modifying sales forms </a:t>
            </a:r>
          </a:p>
          <a:p>
            <a:pPr marL="282575" indent="-282575">
              <a:spcBef>
                <a:spcPct val="20000"/>
              </a:spcBef>
              <a:buFont typeface="Wingdings" pitchFamily="2" charset="2"/>
              <a:buChar char="§"/>
            </a:pPr>
            <a:r>
              <a:rPr lang="en-US" sz="1000" b="1" dirty="0">
                <a:latin typeface="Arial" charset="0"/>
              </a:rPr>
              <a:t>layout designer</a:t>
            </a:r>
          </a:p>
          <a:p>
            <a:pPr marL="282575" indent="-282575">
              <a:spcBef>
                <a:spcPct val="20000"/>
              </a:spcBef>
              <a:buFont typeface="Wingdings" pitchFamily="2" charset="2"/>
              <a:buNone/>
            </a:pPr>
            <a:r>
              <a:rPr lang="en-US" sz="1000" b="1" dirty="0">
                <a:latin typeface="Arial" charset="0"/>
              </a:rPr>
              <a:t>Who should attend?  Anyone </a:t>
            </a:r>
          </a:p>
          <a:p>
            <a:pPr marL="282575" indent="-282575">
              <a:spcBef>
                <a:spcPct val="20000"/>
              </a:spcBef>
              <a:buFont typeface="Wingdings" pitchFamily="2" charset="2"/>
              <a:buNone/>
            </a:pPr>
            <a:r>
              <a:rPr lang="en-US" sz="1000" b="1" dirty="0">
                <a:latin typeface="Arial" charset="0"/>
              </a:rPr>
              <a:t>CPE awarded:	</a:t>
            </a:r>
            <a:r>
              <a:rPr lang="en-US" sz="1000" b="1" dirty="0" smtClean="0">
                <a:latin typeface="Arial" charset="0"/>
              </a:rPr>
              <a:t>2 </a:t>
            </a:r>
            <a:r>
              <a:rPr lang="en-US" sz="1000" b="1" dirty="0">
                <a:latin typeface="Arial" charset="0"/>
              </a:rPr>
              <a:t>hours Computer Software and Applications</a:t>
            </a:r>
          </a:p>
          <a:p>
            <a:pPr marL="282575" indent="-282575">
              <a:spcBef>
                <a:spcPct val="20000"/>
              </a:spcBef>
              <a:buFont typeface="Wingdings" pitchFamily="2" charset="2"/>
              <a:buNone/>
            </a:pPr>
            <a:r>
              <a:rPr lang="en-US" sz="1000" b="1" dirty="0" smtClean="0">
                <a:latin typeface="Arial" charset="0"/>
              </a:rPr>
              <a:t>Presenter</a:t>
            </a:r>
            <a:r>
              <a:rPr lang="en-US" sz="1000" b="1" dirty="0">
                <a:latin typeface="Arial" charset="0"/>
              </a:rPr>
              <a:t>: </a:t>
            </a:r>
            <a:r>
              <a:rPr lang="en-US" sz="1000" b="1" dirty="0" smtClean="0">
                <a:latin typeface="Arial" charset="0"/>
              </a:rPr>
              <a:t>Linda  Steele</a:t>
            </a:r>
            <a:endParaRPr lang="en-US" sz="1000" b="1" dirty="0">
              <a:latin typeface="Arial" charset="0"/>
            </a:endParaRPr>
          </a:p>
          <a:p>
            <a:pPr marL="282575" indent="-282575">
              <a:spcBef>
                <a:spcPct val="20000"/>
              </a:spcBef>
              <a:buFont typeface="Wingdings" pitchFamily="2" charset="2"/>
              <a:buNone/>
            </a:pPr>
            <a:r>
              <a:rPr lang="en-US" sz="1000" b="1" dirty="0">
                <a:latin typeface="Arial" charset="0"/>
              </a:rPr>
              <a:t>Program Length: </a:t>
            </a:r>
            <a:r>
              <a:rPr lang="en-US" sz="1000" b="1" dirty="0" smtClean="0">
                <a:latin typeface="Arial" charset="0"/>
              </a:rPr>
              <a:t>2 </a:t>
            </a:r>
            <a:r>
              <a:rPr lang="en-US" sz="1000" b="1" dirty="0">
                <a:latin typeface="Arial" charset="0"/>
              </a:rPr>
              <a:t>hours</a:t>
            </a:r>
          </a:p>
          <a:p>
            <a:pPr marL="282575" indent="-282575">
              <a:spcBef>
                <a:spcPct val="20000"/>
              </a:spcBef>
            </a:pPr>
            <a:r>
              <a:rPr lang="en-US" sz="1000" b="1" dirty="0">
                <a:latin typeface="Arial" charset="0"/>
              </a:rPr>
              <a:t>Prerequisite:  None </a:t>
            </a:r>
          </a:p>
          <a:p>
            <a:pPr marL="282575" indent="-282575">
              <a:spcBef>
                <a:spcPct val="20000"/>
              </a:spcBef>
            </a:pPr>
            <a:r>
              <a:rPr lang="en-US" sz="1000" b="1" dirty="0">
                <a:latin typeface="Arial" charset="0"/>
              </a:rPr>
              <a:t>Level: Basic        </a:t>
            </a:r>
          </a:p>
          <a:p>
            <a:pPr marL="282575" indent="-282575">
              <a:spcBef>
                <a:spcPct val="20000"/>
              </a:spcBef>
              <a:buFont typeface="Wingdings" pitchFamily="2" charset="2"/>
              <a:buNone/>
            </a:pPr>
            <a:endParaRPr lang="en-US" sz="1000" b="1" dirty="0">
              <a:latin typeface="Arial" charset="0"/>
            </a:endParaRPr>
          </a:p>
        </p:txBody>
      </p:sp>
    </p:spTree>
    <p:extLst>
      <p:ext uri="{BB962C8B-B14F-4D97-AF65-F5344CB8AC3E}">
        <p14:creationId xmlns:p14="http://schemas.microsoft.com/office/powerpoint/2010/main" val="1512891815"/>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3"/>
          <p:cNvSpPr>
            <a:spLocks noGrp="1"/>
          </p:cNvSpPr>
          <p:nvPr>
            <p:ph type="sldNum" sz="quarter" idx="10"/>
          </p:nvPr>
        </p:nvSpPr>
        <p:spPr>
          <a:noFill/>
        </p:spPr>
        <p:txBody>
          <a:bodyPr/>
          <a:lstStyle/>
          <a:p>
            <a:fld id="{C08B4FFB-B590-4BD5-B2DB-2AC6B3B83447}" type="slidenum">
              <a:rPr lang="en-US"/>
              <a:pPr/>
              <a:t>172</a:t>
            </a:fld>
            <a:endParaRPr lang="en-US" dirty="0"/>
          </a:p>
        </p:txBody>
      </p:sp>
      <p:sp>
        <p:nvSpPr>
          <p:cNvPr id="39939" name="Rectangle 2"/>
          <p:cNvSpPr>
            <a:spLocks noGrp="1" noChangeArrowheads="1"/>
          </p:cNvSpPr>
          <p:nvPr>
            <p:ph type="title"/>
          </p:nvPr>
        </p:nvSpPr>
        <p:spPr>
          <a:xfrm>
            <a:off x="304800" y="0"/>
            <a:ext cx="7924800" cy="1066800"/>
          </a:xfrm>
        </p:spPr>
        <p:txBody>
          <a:bodyPr/>
          <a:lstStyle/>
          <a:p>
            <a:r>
              <a:rPr lang="en-US" sz="3600" dirty="0" smtClean="0">
                <a:solidFill>
                  <a:schemeClr val="accent1"/>
                </a:solidFill>
              </a:rPr>
              <a:t>QuickBooks for Non-Accountants</a:t>
            </a:r>
          </a:p>
        </p:txBody>
      </p:sp>
      <p:sp>
        <p:nvSpPr>
          <p:cNvPr id="39940" name="Rectangle 3"/>
          <p:cNvSpPr>
            <a:spLocks noGrp="1" noChangeArrowheads="1"/>
          </p:cNvSpPr>
          <p:nvPr>
            <p:ph type="body" idx="1"/>
          </p:nvPr>
        </p:nvSpPr>
        <p:spPr>
          <a:xfrm>
            <a:off x="381000" y="838200"/>
            <a:ext cx="7391400" cy="6019800"/>
          </a:xfrm>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work on teaching the non-accountant the basics of QuickBooks.</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know how to do accounts payable	</a:t>
            </a:r>
          </a:p>
          <a:p>
            <a:pPr>
              <a:lnSpc>
                <a:spcPct val="80000"/>
              </a:lnSpc>
            </a:pPr>
            <a:r>
              <a:rPr lang="en-US" sz="1400" dirty="0" smtClean="0"/>
              <a:t>know where to locate and use bank accounts	</a:t>
            </a:r>
          </a:p>
          <a:p>
            <a:pPr>
              <a:lnSpc>
                <a:spcPct val="80000"/>
              </a:lnSpc>
            </a:pPr>
            <a:r>
              <a:rPr lang="en-US" sz="1400" dirty="0" smtClean="0"/>
              <a:t>know how to take and record customer payments	</a:t>
            </a:r>
          </a:p>
          <a:p>
            <a:pPr>
              <a:lnSpc>
                <a:spcPct val="80000"/>
              </a:lnSpc>
            </a:pPr>
            <a:r>
              <a:rPr lang="en-US" sz="1400" dirty="0" smtClean="0"/>
              <a:t>know some of the most-used features	</a:t>
            </a:r>
          </a:p>
          <a:p>
            <a:pPr>
              <a:lnSpc>
                <a:spcPct val="80000"/>
              </a:lnSpc>
            </a:pPr>
            <a:r>
              <a:rPr lang="en-US" sz="1400" dirty="0" smtClean="0"/>
              <a:t>know how to record deposits 	</a:t>
            </a:r>
          </a:p>
          <a:p>
            <a:pPr>
              <a:lnSpc>
                <a:spcPct val="80000"/>
              </a:lnSpc>
            </a:pPr>
            <a:r>
              <a:rPr lang="en-US" sz="1400" dirty="0" smtClean="0"/>
              <a:t>know how to enter bills	</a:t>
            </a:r>
          </a:p>
          <a:p>
            <a:pPr>
              <a:lnSpc>
                <a:spcPct val="80000"/>
              </a:lnSpc>
            </a:pPr>
            <a:r>
              <a:rPr lang="en-US" sz="1400" dirty="0" smtClean="0"/>
              <a:t>know how to handle bills	</a:t>
            </a:r>
          </a:p>
          <a:p>
            <a:pPr>
              <a:lnSpc>
                <a:spcPct val="80000"/>
              </a:lnSpc>
            </a:pPr>
            <a:r>
              <a:rPr lang="en-US" sz="1400" dirty="0" smtClean="0"/>
              <a:t>know how to run reports	</a:t>
            </a:r>
          </a:p>
          <a:p>
            <a:pPr>
              <a:lnSpc>
                <a:spcPct val="80000"/>
              </a:lnSpc>
            </a:pPr>
            <a:r>
              <a:rPr lang="en-US" sz="1400" dirty="0" smtClean="0"/>
              <a:t>know how to reconciliation	</a:t>
            </a:r>
          </a:p>
          <a:p>
            <a:pPr>
              <a:lnSpc>
                <a:spcPct val="80000"/>
              </a:lnSpc>
            </a:pPr>
            <a:r>
              <a:rPr lang="en-US" sz="1400" dirty="0" smtClean="0"/>
              <a:t>know how to record sales and invoices	</a:t>
            </a:r>
          </a:p>
          <a:p>
            <a:pPr>
              <a:lnSpc>
                <a:spcPct val="80000"/>
              </a:lnSpc>
            </a:pPr>
            <a:r>
              <a:rPr lang="en-US" sz="1400" dirty="0" smtClean="0"/>
              <a:t>know how to transfer money</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r>
              <a:rPr lang="en-US" sz="1400" dirty="0" smtClean="0"/>
              <a:t>Who should attend?  Business owners, non-accountants</a:t>
            </a:r>
          </a:p>
          <a:p>
            <a:pPr>
              <a:lnSpc>
                <a:spcPct val="80000"/>
              </a:lnSpc>
              <a:buNone/>
            </a:pPr>
            <a:r>
              <a:rPr lang="en-US" sz="1400" dirty="0" smtClean="0"/>
              <a:t>Level</a:t>
            </a:r>
            <a:r>
              <a:rPr lang="en-US" sz="1400" dirty="0"/>
              <a:t>: Basic   </a:t>
            </a:r>
            <a:endParaRPr lang="en-US" sz="1400" dirty="0" smtClean="0"/>
          </a:p>
          <a:p>
            <a:pPr>
              <a:lnSpc>
                <a:spcPct val="80000"/>
              </a:lnSpc>
              <a:buFont typeface="Wingdings" pitchFamily="2" charset="2"/>
              <a:buNone/>
            </a:pPr>
            <a:r>
              <a:rPr lang="en-US" sz="1400" dirty="0" smtClean="0"/>
              <a:t>Prerequisite:  Users of QuickBooks</a:t>
            </a:r>
          </a:p>
          <a:p>
            <a:pPr>
              <a:lnSpc>
                <a:spcPct val="80000"/>
              </a:lnSpc>
              <a:buFont typeface="Wingdings" pitchFamily="2" charset="2"/>
              <a:buNone/>
            </a:pPr>
            <a:r>
              <a:rPr lang="en-US" sz="1400" dirty="0" smtClean="0"/>
              <a:t>Program Length: 2 hours</a:t>
            </a:r>
          </a:p>
          <a:p>
            <a:pPr>
              <a:buNone/>
            </a:pPr>
            <a:r>
              <a:rPr lang="en-US" sz="1400" dirty="0" smtClean="0"/>
              <a:t>CPE awarded:      2 hours </a:t>
            </a:r>
            <a:r>
              <a:rPr lang="en-US" sz="1400" dirty="0">
                <a:latin typeface="Arial" charset="0"/>
              </a:rPr>
              <a:t>Computer Software and Applications</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	</a:t>
            </a:r>
          </a:p>
          <a:p>
            <a:pPr>
              <a:lnSpc>
                <a:spcPct val="80000"/>
              </a:lnSpc>
            </a:pPr>
            <a:endParaRPr lang="en-US" sz="1400" dirty="0" smtClean="0"/>
          </a:p>
        </p:txBody>
      </p:sp>
    </p:spTree>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software</a:t>
            </a:r>
            <a:endParaRPr lang="en-US" dirty="0"/>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173</a:t>
            </a:fld>
            <a:endParaRPr lang="en-US" dirty="0"/>
          </a:p>
        </p:txBody>
      </p:sp>
    </p:spTree>
    <p:extLst>
      <p:ext uri="{BB962C8B-B14F-4D97-AF65-F5344CB8AC3E}">
        <p14:creationId xmlns:p14="http://schemas.microsoft.com/office/powerpoint/2010/main" val="2814924276"/>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6F6D11F1-1DE4-46C5-82A3-545CB88BFD56}" type="slidenum">
              <a:rPr lang="en-US"/>
              <a:pPr/>
              <a:t>174</a:t>
            </a:fld>
            <a:endParaRPr lang="en-US" dirty="0"/>
          </a:p>
        </p:txBody>
      </p:sp>
      <p:sp>
        <p:nvSpPr>
          <p:cNvPr id="5123" name="Rectangle 2"/>
          <p:cNvSpPr>
            <a:spLocks noGrp="1" noChangeArrowheads="1"/>
          </p:cNvSpPr>
          <p:nvPr>
            <p:ph type="title"/>
          </p:nvPr>
        </p:nvSpPr>
        <p:spPr/>
        <p:txBody>
          <a:bodyPr/>
          <a:lstStyle/>
          <a:p>
            <a:pPr algn="ctr"/>
            <a:r>
              <a:rPr lang="en-US" dirty="0" smtClean="0">
                <a:solidFill>
                  <a:schemeClr val="accent1"/>
                </a:solidFill>
              </a:rPr>
              <a:t>Apps for Small Business</a:t>
            </a:r>
          </a:p>
        </p:txBody>
      </p:sp>
      <p:sp>
        <p:nvSpPr>
          <p:cNvPr id="5124" name="Rectangle 3"/>
          <p:cNvSpPr>
            <a:spLocks noGrp="1" noChangeArrowheads="1"/>
          </p:cNvSpPr>
          <p:nvPr>
            <p:ph type="body" idx="1"/>
          </p:nvPr>
        </p:nvSpPr>
        <p:spPr>
          <a:xfrm>
            <a:off x="304800" y="1219200"/>
            <a:ext cx="7848600" cy="4419600"/>
          </a:xfrm>
        </p:spPr>
        <p:txBody>
          <a:bodyPr/>
          <a:lstStyle/>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In this session, the attendee will learn how to use apps for phones to assist their clients as well as save time for themselves.</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be able to use apps</a:t>
            </a:r>
          </a:p>
          <a:p>
            <a:pPr>
              <a:lnSpc>
                <a:spcPct val="80000"/>
              </a:lnSpc>
            </a:pPr>
            <a:r>
              <a:rPr lang="en-US" sz="1400" dirty="0" smtClean="0"/>
              <a:t>be aware of  some useful apps</a:t>
            </a:r>
          </a:p>
          <a:p>
            <a:pPr>
              <a:lnSpc>
                <a:spcPct val="80000"/>
              </a:lnSpc>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a:t>
            </a:r>
          </a:p>
          <a:p>
            <a:pPr>
              <a:lnSpc>
                <a:spcPct val="80000"/>
              </a:lnSpc>
              <a:buFont typeface="Wingdings" pitchFamily="2" charset="2"/>
              <a:buNone/>
            </a:pPr>
            <a:endParaRPr lang="en-US" sz="1400" dirty="0"/>
          </a:p>
          <a:p>
            <a:pPr>
              <a:lnSpc>
                <a:spcPct val="80000"/>
              </a:lnSpc>
              <a:buNone/>
            </a:pPr>
            <a:r>
              <a:rPr lang="en-US" sz="1400" dirty="0"/>
              <a:t>Level: </a:t>
            </a:r>
            <a:r>
              <a:rPr lang="en-US" sz="1400" dirty="0" smtClean="0"/>
              <a:t>Basic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Who should attend:  Anyone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CPE awarded:	1 hour Computer Software and Applications</a:t>
            </a:r>
          </a:p>
        </p:txBody>
      </p:sp>
    </p:spTree>
    <p:extLst>
      <p:ext uri="{BB962C8B-B14F-4D97-AF65-F5344CB8AC3E}">
        <p14:creationId xmlns:p14="http://schemas.microsoft.com/office/powerpoint/2010/main" val="3175196740"/>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6F6D11F1-1DE4-46C5-82A3-545CB88BFD56}" type="slidenum">
              <a:rPr lang="en-US"/>
              <a:pPr/>
              <a:t>175</a:t>
            </a:fld>
            <a:endParaRPr lang="en-US" dirty="0"/>
          </a:p>
        </p:txBody>
      </p:sp>
      <p:sp>
        <p:nvSpPr>
          <p:cNvPr id="5123" name="Rectangle 2"/>
          <p:cNvSpPr>
            <a:spLocks noGrp="1" noChangeArrowheads="1"/>
          </p:cNvSpPr>
          <p:nvPr>
            <p:ph type="title"/>
          </p:nvPr>
        </p:nvSpPr>
        <p:spPr/>
        <p:txBody>
          <a:bodyPr/>
          <a:lstStyle/>
          <a:p>
            <a:pPr algn="ctr"/>
            <a:r>
              <a:rPr lang="en-US" dirty="0" smtClean="0">
                <a:solidFill>
                  <a:schemeClr val="accent1"/>
                </a:solidFill>
              </a:rPr>
              <a:t>Best apps For Accountants and CPAs</a:t>
            </a:r>
          </a:p>
        </p:txBody>
      </p:sp>
      <p:sp>
        <p:nvSpPr>
          <p:cNvPr id="5124" name="Rectangle 3"/>
          <p:cNvSpPr>
            <a:spLocks noGrp="1" noChangeArrowheads="1"/>
          </p:cNvSpPr>
          <p:nvPr>
            <p:ph type="body" idx="1"/>
          </p:nvPr>
        </p:nvSpPr>
        <p:spPr>
          <a:xfrm>
            <a:off x="304800" y="1219200"/>
            <a:ext cx="7848600" cy="4419600"/>
          </a:xfrm>
        </p:spPr>
        <p:txBody>
          <a:bodyPr/>
          <a:lstStyle/>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In this session, the attendee will be given a list of apps specific to accountants and CPAs.</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be able to use the apps</a:t>
            </a:r>
          </a:p>
          <a:p>
            <a:pPr>
              <a:lnSpc>
                <a:spcPct val="80000"/>
              </a:lnSpc>
            </a:pPr>
            <a:r>
              <a:rPr lang="en-US" sz="1400" dirty="0" smtClean="0"/>
              <a:t>be able to work more efficiently with these apps</a:t>
            </a:r>
          </a:p>
          <a:p>
            <a:pPr>
              <a:lnSpc>
                <a:spcPct val="80000"/>
              </a:lnSpc>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a:t>
            </a:r>
          </a:p>
          <a:p>
            <a:pPr>
              <a:lnSpc>
                <a:spcPct val="80000"/>
              </a:lnSpc>
              <a:buFont typeface="Wingdings" pitchFamily="2" charset="2"/>
              <a:buNone/>
            </a:pPr>
            <a:endParaRPr lang="en-US" sz="1400" dirty="0"/>
          </a:p>
          <a:p>
            <a:pPr>
              <a:lnSpc>
                <a:spcPct val="80000"/>
              </a:lnSpc>
              <a:buNone/>
            </a:pPr>
            <a:r>
              <a:rPr lang="en-US" sz="1400" dirty="0"/>
              <a:t>Level: </a:t>
            </a:r>
            <a:r>
              <a:rPr lang="en-US" sz="1400" dirty="0" smtClean="0"/>
              <a:t>Basic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Who should attend:  Anyone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CPE awarded:	1 hour Computer Software and Applications</a:t>
            </a:r>
          </a:p>
        </p:txBody>
      </p:sp>
    </p:spTree>
    <p:extLst>
      <p:ext uri="{BB962C8B-B14F-4D97-AF65-F5344CB8AC3E}">
        <p14:creationId xmlns:p14="http://schemas.microsoft.com/office/powerpoint/2010/main" val="4215594982"/>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pPr algn="ctr"/>
            <a:r>
              <a:rPr lang="en-US" dirty="0">
                <a:solidFill>
                  <a:schemeClr val="accent1"/>
                </a:solidFill>
              </a:rPr>
              <a:t>Best apps for 2016 (yearly update) </a:t>
            </a:r>
          </a:p>
        </p:txBody>
      </p:sp>
      <p:sp>
        <p:nvSpPr>
          <p:cNvPr id="5124" name="Rectangle 3"/>
          <p:cNvSpPr>
            <a:spLocks noGrp="1" noChangeArrowheads="1"/>
          </p:cNvSpPr>
          <p:nvPr>
            <p:ph idx="1"/>
          </p:nvPr>
        </p:nvSpPr>
        <p:spPr>
          <a:xfrm>
            <a:off x="304800" y="1219200"/>
            <a:ext cx="7848600" cy="4419600"/>
          </a:xfrm>
        </p:spPr>
        <p:txBody>
          <a:bodyPr/>
          <a:lstStyle/>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In this session, the attendee will be given a list of apps specific to accountants and CPAs.</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be able to use the apps</a:t>
            </a:r>
          </a:p>
          <a:p>
            <a:pPr>
              <a:lnSpc>
                <a:spcPct val="80000"/>
              </a:lnSpc>
            </a:pPr>
            <a:r>
              <a:rPr lang="en-US" sz="1400" dirty="0" smtClean="0"/>
              <a:t>be able to work more efficiently with these apps</a:t>
            </a:r>
          </a:p>
          <a:p>
            <a:pPr>
              <a:lnSpc>
                <a:spcPct val="80000"/>
              </a:lnSpc>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a:t>
            </a:r>
          </a:p>
          <a:p>
            <a:pPr>
              <a:lnSpc>
                <a:spcPct val="80000"/>
              </a:lnSpc>
              <a:buFont typeface="Wingdings" pitchFamily="2" charset="2"/>
              <a:buNone/>
            </a:pPr>
            <a:endParaRPr lang="en-US" sz="1400" dirty="0"/>
          </a:p>
          <a:p>
            <a:pPr>
              <a:lnSpc>
                <a:spcPct val="80000"/>
              </a:lnSpc>
              <a:buNone/>
            </a:pPr>
            <a:r>
              <a:rPr lang="en-US" sz="1400" dirty="0"/>
              <a:t>Level: </a:t>
            </a:r>
            <a:r>
              <a:rPr lang="en-US" sz="1400" dirty="0" smtClean="0"/>
              <a:t>Basic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Who should attend:  Anyone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CPE awarded:	1 hour Computer Software and Applications</a:t>
            </a:r>
          </a:p>
        </p:txBody>
      </p:sp>
      <p:sp>
        <p:nvSpPr>
          <p:cNvPr id="5122" name="Slide Number Placeholder 3"/>
          <p:cNvSpPr>
            <a:spLocks noGrp="1"/>
          </p:cNvSpPr>
          <p:nvPr>
            <p:ph type="sldNum" sz="quarter" idx="10"/>
          </p:nvPr>
        </p:nvSpPr>
        <p:spPr>
          <a:noFill/>
        </p:spPr>
        <p:txBody>
          <a:bodyPr/>
          <a:lstStyle/>
          <a:p>
            <a:fld id="{6F6D11F1-1DE4-46C5-82A3-545CB88BFD56}" type="slidenum">
              <a:rPr lang="en-US"/>
              <a:pPr/>
              <a:t>176</a:t>
            </a:fld>
            <a:endParaRPr lang="en-US" dirty="0"/>
          </a:p>
        </p:txBody>
      </p:sp>
    </p:spTree>
    <p:extLst>
      <p:ext uri="{BB962C8B-B14F-4D97-AF65-F5344CB8AC3E}">
        <p14:creationId xmlns:p14="http://schemas.microsoft.com/office/powerpoint/2010/main" val="220406395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6F6D11F1-1DE4-46C5-82A3-545CB88BFD56}" type="slidenum">
              <a:rPr lang="en-US"/>
              <a:pPr/>
              <a:t>177</a:t>
            </a:fld>
            <a:endParaRPr lang="en-US" dirty="0"/>
          </a:p>
        </p:txBody>
      </p:sp>
      <p:sp>
        <p:nvSpPr>
          <p:cNvPr id="5123" name="Rectangle 2"/>
          <p:cNvSpPr>
            <a:spLocks noGrp="1" noChangeArrowheads="1"/>
          </p:cNvSpPr>
          <p:nvPr>
            <p:ph type="title"/>
          </p:nvPr>
        </p:nvSpPr>
        <p:spPr/>
        <p:txBody>
          <a:bodyPr/>
          <a:lstStyle/>
          <a:p>
            <a:pPr algn="ctr"/>
            <a:r>
              <a:rPr lang="en-US" dirty="0" smtClean="0">
                <a:solidFill>
                  <a:schemeClr val="accent1"/>
                </a:solidFill>
              </a:rPr>
              <a:t>Evernote</a:t>
            </a:r>
          </a:p>
        </p:txBody>
      </p:sp>
      <p:sp>
        <p:nvSpPr>
          <p:cNvPr id="5124" name="Rectangle 3"/>
          <p:cNvSpPr>
            <a:spLocks noGrp="1" noChangeArrowheads="1"/>
          </p:cNvSpPr>
          <p:nvPr>
            <p:ph type="body" idx="1"/>
          </p:nvPr>
        </p:nvSpPr>
        <p:spPr>
          <a:xfrm>
            <a:off x="304800" y="1219200"/>
            <a:ext cx="7848600" cy="4419600"/>
          </a:xfrm>
        </p:spPr>
        <p:txBody>
          <a:bodyPr/>
          <a:lstStyle/>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In this session, the attendee will learn how to use Evernote for organizational needs.</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be able to use Evernote</a:t>
            </a:r>
          </a:p>
          <a:p>
            <a:pPr>
              <a:lnSpc>
                <a:spcPct val="80000"/>
              </a:lnSpc>
            </a:pPr>
            <a:r>
              <a:rPr lang="en-US" sz="1400" dirty="0" smtClean="0"/>
              <a:t>be aware of  usage of the program</a:t>
            </a:r>
          </a:p>
          <a:p>
            <a:pPr>
              <a:lnSpc>
                <a:spcPct val="80000"/>
              </a:lnSpc>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a:t>
            </a:r>
          </a:p>
          <a:p>
            <a:pPr>
              <a:lnSpc>
                <a:spcPct val="80000"/>
              </a:lnSpc>
              <a:buFont typeface="Wingdings" pitchFamily="2" charset="2"/>
              <a:buNone/>
            </a:pPr>
            <a:endParaRPr lang="en-US" sz="1400" dirty="0"/>
          </a:p>
          <a:p>
            <a:pPr>
              <a:lnSpc>
                <a:spcPct val="80000"/>
              </a:lnSpc>
              <a:buNone/>
            </a:pPr>
            <a:r>
              <a:rPr lang="en-US" sz="1400" dirty="0"/>
              <a:t>Level: </a:t>
            </a:r>
            <a:r>
              <a:rPr lang="en-US" sz="1400" dirty="0" smtClean="0"/>
              <a:t>Basic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Who should attend:  Anyone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CPE awarded:	1 hour Computer Software and Applications</a:t>
            </a:r>
          </a:p>
        </p:txBody>
      </p:sp>
    </p:spTree>
    <p:extLst>
      <p:ext uri="{BB962C8B-B14F-4D97-AF65-F5344CB8AC3E}">
        <p14:creationId xmlns:p14="http://schemas.microsoft.com/office/powerpoint/2010/main" val="836195496"/>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6F6D11F1-1DE4-46C5-82A3-545CB88BFD56}" type="slidenum">
              <a:rPr lang="en-US"/>
              <a:pPr/>
              <a:t>178</a:t>
            </a:fld>
            <a:endParaRPr lang="en-US" dirty="0"/>
          </a:p>
        </p:txBody>
      </p:sp>
      <p:sp>
        <p:nvSpPr>
          <p:cNvPr id="5123" name="Rectangle 2"/>
          <p:cNvSpPr>
            <a:spLocks noGrp="1" noChangeArrowheads="1"/>
          </p:cNvSpPr>
          <p:nvPr>
            <p:ph type="title"/>
          </p:nvPr>
        </p:nvSpPr>
        <p:spPr/>
        <p:txBody>
          <a:bodyPr/>
          <a:lstStyle/>
          <a:p>
            <a:pPr algn="ctr"/>
            <a:r>
              <a:rPr lang="en-US" dirty="0" smtClean="0">
                <a:solidFill>
                  <a:schemeClr val="accent1"/>
                </a:solidFill>
              </a:rPr>
              <a:t>Five apps For CPAs</a:t>
            </a:r>
          </a:p>
        </p:txBody>
      </p:sp>
      <p:sp>
        <p:nvSpPr>
          <p:cNvPr id="5124" name="Rectangle 3"/>
          <p:cNvSpPr>
            <a:spLocks noGrp="1" noChangeArrowheads="1"/>
          </p:cNvSpPr>
          <p:nvPr>
            <p:ph type="body" idx="1"/>
          </p:nvPr>
        </p:nvSpPr>
        <p:spPr>
          <a:xfrm>
            <a:off x="304800" y="1219200"/>
            <a:ext cx="7848600" cy="4419600"/>
          </a:xfrm>
        </p:spPr>
        <p:txBody>
          <a:bodyPr/>
          <a:lstStyle/>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In this session, the attendee will be given a list of apps specific to CPAs.</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be able to use the apps</a:t>
            </a:r>
          </a:p>
          <a:p>
            <a:pPr>
              <a:lnSpc>
                <a:spcPct val="80000"/>
              </a:lnSpc>
            </a:pPr>
            <a:r>
              <a:rPr lang="en-US" sz="1400" dirty="0" smtClean="0"/>
              <a:t>be able to work more efficiently with these apps</a:t>
            </a:r>
          </a:p>
          <a:p>
            <a:pPr>
              <a:lnSpc>
                <a:spcPct val="80000"/>
              </a:lnSpc>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a:t>
            </a:r>
          </a:p>
          <a:p>
            <a:pPr>
              <a:lnSpc>
                <a:spcPct val="80000"/>
              </a:lnSpc>
              <a:buFont typeface="Wingdings" pitchFamily="2" charset="2"/>
              <a:buNone/>
            </a:pPr>
            <a:endParaRPr lang="en-US" sz="1400" dirty="0"/>
          </a:p>
          <a:p>
            <a:pPr>
              <a:lnSpc>
                <a:spcPct val="80000"/>
              </a:lnSpc>
              <a:buNone/>
            </a:pPr>
            <a:r>
              <a:rPr lang="en-US" sz="1400" dirty="0"/>
              <a:t>Level: </a:t>
            </a:r>
            <a:r>
              <a:rPr lang="en-US" sz="1400" dirty="0" smtClean="0"/>
              <a:t>Basic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Who should attend:  Anyone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CPE awarded:	1 hour Computer Software and Applications</a:t>
            </a:r>
          </a:p>
        </p:txBody>
      </p:sp>
    </p:spTree>
    <p:extLst>
      <p:ext uri="{BB962C8B-B14F-4D97-AF65-F5344CB8AC3E}">
        <p14:creationId xmlns:p14="http://schemas.microsoft.com/office/powerpoint/2010/main" val="2587426414"/>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6F6D11F1-1DE4-46C5-82A3-545CB88BFD56}" type="slidenum">
              <a:rPr lang="en-US"/>
              <a:pPr/>
              <a:t>179</a:t>
            </a:fld>
            <a:endParaRPr lang="en-US" dirty="0"/>
          </a:p>
        </p:txBody>
      </p:sp>
      <p:sp>
        <p:nvSpPr>
          <p:cNvPr id="5123" name="Rectangle 2"/>
          <p:cNvSpPr>
            <a:spLocks noGrp="1" noChangeArrowheads="1"/>
          </p:cNvSpPr>
          <p:nvPr>
            <p:ph type="title"/>
          </p:nvPr>
        </p:nvSpPr>
        <p:spPr/>
        <p:txBody>
          <a:bodyPr/>
          <a:lstStyle/>
          <a:p>
            <a:pPr algn="ctr"/>
            <a:r>
              <a:rPr lang="en-US" dirty="0" smtClean="0">
                <a:solidFill>
                  <a:schemeClr val="accent1"/>
                </a:solidFill>
              </a:rPr>
              <a:t>IPad</a:t>
            </a:r>
          </a:p>
        </p:txBody>
      </p:sp>
      <p:sp>
        <p:nvSpPr>
          <p:cNvPr id="5124" name="Rectangle 3"/>
          <p:cNvSpPr>
            <a:spLocks noGrp="1" noChangeArrowheads="1"/>
          </p:cNvSpPr>
          <p:nvPr>
            <p:ph type="body" idx="1"/>
          </p:nvPr>
        </p:nvSpPr>
        <p:spPr>
          <a:xfrm>
            <a:off x="304800" y="1219200"/>
            <a:ext cx="7848600" cy="4419600"/>
          </a:xfrm>
        </p:spPr>
        <p:txBody>
          <a:bodyPr/>
          <a:lstStyle/>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In this session, the attendee will learn how to use IPad for organizational needs.</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be able to use IPad</a:t>
            </a:r>
          </a:p>
          <a:p>
            <a:pPr>
              <a:lnSpc>
                <a:spcPct val="80000"/>
              </a:lnSpc>
            </a:pPr>
            <a:r>
              <a:rPr lang="en-US" sz="1400" dirty="0" smtClean="0"/>
              <a:t>be aware of  some useful sites</a:t>
            </a:r>
          </a:p>
          <a:p>
            <a:pPr>
              <a:lnSpc>
                <a:spcPct val="80000"/>
              </a:lnSpc>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a:t>
            </a:r>
          </a:p>
          <a:p>
            <a:pPr>
              <a:lnSpc>
                <a:spcPct val="80000"/>
              </a:lnSpc>
              <a:buFont typeface="Wingdings" pitchFamily="2" charset="2"/>
              <a:buNone/>
            </a:pPr>
            <a:endParaRPr lang="en-US" sz="1400" dirty="0"/>
          </a:p>
          <a:p>
            <a:pPr>
              <a:lnSpc>
                <a:spcPct val="80000"/>
              </a:lnSpc>
              <a:buNone/>
            </a:pPr>
            <a:r>
              <a:rPr lang="en-US" sz="1400" dirty="0"/>
              <a:t>Level: </a:t>
            </a:r>
            <a:r>
              <a:rPr lang="en-US" sz="1400" dirty="0" smtClean="0"/>
              <a:t>Basic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Who should attend:  Anyone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CPE awarded:	1 hour Computer Software and Applications</a:t>
            </a:r>
          </a:p>
        </p:txBody>
      </p:sp>
    </p:spTree>
    <p:extLst>
      <p:ext uri="{BB962C8B-B14F-4D97-AF65-F5344CB8AC3E}">
        <p14:creationId xmlns:p14="http://schemas.microsoft.com/office/powerpoint/2010/main" val="34269994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billing</a:t>
            </a:r>
            <a:endParaRPr lang="en-US" dirty="0"/>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18</a:t>
            </a:fld>
            <a:endParaRPr lang="en-US" dirty="0"/>
          </a:p>
        </p:txBody>
      </p:sp>
    </p:spTree>
    <p:extLst>
      <p:ext uri="{BB962C8B-B14F-4D97-AF65-F5344CB8AC3E}">
        <p14:creationId xmlns:p14="http://schemas.microsoft.com/office/powerpoint/2010/main" val="4200037534"/>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6F6D11F1-1DE4-46C5-82A3-545CB88BFD56}" type="slidenum">
              <a:rPr lang="en-US"/>
              <a:pPr/>
              <a:t>180</a:t>
            </a:fld>
            <a:endParaRPr lang="en-US" dirty="0"/>
          </a:p>
        </p:txBody>
      </p:sp>
      <p:sp>
        <p:nvSpPr>
          <p:cNvPr id="5123" name="Rectangle 2"/>
          <p:cNvSpPr>
            <a:spLocks noGrp="1" noChangeArrowheads="1"/>
          </p:cNvSpPr>
          <p:nvPr>
            <p:ph type="title"/>
          </p:nvPr>
        </p:nvSpPr>
        <p:spPr/>
        <p:txBody>
          <a:bodyPr/>
          <a:lstStyle/>
          <a:p>
            <a:pPr algn="ctr"/>
            <a:r>
              <a:rPr lang="en-US" dirty="0" smtClean="0">
                <a:solidFill>
                  <a:schemeClr val="accent1"/>
                </a:solidFill>
              </a:rPr>
              <a:t>Join.Me</a:t>
            </a:r>
          </a:p>
        </p:txBody>
      </p:sp>
      <p:sp>
        <p:nvSpPr>
          <p:cNvPr id="5124" name="Rectangle 3"/>
          <p:cNvSpPr>
            <a:spLocks noGrp="1" noChangeArrowheads="1"/>
          </p:cNvSpPr>
          <p:nvPr>
            <p:ph type="body" idx="1"/>
          </p:nvPr>
        </p:nvSpPr>
        <p:spPr>
          <a:xfrm>
            <a:off x="304800" y="1219200"/>
            <a:ext cx="7848600" cy="4419600"/>
          </a:xfrm>
        </p:spPr>
        <p:txBody>
          <a:bodyPr/>
          <a:lstStyle/>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In this session, the attendee will learn how to use Join.Me as a tool to use with clients and coworkers.</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be able to use the app and all its applications</a:t>
            </a:r>
          </a:p>
          <a:p>
            <a:pPr>
              <a:lnSpc>
                <a:spcPct val="80000"/>
              </a:lnSpc>
            </a:pPr>
            <a:r>
              <a:rPr lang="en-US" sz="1400" dirty="0" smtClean="0"/>
              <a:t>download the app to use in class</a:t>
            </a:r>
          </a:p>
          <a:p>
            <a:pPr>
              <a:lnSpc>
                <a:spcPct val="80000"/>
              </a:lnSpc>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a:t>
            </a:r>
          </a:p>
          <a:p>
            <a:pPr>
              <a:lnSpc>
                <a:spcPct val="80000"/>
              </a:lnSpc>
              <a:buFont typeface="Wingdings" pitchFamily="2" charset="2"/>
              <a:buNone/>
            </a:pPr>
            <a:endParaRPr lang="en-US" sz="1400" dirty="0"/>
          </a:p>
          <a:p>
            <a:pPr>
              <a:lnSpc>
                <a:spcPct val="80000"/>
              </a:lnSpc>
              <a:buNone/>
            </a:pPr>
            <a:r>
              <a:rPr lang="en-US" sz="1400" dirty="0"/>
              <a:t>Level: </a:t>
            </a:r>
            <a:r>
              <a:rPr lang="en-US" sz="1400" dirty="0" smtClean="0"/>
              <a:t>Basic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Who should attend:  Anyone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CPE awarded:	1 hour Computer Software and Applications</a:t>
            </a:r>
          </a:p>
        </p:txBody>
      </p:sp>
    </p:spTree>
    <p:extLst>
      <p:ext uri="{BB962C8B-B14F-4D97-AF65-F5344CB8AC3E}">
        <p14:creationId xmlns:p14="http://schemas.microsoft.com/office/powerpoint/2010/main" val="1769818066"/>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6F6D11F1-1DE4-46C5-82A3-545CB88BFD56}" type="slidenum">
              <a:rPr lang="en-US"/>
              <a:pPr/>
              <a:t>181</a:t>
            </a:fld>
            <a:endParaRPr lang="en-US" dirty="0"/>
          </a:p>
        </p:txBody>
      </p:sp>
      <p:sp>
        <p:nvSpPr>
          <p:cNvPr id="5123" name="Rectangle 2"/>
          <p:cNvSpPr>
            <a:spLocks noGrp="1" noChangeArrowheads="1"/>
          </p:cNvSpPr>
          <p:nvPr>
            <p:ph type="title"/>
          </p:nvPr>
        </p:nvSpPr>
        <p:spPr/>
        <p:txBody>
          <a:bodyPr/>
          <a:lstStyle/>
          <a:p>
            <a:pPr algn="ctr"/>
            <a:r>
              <a:rPr lang="en-US" dirty="0" smtClean="0">
                <a:solidFill>
                  <a:schemeClr val="accent1"/>
                </a:solidFill>
              </a:rPr>
              <a:t>Microsoft OneNote</a:t>
            </a:r>
          </a:p>
        </p:txBody>
      </p:sp>
      <p:sp>
        <p:nvSpPr>
          <p:cNvPr id="5124" name="Rectangle 3"/>
          <p:cNvSpPr>
            <a:spLocks noGrp="1" noChangeArrowheads="1"/>
          </p:cNvSpPr>
          <p:nvPr>
            <p:ph type="body" idx="1"/>
          </p:nvPr>
        </p:nvSpPr>
        <p:spPr>
          <a:xfrm>
            <a:off x="304800" y="1219200"/>
            <a:ext cx="7848600" cy="4419600"/>
          </a:xfrm>
        </p:spPr>
        <p:txBody>
          <a:bodyPr/>
          <a:lstStyle/>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In this session, the attendee will be given a hands-on training to using OneNote..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be able to use OneNote</a:t>
            </a:r>
          </a:p>
          <a:p>
            <a:pPr>
              <a:lnSpc>
                <a:spcPct val="80000"/>
              </a:lnSpc>
            </a:pPr>
            <a:r>
              <a:rPr lang="en-US" sz="1400" dirty="0" smtClean="0"/>
              <a:t>be able to work more efficiently with this feature</a:t>
            </a:r>
          </a:p>
          <a:p>
            <a:pPr>
              <a:lnSpc>
                <a:spcPct val="80000"/>
              </a:lnSpc>
            </a:pPr>
            <a:r>
              <a:rPr lang="en-US" sz="1400" dirty="0" smtClean="0"/>
              <a:t>be able to create folders</a:t>
            </a:r>
          </a:p>
          <a:p>
            <a:pPr>
              <a:lnSpc>
                <a:spcPct val="80000"/>
              </a:lnSpc>
            </a:pPr>
            <a:r>
              <a:rPr lang="en-US" sz="1400" dirty="0" smtClean="0"/>
              <a:t>be able to add links and notes</a:t>
            </a:r>
          </a:p>
          <a:p>
            <a:pPr>
              <a:lnSpc>
                <a:spcPct val="80000"/>
              </a:lnSpc>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a:t>
            </a:r>
          </a:p>
          <a:p>
            <a:pPr>
              <a:lnSpc>
                <a:spcPct val="80000"/>
              </a:lnSpc>
              <a:buFont typeface="Wingdings" pitchFamily="2" charset="2"/>
              <a:buNone/>
            </a:pPr>
            <a:endParaRPr lang="en-US" sz="1400" dirty="0"/>
          </a:p>
          <a:p>
            <a:pPr>
              <a:lnSpc>
                <a:spcPct val="80000"/>
              </a:lnSpc>
              <a:buNone/>
            </a:pPr>
            <a:r>
              <a:rPr lang="en-US" sz="1400" dirty="0"/>
              <a:t>Level: </a:t>
            </a:r>
            <a:r>
              <a:rPr lang="en-US" sz="1400" dirty="0" smtClean="0"/>
              <a:t>Basic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Who should attend:  Anyone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CPE awarded:	1 hour Computer Software and Applications</a:t>
            </a:r>
          </a:p>
        </p:txBody>
      </p:sp>
    </p:spTree>
    <p:extLst>
      <p:ext uri="{BB962C8B-B14F-4D97-AF65-F5344CB8AC3E}">
        <p14:creationId xmlns:p14="http://schemas.microsoft.com/office/powerpoint/2010/main" val="3696000368"/>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6F6D11F1-1DE4-46C5-82A3-545CB88BFD56}" type="slidenum">
              <a:rPr lang="en-US"/>
              <a:pPr/>
              <a:t>182</a:t>
            </a:fld>
            <a:endParaRPr lang="en-US" dirty="0"/>
          </a:p>
        </p:txBody>
      </p:sp>
      <p:sp>
        <p:nvSpPr>
          <p:cNvPr id="5123" name="Rectangle 2"/>
          <p:cNvSpPr>
            <a:spLocks noGrp="1" noChangeArrowheads="1"/>
          </p:cNvSpPr>
          <p:nvPr>
            <p:ph type="title"/>
          </p:nvPr>
        </p:nvSpPr>
        <p:spPr/>
        <p:txBody>
          <a:bodyPr/>
          <a:lstStyle/>
          <a:p>
            <a:pPr algn="ctr"/>
            <a:r>
              <a:rPr lang="en-US" dirty="0" smtClean="0">
                <a:solidFill>
                  <a:schemeClr val="accent1"/>
                </a:solidFill>
              </a:rPr>
              <a:t>Mouse Click Tricks</a:t>
            </a:r>
          </a:p>
        </p:txBody>
      </p:sp>
      <p:sp>
        <p:nvSpPr>
          <p:cNvPr id="5124" name="Rectangle 3"/>
          <p:cNvSpPr>
            <a:spLocks noGrp="1" noChangeArrowheads="1"/>
          </p:cNvSpPr>
          <p:nvPr>
            <p:ph type="body" idx="1"/>
          </p:nvPr>
        </p:nvSpPr>
        <p:spPr>
          <a:xfrm>
            <a:off x="304800" y="1219200"/>
            <a:ext cx="7848600" cy="4419600"/>
          </a:xfrm>
        </p:spPr>
        <p:txBody>
          <a:bodyPr/>
          <a:lstStyle/>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In this session, the participant will learn the mouse click tricks to make their work easier and more efficient.</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be able to use  shortcuts in all programs</a:t>
            </a:r>
          </a:p>
          <a:p>
            <a:pPr>
              <a:lnSpc>
                <a:spcPct val="80000"/>
              </a:lnSpc>
            </a:pPr>
            <a:r>
              <a:rPr lang="en-US" sz="1400" dirty="0" smtClean="0"/>
              <a:t>be able to use scroll tricks</a:t>
            </a:r>
          </a:p>
          <a:p>
            <a:pPr>
              <a:lnSpc>
                <a:spcPct val="80000"/>
              </a:lnSpc>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a:t>
            </a:r>
          </a:p>
          <a:p>
            <a:pPr>
              <a:lnSpc>
                <a:spcPct val="80000"/>
              </a:lnSpc>
              <a:buFont typeface="Wingdings" pitchFamily="2" charset="2"/>
              <a:buNone/>
            </a:pPr>
            <a:endParaRPr lang="en-US" sz="1400" dirty="0"/>
          </a:p>
          <a:p>
            <a:pPr>
              <a:lnSpc>
                <a:spcPct val="80000"/>
              </a:lnSpc>
              <a:buNone/>
            </a:pPr>
            <a:r>
              <a:rPr lang="en-US" sz="1400" dirty="0"/>
              <a:t>Level: </a:t>
            </a:r>
            <a:r>
              <a:rPr lang="en-US" sz="1400" dirty="0" smtClean="0"/>
              <a:t>Basic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Who should attend:  Anyone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CPE awarded:	1 hour Computer Software and Applications</a:t>
            </a:r>
          </a:p>
        </p:txBody>
      </p:sp>
    </p:spTree>
    <p:extLst>
      <p:ext uri="{BB962C8B-B14F-4D97-AF65-F5344CB8AC3E}">
        <p14:creationId xmlns:p14="http://schemas.microsoft.com/office/powerpoint/2010/main" val="2921436573"/>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6F6D11F1-1DE4-46C5-82A3-545CB88BFD56}" type="slidenum">
              <a:rPr lang="en-US"/>
              <a:pPr/>
              <a:t>183</a:t>
            </a:fld>
            <a:endParaRPr lang="en-US" dirty="0"/>
          </a:p>
        </p:txBody>
      </p:sp>
      <p:sp>
        <p:nvSpPr>
          <p:cNvPr id="5123" name="Rectangle 2"/>
          <p:cNvSpPr>
            <a:spLocks noGrp="1" noChangeArrowheads="1"/>
          </p:cNvSpPr>
          <p:nvPr>
            <p:ph type="title"/>
          </p:nvPr>
        </p:nvSpPr>
        <p:spPr/>
        <p:txBody>
          <a:bodyPr/>
          <a:lstStyle/>
          <a:p>
            <a:pPr algn="ctr"/>
            <a:r>
              <a:rPr lang="en-US" dirty="0" smtClean="0">
                <a:solidFill>
                  <a:schemeClr val="accent1"/>
                </a:solidFill>
              </a:rPr>
              <a:t>Office Changes</a:t>
            </a:r>
          </a:p>
        </p:txBody>
      </p:sp>
      <p:sp>
        <p:nvSpPr>
          <p:cNvPr id="5124" name="Rectangle 3"/>
          <p:cNvSpPr>
            <a:spLocks noGrp="1" noChangeArrowheads="1"/>
          </p:cNvSpPr>
          <p:nvPr>
            <p:ph type="body" idx="1"/>
          </p:nvPr>
        </p:nvSpPr>
        <p:spPr>
          <a:xfrm>
            <a:off x="304800" y="1219200"/>
            <a:ext cx="7848600" cy="4419600"/>
          </a:xfrm>
        </p:spPr>
        <p:txBody>
          <a:bodyPr/>
          <a:lstStyle/>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In this session, the attendee will learn the changes in the new version.</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be able to use the new version</a:t>
            </a:r>
          </a:p>
          <a:p>
            <a:pPr>
              <a:lnSpc>
                <a:spcPct val="80000"/>
              </a:lnSpc>
            </a:pPr>
            <a:r>
              <a:rPr lang="en-US" sz="1400" dirty="0" smtClean="0"/>
              <a:t>be aware of changes</a:t>
            </a:r>
          </a:p>
          <a:p>
            <a:pPr>
              <a:lnSpc>
                <a:spcPct val="80000"/>
              </a:lnSpc>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a:t>
            </a:r>
          </a:p>
          <a:p>
            <a:pPr>
              <a:lnSpc>
                <a:spcPct val="80000"/>
              </a:lnSpc>
              <a:buFont typeface="Wingdings" pitchFamily="2" charset="2"/>
              <a:buNone/>
            </a:pPr>
            <a:endParaRPr lang="en-US" sz="1400" dirty="0"/>
          </a:p>
          <a:p>
            <a:pPr>
              <a:lnSpc>
                <a:spcPct val="80000"/>
              </a:lnSpc>
              <a:buNone/>
            </a:pPr>
            <a:r>
              <a:rPr lang="en-US" sz="1400" dirty="0"/>
              <a:t>Level: </a:t>
            </a:r>
            <a:r>
              <a:rPr lang="en-US" sz="1400" dirty="0" smtClean="0"/>
              <a:t>Basic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Who should attend:  Anyone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CPE awarded:	1 hour Computer Software and Applications</a:t>
            </a:r>
          </a:p>
        </p:txBody>
      </p:sp>
    </p:spTree>
    <p:extLst>
      <p:ext uri="{BB962C8B-B14F-4D97-AF65-F5344CB8AC3E}">
        <p14:creationId xmlns:p14="http://schemas.microsoft.com/office/powerpoint/2010/main" val="3452676141"/>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6F6D11F1-1DE4-46C5-82A3-545CB88BFD56}" type="slidenum">
              <a:rPr lang="en-US"/>
              <a:pPr/>
              <a:t>184</a:t>
            </a:fld>
            <a:endParaRPr lang="en-US" dirty="0"/>
          </a:p>
        </p:txBody>
      </p:sp>
      <p:sp>
        <p:nvSpPr>
          <p:cNvPr id="5123" name="Rectangle 2"/>
          <p:cNvSpPr>
            <a:spLocks noGrp="1" noChangeArrowheads="1"/>
          </p:cNvSpPr>
          <p:nvPr>
            <p:ph type="title"/>
          </p:nvPr>
        </p:nvSpPr>
        <p:spPr/>
        <p:txBody>
          <a:bodyPr/>
          <a:lstStyle/>
          <a:p>
            <a:pPr algn="ctr"/>
            <a:r>
              <a:rPr lang="en-US" dirty="0" smtClean="0">
                <a:solidFill>
                  <a:schemeClr val="accent1"/>
                </a:solidFill>
              </a:rPr>
              <a:t>Tips for Better Internet Searches</a:t>
            </a:r>
          </a:p>
        </p:txBody>
      </p:sp>
      <p:sp>
        <p:nvSpPr>
          <p:cNvPr id="5124" name="Rectangle 3"/>
          <p:cNvSpPr>
            <a:spLocks noGrp="1" noChangeArrowheads="1"/>
          </p:cNvSpPr>
          <p:nvPr>
            <p:ph type="body" idx="1"/>
          </p:nvPr>
        </p:nvSpPr>
        <p:spPr>
          <a:xfrm>
            <a:off x="304800" y="1219200"/>
            <a:ext cx="7848600" cy="4419600"/>
          </a:xfrm>
        </p:spPr>
        <p:txBody>
          <a:bodyPr/>
          <a:lstStyle/>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In this session, the participant will learn some techniques for surfing the web for answers.</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be able to use  tips discussed to get better results</a:t>
            </a:r>
          </a:p>
          <a:p>
            <a:pPr marL="0" indent="0">
              <a:lnSpc>
                <a:spcPct val="80000"/>
              </a:lnSpc>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a:t>
            </a:r>
          </a:p>
          <a:p>
            <a:pPr>
              <a:lnSpc>
                <a:spcPct val="80000"/>
              </a:lnSpc>
              <a:buFont typeface="Wingdings" pitchFamily="2" charset="2"/>
              <a:buNone/>
            </a:pPr>
            <a:endParaRPr lang="en-US" sz="1400" dirty="0"/>
          </a:p>
          <a:p>
            <a:pPr>
              <a:lnSpc>
                <a:spcPct val="80000"/>
              </a:lnSpc>
              <a:buNone/>
            </a:pPr>
            <a:r>
              <a:rPr lang="en-US" sz="1400" dirty="0"/>
              <a:t>Level: </a:t>
            </a:r>
            <a:r>
              <a:rPr lang="en-US" sz="1400" dirty="0" smtClean="0"/>
              <a:t>Basic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Who should attend:  Anyone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CPE awarded:	1 hour Computer Software and Applications</a:t>
            </a:r>
          </a:p>
        </p:txBody>
      </p:sp>
    </p:spTree>
    <p:extLst>
      <p:ext uri="{BB962C8B-B14F-4D97-AF65-F5344CB8AC3E}">
        <p14:creationId xmlns:p14="http://schemas.microsoft.com/office/powerpoint/2010/main" val="557910795"/>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185</a:t>
            </a:fld>
            <a:endParaRPr lang="en-US" dirty="0"/>
          </a:p>
        </p:txBody>
      </p:sp>
      <p:sp>
        <p:nvSpPr>
          <p:cNvPr id="46083" name="Rectangle 2"/>
          <p:cNvSpPr>
            <a:spLocks noGrp="1" noChangeArrowheads="1"/>
          </p:cNvSpPr>
          <p:nvPr>
            <p:ph type="title"/>
          </p:nvPr>
        </p:nvSpPr>
        <p:spPr/>
        <p:txBody>
          <a:bodyPr/>
          <a:lstStyle/>
          <a:p>
            <a:r>
              <a:rPr lang="en-US" dirty="0" smtClean="0">
                <a:solidFill>
                  <a:schemeClr val="accent1"/>
                </a:solidFill>
              </a:rPr>
              <a:t>TValue</a:t>
            </a:r>
          </a:p>
        </p:txBody>
      </p:sp>
      <p:sp>
        <p:nvSpPr>
          <p:cNvPr id="46084" name="Rectangle 3"/>
          <p:cNvSpPr>
            <a:spLocks noGrp="1" noChangeArrowheads="1"/>
          </p:cNvSpPr>
          <p:nvPr>
            <p:ph type="body" idx="1"/>
          </p:nvPr>
        </p:nvSpPr>
        <p:spPr>
          <a:xfrm>
            <a:off x="381000" y="1143000"/>
            <a:ext cx="7391400" cy="51816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work using Tvalue to create loan amortization schedules and interest calculation.</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be able to create an amortization schedule</a:t>
            </a:r>
          </a:p>
          <a:p>
            <a:pPr>
              <a:lnSpc>
                <a:spcPct val="90000"/>
              </a:lnSpc>
            </a:pPr>
            <a:r>
              <a:rPr lang="en-US" sz="1600" dirty="0" smtClean="0"/>
              <a:t>be able to create interest calculation</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1.5  hours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CPE awarded:      1.5 hours accounting</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4014624642"/>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186</a:t>
            </a:fld>
            <a:endParaRPr lang="en-US" dirty="0"/>
          </a:p>
        </p:txBody>
      </p:sp>
      <p:sp>
        <p:nvSpPr>
          <p:cNvPr id="46083" name="Rectangle 2"/>
          <p:cNvSpPr>
            <a:spLocks noGrp="1" noChangeArrowheads="1"/>
          </p:cNvSpPr>
          <p:nvPr>
            <p:ph type="title"/>
          </p:nvPr>
        </p:nvSpPr>
        <p:spPr>
          <a:xfrm>
            <a:off x="304800" y="152400"/>
            <a:ext cx="7391400" cy="990600"/>
          </a:xfrm>
        </p:spPr>
        <p:txBody>
          <a:bodyPr/>
          <a:lstStyle/>
          <a:p>
            <a:r>
              <a:rPr lang="en-US" sz="3200" dirty="0" smtClean="0">
                <a:solidFill>
                  <a:schemeClr val="accent1"/>
                </a:solidFill>
              </a:rPr>
              <a:t>Understanding your Computer: The Care and Feeding of Your Computer</a:t>
            </a:r>
          </a:p>
        </p:txBody>
      </p:sp>
      <p:sp>
        <p:nvSpPr>
          <p:cNvPr id="46084" name="Rectangle 3"/>
          <p:cNvSpPr>
            <a:spLocks noGrp="1" noChangeArrowheads="1"/>
          </p:cNvSpPr>
          <p:nvPr>
            <p:ph type="body" idx="1"/>
          </p:nvPr>
        </p:nvSpPr>
        <p:spPr>
          <a:xfrm>
            <a:off x="381000" y="1143000"/>
            <a:ext cx="7391400" cy="51816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the basics of a computer and what you need to know to work effectively with this technology.</a:t>
            </a:r>
          </a:p>
          <a:p>
            <a:pPr>
              <a:lnSpc>
                <a:spcPct val="90000"/>
              </a:lnSpc>
              <a:buFont typeface="Wingdings" pitchFamily="2" charset="2"/>
              <a:buNone/>
            </a:pPr>
            <a:r>
              <a:rPr lang="en-US" sz="1600" dirty="0" smtClean="0"/>
              <a:t>Presenter: IT</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be able to troubleshoot some issues</a:t>
            </a:r>
          </a:p>
          <a:p>
            <a:pPr>
              <a:lnSpc>
                <a:spcPct val="90000"/>
              </a:lnSpc>
            </a:pPr>
            <a:r>
              <a:rPr lang="en-US" sz="1600" dirty="0" smtClean="0"/>
              <a:t>be aware of changes in technology</a:t>
            </a:r>
          </a:p>
          <a:p>
            <a:pPr>
              <a:lnSpc>
                <a:spcPct val="90000"/>
              </a:lnSpc>
            </a:pPr>
            <a:r>
              <a:rPr lang="en-US" sz="1600" dirty="0" smtClean="0"/>
              <a:t>be able to work remotely more efficiently</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Font typeface="Wingdings" pitchFamily="2" charset="2"/>
              <a:buNone/>
            </a:pPr>
            <a:endParaRPr lang="en-US" sz="1600" dirty="0" smtClean="0"/>
          </a:p>
          <a:p>
            <a:pPr>
              <a:buNone/>
            </a:pPr>
            <a:r>
              <a:rPr lang="en-US" sz="1600" dirty="0" smtClean="0"/>
              <a:t>CPE awarded:      1 hour </a:t>
            </a:r>
            <a:r>
              <a:rPr lang="en-US" sz="1600" dirty="0">
                <a:latin typeface="Arial" charset="0"/>
              </a:rPr>
              <a:t>Computer Software and Applications</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1326908277"/>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 and Accounting</a:t>
            </a:r>
            <a:endParaRPr lang="en-US" sz="1200" dirty="0"/>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187</a:t>
            </a:fld>
            <a:endParaRPr lang="en-US" dirty="0"/>
          </a:p>
        </p:txBody>
      </p:sp>
    </p:spTree>
    <p:extLst>
      <p:ext uri="{BB962C8B-B14F-4D97-AF65-F5344CB8AC3E}">
        <p14:creationId xmlns:p14="http://schemas.microsoft.com/office/powerpoint/2010/main" val="538596291"/>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3"/>
          <p:cNvSpPr>
            <a:spLocks noGrp="1"/>
          </p:cNvSpPr>
          <p:nvPr>
            <p:ph type="sldNum" sz="quarter" idx="10"/>
          </p:nvPr>
        </p:nvSpPr>
        <p:spPr>
          <a:noFill/>
        </p:spPr>
        <p:txBody>
          <a:bodyPr/>
          <a:lstStyle/>
          <a:p>
            <a:fld id="{57542E38-D874-42CC-9722-963D32C5C09B}" type="slidenum">
              <a:rPr lang="en-US"/>
              <a:pPr/>
              <a:t>188</a:t>
            </a:fld>
            <a:endParaRPr lang="en-US" dirty="0"/>
          </a:p>
        </p:txBody>
      </p:sp>
      <p:sp>
        <p:nvSpPr>
          <p:cNvPr id="49155" name="Rectangle 2"/>
          <p:cNvSpPr>
            <a:spLocks noGrp="1" noChangeArrowheads="1"/>
          </p:cNvSpPr>
          <p:nvPr>
            <p:ph type="title"/>
          </p:nvPr>
        </p:nvSpPr>
        <p:spPr/>
        <p:txBody>
          <a:bodyPr/>
          <a:lstStyle/>
          <a:p>
            <a:r>
              <a:rPr lang="en-US" sz="3600" dirty="0" smtClean="0">
                <a:solidFill>
                  <a:schemeClr val="accent1"/>
                </a:solidFill>
              </a:rPr>
              <a:t>1099s</a:t>
            </a:r>
          </a:p>
        </p:txBody>
      </p:sp>
      <p:sp>
        <p:nvSpPr>
          <p:cNvPr id="49156" name="Rectangle 3"/>
          <p:cNvSpPr>
            <a:spLocks noGrp="1" noChangeArrowheads="1"/>
          </p:cNvSpPr>
          <p:nvPr>
            <p:ph type="body" idx="1"/>
          </p:nvPr>
        </p:nvSpPr>
        <p:spPr/>
        <p:txBody>
          <a:bodyPr/>
          <a:lstStyle/>
          <a:p>
            <a:pPr>
              <a:lnSpc>
                <a:spcPct val="80000"/>
              </a:lnSpc>
              <a:buFont typeface="Wingdings" pitchFamily="2" charset="2"/>
              <a:buNone/>
            </a:pPr>
            <a:r>
              <a:rPr lang="en-US" sz="1200" dirty="0" smtClean="0"/>
              <a:t>Session Description </a:t>
            </a:r>
          </a:p>
          <a:p>
            <a:pPr>
              <a:lnSpc>
                <a:spcPct val="80000"/>
              </a:lnSpc>
              <a:buFont typeface="Wingdings" pitchFamily="2" charset="2"/>
              <a:buNone/>
            </a:pPr>
            <a:r>
              <a:rPr lang="en-US" sz="1200" dirty="0" smtClean="0"/>
              <a:t>    This session will teach the basics of issuing 1099s.</a:t>
            </a:r>
          </a:p>
          <a:p>
            <a:pPr>
              <a:lnSpc>
                <a:spcPct val="80000"/>
              </a:lnSpc>
              <a:buFont typeface="Wingdings" pitchFamily="2" charset="2"/>
              <a:buNone/>
            </a:pPr>
            <a:r>
              <a:rPr lang="en-US" sz="1200" dirty="0" smtClean="0"/>
              <a:t>                   </a:t>
            </a:r>
          </a:p>
          <a:p>
            <a:pPr>
              <a:lnSpc>
                <a:spcPct val="80000"/>
              </a:lnSpc>
              <a:buFont typeface="Wingdings" pitchFamily="2" charset="2"/>
              <a:buNone/>
            </a:pPr>
            <a:r>
              <a:rPr lang="en-US" sz="1200" dirty="0" smtClean="0"/>
              <a:t>At the completion of this session the team member will: </a:t>
            </a:r>
          </a:p>
          <a:p>
            <a:pPr>
              <a:lnSpc>
                <a:spcPct val="80000"/>
              </a:lnSpc>
            </a:pPr>
            <a:r>
              <a:rPr lang="en-US" sz="1200" dirty="0" smtClean="0"/>
              <a:t>be able to fill out a 1099</a:t>
            </a:r>
          </a:p>
          <a:p>
            <a:pPr>
              <a:lnSpc>
                <a:spcPct val="80000"/>
              </a:lnSpc>
            </a:pPr>
            <a:r>
              <a:rPr lang="en-US" sz="1200" dirty="0" smtClean="0"/>
              <a:t>understand when to issue a 1099</a:t>
            </a:r>
          </a:p>
          <a:p>
            <a:pPr>
              <a:lnSpc>
                <a:spcPct val="80000"/>
              </a:lnSpc>
            </a:pPr>
            <a:r>
              <a:rPr lang="en-US" sz="1200" dirty="0" smtClean="0"/>
              <a:t>understand the filing requirements of a 1099</a:t>
            </a:r>
          </a:p>
          <a:p>
            <a:pPr>
              <a:lnSpc>
                <a:spcPct val="80000"/>
              </a:lnSpc>
              <a:buFont typeface="Wingdings" pitchFamily="2" charset="2"/>
              <a:buNone/>
            </a:pPr>
            <a:endParaRPr lang="en-US" sz="1200" dirty="0" smtClean="0"/>
          </a:p>
          <a:p>
            <a:pPr>
              <a:lnSpc>
                <a:spcPct val="80000"/>
              </a:lnSpc>
              <a:buNone/>
            </a:pPr>
            <a:r>
              <a:rPr lang="en-US" sz="1200" dirty="0" smtClean="0"/>
              <a:t>Presenter: </a:t>
            </a:r>
            <a:r>
              <a:rPr lang="en-US" sz="1200" dirty="0"/>
              <a:t>Brian Leedy, CPA</a:t>
            </a:r>
          </a:p>
          <a:p>
            <a:pPr>
              <a:lnSpc>
                <a:spcPct val="80000"/>
              </a:lnSpc>
              <a:buFont typeface="Wingdings" pitchFamily="2" charset="2"/>
              <a:buNone/>
            </a:pPr>
            <a:endParaRPr lang="en-US" sz="1200" dirty="0" smtClean="0"/>
          </a:p>
          <a:p>
            <a:pPr>
              <a:lnSpc>
                <a:spcPct val="80000"/>
              </a:lnSpc>
              <a:buFont typeface="Wingdings" pitchFamily="2" charset="2"/>
              <a:buNone/>
            </a:pPr>
            <a:r>
              <a:rPr lang="en-US" sz="1200" dirty="0" smtClean="0"/>
              <a:t>Who should attend? Open to all</a:t>
            </a:r>
          </a:p>
          <a:p>
            <a:pPr>
              <a:lnSpc>
                <a:spcPct val="80000"/>
              </a:lnSpc>
              <a:buFont typeface="Wingdings" pitchFamily="2" charset="2"/>
              <a:buNone/>
            </a:pPr>
            <a:endParaRPr lang="en-US" sz="1200" dirty="0" smtClean="0"/>
          </a:p>
          <a:p>
            <a:pPr>
              <a:lnSpc>
                <a:spcPct val="80000"/>
              </a:lnSpc>
              <a:buFont typeface="Wingdings" pitchFamily="2" charset="2"/>
              <a:buNone/>
            </a:pPr>
            <a:r>
              <a:rPr lang="en-US" sz="1200" dirty="0" smtClean="0"/>
              <a:t>CPE awarded:  1 hour Taxes</a:t>
            </a:r>
          </a:p>
          <a:p>
            <a:pPr>
              <a:lnSpc>
                <a:spcPct val="80000"/>
              </a:lnSpc>
              <a:buFont typeface="Wingdings" pitchFamily="2" charset="2"/>
              <a:buNone/>
            </a:pPr>
            <a:endParaRPr lang="en-US" sz="1200" dirty="0" smtClean="0"/>
          </a:p>
          <a:p>
            <a:pPr>
              <a:lnSpc>
                <a:spcPct val="80000"/>
              </a:lnSpc>
              <a:buFont typeface="Wingdings" pitchFamily="2" charset="2"/>
              <a:buNone/>
            </a:pPr>
            <a:r>
              <a:rPr lang="en-US" sz="1200" dirty="0" smtClean="0"/>
              <a:t>Prerequisite:  None  </a:t>
            </a:r>
          </a:p>
          <a:p>
            <a:pPr>
              <a:lnSpc>
                <a:spcPct val="80000"/>
              </a:lnSpc>
              <a:buFont typeface="Wingdings" pitchFamily="2" charset="2"/>
              <a:buNone/>
            </a:pPr>
            <a:endParaRPr lang="en-US" sz="1200" b="0" dirty="0"/>
          </a:p>
          <a:p>
            <a:pPr>
              <a:lnSpc>
                <a:spcPct val="80000"/>
              </a:lnSpc>
              <a:buNone/>
            </a:pPr>
            <a:r>
              <a:rPr lang="en-US" sz="1200" dirty="0"/>
              <a:t>Level: Basic   </a:t>
            </a:r>
            <a:r>
              <a:rPr lang="en-US" sz="1200" b="0" dirty="0" smtClean="0"/>
              <a:t>    </a:t>
            </a:r>
            <a:endParaRPr lang="en-US" sz="1200" dirty="0" smtClean="0"/>
          </a:p>
          <a:p>
            <a:pPr>
              <a:lnSpc>
                <a:spcPct val="80000"/>
              </a:lnSpc>
              <a:buFont typeface="Wingdings" pitchFamily="2" charset="2"/>
              <a:buNone/>
            </a:pPr>
            <a:endParaRPr lang="en-US" sz="1200" dirty="0" smtClean="0"/>
          </a:p>
          <a:p>
            <a:pPr>
              <a:lnSpc>
                <a:spcPct val="80000"/>
              </a:lnSpc>
              <a:buFont typeface="Wingdings" pitchFamily="2" charset="2"/>
              <a:buNone/>
            </a:pPr>
            <a:r>
              <a:rPr lang="en-US" sz="1200" dirty="0" smtClean="0"/>
              <a:t>Program Length: 1 hour</a:t>
            </a:r>
          </a:p>
          <a:p>
            <a:pPr>
              <a:lnSpc>
                <a:spcPct val="80000"/>
              </a:lnSpc>
            </a:pPr>
            <a:endParaRPr lang="en-US" sz="1200" dirty="0" smtClean="0"/>
          </a:p>
        </p:txBody>
      </p:sp>
    </p:spTree>
    <p:extLst>
      <p:ext uri="{BB962C8B-B14F-4D97-AF65-F5344CB8AC3E}">
        <p14:creationId xmlns:p14="http://schemas.microsoft.com/office/powerpoint/2010/main" val="2338694082"/>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3"/>
          <p:cNvSpPr>
            <a:spLocks noGrp="1"/>
          </p:cNvSpPr>
          <p:nvPr>
            <p:ph type="sldNum" sz="quarter" idx="10"/>
          </p:nvPr>
        </p:nvSpPr>
        <p:spPr>
          <a:noFill/>
        </p:spPr>
        <p:txBody>
          <a:bodyPr/>
          <a:lstStyle/>
          <a:p>
            <a:fld id="{57542E38-D874-42CC-9722-963D32C5C09B}" type="slidenum">
              <a:rPr lang="en-US"/>
              <a:pPr/>
              <a:t>189</a:t>
            </a:fld>
            <a:endParaRPr lang="en-US" dirty="0"/>
          </a:p>
        </p:txBody>
      </p:sp>
      <p:sp>
        <p:nvSpPr>
          <p:cNvPr id="49155" name="Rectangle 2"/>
          <p:cNvSpPr>
            <a:spLocks noGrp="1" noChangeArrowheads="1"/>
          </p:cNvSpPr>
          <p:nvPr>
            <p:ph type="title"/>
          </p:nvPr>
        </p:nvSpPr>
        <p:spPr/>
        <p:txBody>
          <a:bodyPr/>
          <a:lstStyle/>
          <a:p>
            <a:r>
              <a:rPr lang="en-US" sz="3600" dirty="0" smtClean="0">
                <a:solidFill>
                  <a:schemeClr val="accent1"/>
                </a:solidFill>
              </a:rPr>
              <a:t>Earned Income Tax Credit</a:t>
            </a:r>
          </a:p>
        </p:txBody>
      </p:sp>
      <p:sp>
        <p:nvSpPr>
          <p:cNvPr id="49156" name="Rectangle 3"/>
          <p:cNvSpPr>
            <a:spLocks noGrp="1" noChangeArrowheads="1"/>
          </p:cNvSpPr>
          <p:nvPr>
            <p:ph type="body" idx="1"/>
          </p:nvPr>
        </p:nvSpPr>
        <p:spPr/>
        <p:txBody>
          <a:bodyPr/>
          <a:lstStyle/>
          <a:p>
            <a:pPr>
              <a:lnSpc>
                <a:spcPct val="80000"/>
              </a:lnSpc>
              <a:buFont typeface="Wingdings" pitchFamily="2" charset="2"/>
              <a:buNone/>
            </a:pPr>
            <a:r>
              <a:rPr lang="en-US" sz="1200" dirty="0" smtClean="0"/>
              <a:t>Session Description </a:t>
            </a:r>
          </a:p>
          <a:p>
            <a:pPr>
              <a:lnSpc>
                <a:spcPct val="80000"/>
              </a:lnSpc>
              <a:buFont typeface="Wingdings" pitchFamily="2" charset="2"/>
              <a:buNone/>
            </a:pPr>
            <a:r>
              <a:rPr lang="en-US" sz="1200" dirty="0" smtClean="0"/>
              <a:t>    This session will teach the basics of the Earned Income Tax Credit.</a:t>
            </a:r>
          </a:p>
          <a:p>
            <a:pPr>
              <a:lnSpc>
                <a:spcPct val="80000"/>
              </a:lnSpc>
              <a:buFont typeface="Wingdings" pitchFamily="2" charset="2"/>
              <a:buNone/>
            </a:pPr>
            <a:r>
              <a:rPr lang="en-US" sz="1200" dirty="0" smtClean="0"/>
              <a:t>                   </a:t>
            </a:r>
          </a:p>
          <a:p>
            <a:pPr>
              <a:lnSpc>
                <a:spcPct val="80000"/>
              </a:lnSpc>
              <a:buFont typeface="Wingdings" pitchFamily="2" charset="2"/>
              <a:buNone/>
            </a:pPr>
            <a:r>
              <a:rPr lang="en-US" sz="1200" dirty="0" smtClean="0"/>
              <a:t>At the completion of this session the team member will: </a:t>
            </a:r>
          </a:p>
          <a:p>
            <a:pPr>
              <a:lnSpc>
                <a:spcPct val="80000"/>
              </a:lnSpc>
            </a:pPr>
            <a:r>
              <a:rPr lang="en-US" sz="1200" dirty="0" smtClean="0"/>
              <a:t>be able to understand the credit</a:t>
            </a:r>
          </a:p>
          <a:p>
            <a:pPr>
              <a:lnSpc>
                <a:spcPct val="80000"/>
              </a:lnSpc>
            </a:pPr>
            <a:r>
              <a:rPr lang="en-US" sz="1200" dirty="0" smtClean="0"/>
              <a:t>be able to do an example</a:t>
            </a:r>
          </a:p>
          <a:p>
            <a:pPr>
              <a:lnSpc>
                <a:spcPct val="80000"/>
              </a:lnSpc>
              <a:buFont typeface="Wingdings" pitchFamily="2" charset="2"/>
              <a:buNone/>
            </a:pPr>
            <a:endParaRPr lang="en-US" sz="1200" dirty="0" smtClean="0"/>
          </a:p>
          <a:p>
            <a:pPr>
              <a:lnSpc>
                <a:spcPct val="80000"/>
              </a:lnSpc>
              <a:buFont typeface="Wingdings" pitchFamily="2" charset="2"/>
              <a:buNone/>
            </a:pPr>
            <a:r>
              <a:rPr lang="en-US" sz="1200" dirty="0" smtClean="0"/>
              <a:t>Presenter: Brian Leedy, CPA</a:t>
            </a:r>
          </a:p>
          <a:p>
            <a:pPr>
              <a:lnSpc>
                <a:spcPct val="80000"/>
              </a:lnSpc>
              <a:buFont typeface="Wingdings" pitchFamily="2" charset="2"/>
              <a:buNone/>
            </a:pPr>
            <a:endParaRPr lang="en-US" sz="1200" dirty="0" smtClean="0"/>
          </a:p>
          <a:p>
            <a:pPr>
              <a:lnSpc>
                <a:spcPct val="80000"/>
              </a:lnSpc>
              <a:buFont typeface="Wingdings" pitchFamily="2" charset="2"/>
              <a:buNone/>
            </a:pPr>
            <a:r>
              <a:rPr lang="en-US" sz="1200" dirty="0" smtClean="0"/>
              <a:t>Who should attend? Open to all</a:t>
            </a:r>
          </a:p>
          <a:p>
            <a:pPr>
              <a:lnSpc>
                <a:spcPct val="80000"/>
              </a:lnSpc>
              <a:buFont typeface="Wingdings" pitchFamily="2" charset="2"/>
              <a:buNone/>
            </a:pPr>
            <a:endParaRPr lang="en-US" sz="1200" dirty="0" smtClean="0"/>
          </a:p>
          <a:p>
            <a:pPr>
              <a:lnSpc>
                <a:spcPct val="80000"/>
              </a:lnSpc>
              <a:buFont typeface="Wingdings" pitchFamily="2" charset="2"/>
              <a:buNone/>
            </a:pPr>
            <a:r>
              <a:rPr lang="en-US" sz="1200" dirty="0" smtClean="0"/>
              <a:t>CPE awarded:  2 hours Taxes</a:t>
            </a:r>
          </a:p>
          <a:p>
            <a:pPr>
              <a:lnSpc>
                <a:spcPct val="80000"/>
              </a:lnSpc>
              <a:buFont typeface="Wingdings" pitchFamily="2" charset="2"/>
              <a:buNone/>
            </a:pPr>
            <a:endParaRPr lang="en-US" sz="1200" dirty="0" smtClean="0"/>
          </a:p>
          <a:p>
            <a:pPr>
              <a:lnSpc>
                <a:spcPct val="80000"/>
              </a:lnSpc>
              <a:buFont typeface="Wingdings" pitchFamily="2" charset="2"/>
              <a:buNone/>
            </a:pPr>
            <a:r>
              <a:rPr lang="en-US" sz="1200" dirty="0" smtClean="0"/>
              <a:t>Prerequisite:  None  </a:t>
            </a:r>
          </a:p>
          <a:p>
            <a:pPr>
              <a:lnSpc>
                <a:spcPct val="80000"/>
              </a:lnSpc>
              <a:buFont typeface="Wingdings" pitchFamily="2" charset="2"/>
              <a:buNone/>
            </a:pPr>
            <a:endParaRPr lang="en-US" sz="1200" b="0" dirty="0"/>
          </a:p>
          <a:p>
            <a:pPr>
              <a:lnSpc>
                <a:spcPct val="80000"/>
              </a:lnSpc>
              <a:buNone/>
            </a:pPr>
            <a:r>
              <a:rPr lang="en-US" sz="1200" dirty="0"/>
              <a:t>Level: Basic   </a:t>
            </a:r>
            <a:r>
              <a:rPr lang="en-US" sz="1200" b="0" dirty="0" smtClean="0"/>
              <a:t>    </a:t>
            </a:r>
            <a:endParaRPr lang="en-US" sz="1200" dirty="0" smtClean="0"/>
          </a:p>
          <a:p>
            <a:pPr>
              <a:lnSpc>
                <a:spcPct val="80000"/>
              </a:lnSpc>
              <a:buFont typeface="Wingdings" pitchFamily="2" charset="2"/>
              <a:buNone/>
            </a:pPr>
            <a:endParaRPr lang="en-US" sz="1200" dirty="0" smtClean="0"/>
          </a:p>
          <a:p>
            <a:pPr>
              <a:lnSpc>
                <a:spcPct val="80000"/>
              </a:lnSpc>
              <a:buFont typeface="Wingdings" pitchFamily="2" charset="2"/>
              <a:buNone/>
            </a:pPr>
            <a:r>
              <a:rPr lang="en-US" sz="1200" dirty="0" smtClean="0"/>
              <a:t>Program Length: 2 hours</a:t>
            </a:r>
          </a:p>
          <a:p>
            <a:pPr>
              <a:lnSpc>
                <a:spcPct val="80000"/>
              </a:lnSpc>
            </a:pPr>
            <a:endParaRPr lang="en-US" sz="1200" dirty="0" smtClean="0"/>
          </a:p>
        </p:txBody>
      </p:sp>
    </p:spTree>
    <p:extLst>
      <p:ext uri="{BB962C8B-B14F-4D97-AF65-F5344CB8AC3E}">
        <p14:creationId xmlns:p14="http://schemas.microsoft.com/office/powerpoint/2010/main" val="42723905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19</a:t>
            </a:fld>
            <a:endParaRPr lang="en-US" dirty="0"/>
          </a:p>
        </p:txBody>
      </p:sp>
      <p:sp>
        <p:nvSpPr>
          <p:cNvPr id="46083" name="Rectangle 2"/>
          <p:cNvSpPr>
            <a:spLocks noGrp="1" noChangeArrowheads="1"/>
          </p:cNvSpPr>
          <p:nvPr>
            <p:ph type="title"/>
          </p:nvPr>
        </p:nvSpPr>
        <p:spPr/>
        <p:txBody>
          <a:bodyPr/>
          <a:lstStyle/>
          <a:p>
            <a:r>
              <a:rPr lang="en-US" dirty="0" smtClean="0">
                <a:solidFill>
                  <a:schemeClr val="accent1"/>
                </a:solidFill>
              </a:rPr>
              <a:t>Billing</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billing skills.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learn ways to bill more efficiently and timely</a:t>
            </a:r>
          </a:p>
          <a:p>
            <a:pPr>
              <a:lnSpc>
                <a:spcPct val="90000"/>
              </a:lnSpc>
            </a:pPr>
            <a:r>
              <a:rPr lang="en-US" sz="1600" dirty="0" smtClean="0"/>
              <a:t>learn how to construct a bill for faster payment</a:t>
            </a:r>
          </a:p>
          <a:p>
            <a:pPr>
              <a:lnSpc>
                <a:spcPct val="90000"/>
              </a:lnSpc>
            </a:pPr>
            <a:r>
              <a:rPr lang="en-US" sz="1600" dirty="0" smtClean="0"/>
              <a:t>learn how to sell other services as denoted in WIP</a:t>
            </a:r>
          </a:p>
          <a:p>
            <a:pPr marL="0" indent="0">
              <a:lnSpc>
                <a:spcPct val="90000"/>
              </a:lnSpc>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None/>
            </a:pPr>
            <a:r>
              <a:rPr lang="en-US" sz="1600" dirty="0" smtClean="0"/>
              <a:t>CPE awarded:      1 hour </a:t>
            </a:r>
            <a:r>
              <a:rPr lang="en-US" sz="1600" dirty="0"/>
              <a:t>Business Management and Organization</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3303741671"/>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3"/>
          <p:cNvSpPr>
            <a:spLocks noGrp="1"/>
          </p:cNvSpPr>
          <p:nvPr>
            <p:ph type="sldNum" sz="quarter" idx="10"/>
          </p:nvPr>
        </p:nvSpPr>
        <p:spPr>
          <a:noFill/>
        </p:spPr>
        <p:txBody>
          <a:bodyPr/>
          <a:lstStyle/>
          <a:p>
            <a:fld id="{57542E38-D874-42CC-9722-963D32C5C09B}" type="slidenum">
              <a:rPr lang="en-US"/>
              <a:pPr/>
              <a:t>190</a:t>
            </a:fld>
            <a:endParaRPr lang="en-US" dirty="0"/>
          </a:p>
        </p:txBody>
      </p:sp>
      <p:sp>
        <p:nvSpPr>
          <p:cNvPr id="49155" name="Rectangle 2"/>
          <p:cNvSpPr>
            <a:spLocks noGrp="1" noChangeArrowheads="1"/>
          </p:cNvSpPr>
          <p:nvPr>
            <p:ph type="title"/>
          </p:nvPr>
        </p:nvSpPr>
        <p:spPr/>
        <p:txBody>
          <a:bodyPr/>
          <a:lstStyle/>
          <a:p>
            <a:r>
              <a:rPr lang="en-US" sz="3600" dirty="0" smtClean="0">
                <a:solidFill>
                  <a:schemeClr val="accent1"/>
                </a:solidFill>
              </a:rPr>
              <a:t>Understanding Financial Statements</a:t>
            </a:r>
          </a:p>
        </p:txBody>
      </p:sp>
      <p:sp>
        <p:nvSpPr>
          <p:cNvPr id="49156" name="Rectangle 3"/>
          <p:cNvSpPr>
            <a:spLocks noGrp="1" noChangeArrowheads="1"/>
          </p:cNvSpPr>
          <p:nvPr>
            <p:ph type="body" idx="1"/>
          </p:nvPr>
        </p:nvSpPr>
        <p:spPr/>
        <p:txBody>
          <a:bodyPr/>
          <a:lstStyle/>
          <a:p>
            <a:pPr>
              <a:lnSpc>
                <a:spcPct val="80000"/>
              </a:lnSpc>
              <a:buFont typeface="Wingdings" pitchFamily="2" charset="2"/>
              <a:buNone/>
            </a:pPr>
            <a:r>
              <a:rPr lang="en-US" sz="1200" dirty="0" smtClean="0"/>
              <a:t>Session Description </a:t>
            </a:r>
          </a:p>
          <a:p>
            <a:pPr>
              <a:lnSpc>
                <a:spcPct val="80000"/>
              </a:lnSpc>
              <a:buFont typeface="Wingdings" pitchFamily="2" charset="2"/>
              <a:buNone/>
            </a:pPr>
            <a:r>
              <a:rPr lang="en-US" sz="1200" dirty="0" smtClean="0"/>
              <a:t>    This session will teach the basics of reading and understanding a financial statement.</a:t>
            </a:r>
          </a:p>
          <a:p>
            <a:pPr>
              <a:lnSpc>
                <a:spcPct val="80000"/>
              </a:lnSpc>
              <a:buFont typeface="Wingdings" pitchFamily="2" charset="2"/>
              <a:buNone/>
            </a:pPr>
            <a:r>
              <a:rPr lang="en-US" sz="1200" dirty="0" smtClean="0"/>
              <a:t>                   </a:t>
            </a:r>
          </a:p>
          <a:p>
            <a:pPr>
              <a:lnSpc>
                <a:spcPct val="80000"/>
              </a:lnSpc>
              <a:buFont typeface="Wingdings" pitchFamily="2" charset="2"/>
              <a:buNone/>
            </a:pPr>
            <a:r>
              <a:rPr lang="en-US" sz="1200" dirty="0" smtClean="0"/>
              <a:t>At the completion of this session the team member will: </a:t>
            </a:r>
          </a:p>
          <a:p>
            <a:pPr>
              <a:lnSpc>
                <a:spcPct val="80000"/>
              </a:lnSpc>
            </a:pPr>
            <a:r>
              <a:rPr lang="en-US" sz="1200" dirty="0" smtClean="0"/>
              <a:t>be able to read a balance sheet</a:t>
            </a:r>
          </a:p>
          <a:p>
            <a:pPr>
              <a:lnSpc>
                <a:spcPct val="80000"/>
              </a:lnSpc>
            </a:pPr>
            <a:r>
              <a:rPr lang="en-US" sz="1200" dirty="0" smtClean="0"/>
              <a:t>understand terminology used in financial reports</a:t>
            </a:r>
          </a:p>
          <a:p>
            <a:pPr>
              <a:lnSpc>
                <a:spcPct val="80000"/>
              </a:lnSpc>
            </a:pPr>
            <a:r>
              <a:rPr lang="en-US" sz="1200" dirty="0" smtClean="0"/>
              <a:t>understand the income  statement</a:t>
            </a:r>
          </a:p>
          <a:p>
            <a:pPr>
              <a:lnSpc>
                <a:spcPct val="80000"/>
              </a:lnSpc>
            </a:pPr>
            <a:r>
              <a:rPr lang="en-US" sz="1200" dirty="0" smtClean="0"/>
              <a:t>understand the statement of cash flows</a:t>
            </a:r>
          </a:p>
          <a:p>
            <a:pPr>
              <a:lnSpc>
                <a:spcPct val="80000"/>
              </a:lnSpc>
            </a:pPr>
            <a:r>
              <a:rPr lang="en-US" sz="1200" dirty="0" smtClean="0"/>
              <a:t>understand the statement of comprehensive income</a:t>
            </a:r>
          </a:p>
          <a:p>
            <a:pPr>
              <a:lnSpc>
                <a:spcPct val="80000"/>
              </a:lnSpc>
              <a:buFont typeface="Wingdings" pitchFamily="2" charset="2"/>
              <a:buNone/>
            </a:pPr>
            <a:endParaRPr lang="en-US" sz="1200" dirty="0" smtClean="0"/>
          </a:p>
          <a:p>
            <a:pPr>
              <a:lnSpc>
                <a:spcPct val="80000"/>
              </a:lnSpc>
              <a:buNone/>
            </a:pPr>
            <a:r>
              <a:rPr lang="en-US" sz="1200" dirty="0" smtClean="0"/>
              <a:t>Presenter: </a:t>
            </a:r>
            <a:r>
              <a:rPr lang="en-US" sz="1200" dirty="0"/>
              <a:t>Brian Leedy, CPA</a:t>
            </a:r>
          </a:p>
          <a:p>
            <a:pPr>
              <a:lnSpc>
                <a:spcPct val="80000"/>
              </a:lnSpc>
              <a:buFont typeface="Wingdings" pitchFamily="2" charset="2"/>
              <a:buNone/>
            </a:pPr>
            <a:endParaRPr lang="en-US" sz="1200" dirty="0" smtClean="0"/>
          </a:p>
          <a:p>
            <a:pPr>
              <a:lnSpc>
                <a:spcPct val="80000"/>
              </a:lnSpc>
              <a:buFont typeface="Wingdings" pitchFamily="2" charset="2"/>
              <a:buNone/>
            </a:pPr>
            <a:r>
              <a:rPr lang="en-US" sz="1200" dirty="0" smtClean="0"/>
              <a:t>Who should attend? Open to all</a:t>
            </a:r>
          </a:p>
          <a:p>
            <a:pPr>
              <a:lnSpc>
                <a:spcPct val="80000"/>
              </a:lnSpc>
              <a:buFont typeface="Wingdings" pitchFamily="2" charset="2"/>
              <a:buNone/>
            </a:pPr>
            <a:endParaRPr lang="en-US" sz="1200" dirty="0" smtClean="0"/>
          </a:p>
          <a:p>
            <a:pPr>
              <a:lnSpc>
                <a:spcPct val="80000"/>
              </a:lnSpc>
              <a:buFont typeface="Wingdings" pitchFamily="2" charset="2"/>
              <a:buNone/>
            </a:pPr>
            <a:r>
              <a:rPr lang="en-US" sz="1200" dirty="0" smtClean="0"/>
              <a:t>CPE awarded:  2 hours Accounting</a:t>
            </a:r>
          </a:p>
          <a:p>
            <a:pPr>
              <a:lnSpc>
                <a:spcPct val="80000"/>
              </a:lnSpc>
              <a:buFont typeface="Wingdings" pitchFamily="2" charset="2"/>
              <a:buNone/>
            </a:pPr>
            <a:endParaRPr lang="en-US" sz="1200" dirty="0" smtClean="0"/>
          </a:p>
          <a:p>
            <a:pPr>
              <a:lnSpc>
                <a:spcPct val="80000"/>
              </a:lnSpc>
              <a:buFont typeface="Wingdings" pitchFamily="2" charset="2"/>
              <a:buNone/>
            </a:pPr>
            <a:r>
              <a:rPr lang="en-US" sz="1200" dirty="0" smtClean="0"/>
              <a:t>Prerequisite:  None  </a:t>
            </a:r>
          </a:p>
          <a:p>
            <a:pPr>
              <a:lnSpc>
                <a:spcPct val="80000"/>
              </a:lnSpc>
              <a:buFont typeface="Wingdings" pitchFamily="2" charset="2"/>
              <a:buNone/>
            </a:pPr>
            <a:endParaRPr lang="en-US" sz="1200" b="0" dirty="0"/>
          </a:p>
          <a:p>
            <a:pPr>
              <a:lnSpc>
                <a:spcPct val="80000"/>
              </a:lnSpc>
              <a:buNone/>
            </a:pPr>
            <a:r>
              <a:rPr lang="en-US" sz="1200" dirty="0"/>
              <a:t>Level: Basic   </a:t>
            </a:r>
            <a:r>
              <a:rPr lang="en-US" sz="1200" b="0" dirty="0" smtClean="0"/>
              <a:t>    </a:t>
            </a:r>
            <a:endParaRPr lang="en-US" sz="1200" dirty="0" smtClean="0"/>
          </a:p>
          <a:p>
            <a:pPr>
              <a:lnSpc>
                <a:spcPct val="80000"/>
              </a:lnSpc>
              <a:buFont typeface="Wingdings" pitchFamily="2" charset="2"/>
              <a:buNone/>
            </a:pPr>
            <a:endParaRPr lang="en-US" sz="1200" dirty="0" smtClean="0"/>
          </a:p>
          <a:p>
            <a:pPr>
              <a:lnSpc>
                <a:spcPct val="80000"/>
              </a:lnSpc>
              <a:buFont typeface="Wingdings" pitchFamily="2" charset="2"/>
              <a:buNone/>
            </a:pPr>
            <a:r>
              <a:rPr lang="en-US" sz="1200" dirty="0" smtClean="0"/>
              <a:t>Program Length: 2 hours</a:t>
            </a:r>
          </a:p>
          <a:p>
            <a:pPr>
              <a:lnSpc>
                <a:spcPct val="80000"/>
              </a:lnSpc>
            </a:pPr>
            <a:endParaRPr lang="en-US" sz="1200" dirty="0" smtClean="0"/>
          </a:p>
        </p:txBody>
      </p:sp>
    </p:spTree>
    <p:extLst>
      <p:ext uri="{BB962C8B-B14F-4D97-AF65-F5344CB8AC3E}">
        <p14:creationId xmlns:p14="http://schemas.microsoft.com/office/powerpoint/2010/main" val="2529228220"/>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word</a:t>
            </a:r>
            <a:endParaRPr lang="en-US" dirty="0"/>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191</a:t>
            </a:fld>
            <a:endParaRPr lang="en-US" dirty="0"/>
          </a:p>
        </p:txBody>
      </p:sp>
    </p:spTree>
    <p:extLst>
      <p:ext uri="{BB962C8B-B14F-4D97-AF65-F5344CB8AC3E}">
        <p14:creationId xmlns:p14="http://schemas.microsoft.com/office/powerpoint/2010/main" val="376776511"/>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3"/>
          <p:cNvSpPr>
            <a:spLocks noGrp="1"/>
          </p:cNvSpPr>
          <p:nvPr>
            <p:ph type="sldNum" sz="quarter" idx="10"/>
          </p:nvPr>
        </p:nvSpPr>
        <p:spPr>
          <a:noFill/>
        </p:spPr>
        <p:txBody>
          <a:bodyPr/>
          <a:lstStyle/>
          <a:p>
            <a:fld id="{972DF942-8032-486D-B85E-E591B9D325DE}" type="slidenum">
              <a:rPr lang="en-US"/>
              <a:pPr/>
              <a:t>192</a:t>
            </a:fld>
            <a:endParaRPr lang="en-US" dirty="0"/>
          </a:p>
        </p:txBody>
      </p:sp>
      <p:sp>
        <p:nvSpPr>
          <p:cNvPr id="51203" name="Rectangle 2"/>
          <p:cNvSpPr>
            <a:spLocks noGrp="1" noChangeArrowheads="1"/>
          </p:cNvSpPr>
          <p:nvPr>
            <p:ph type="title"/>
          </p:nvPr>
        </p:nvSpPr>
        <p:spPr/>
        <p:txBody>
          <a:bodyPr/>
          <a:lstStyle/>
          <a:p>
            <a:r>
              <a:rPr lang="en-US" dirty="0" smtClean="0">
                <a:solidFill>
                  <a:schemeClr val="accent1"/>
                </a:solidFill>
              </a:rPr>
              <a:t>Calculations in Word and in a Mail Merge</a:t>
            </a:r>
          </a:p>
        </p:txBody>
      </p:sp>
      <p:sp>
        <p:nvSpPr>
          <p:cNvPr id="51204" name="Rectangle 3"/>
          <p:cNvSpPr>
            <a:spLocks noGrp="1" noChangeArrowheads="1"/>
          </p:cNvSpPr>
          <p:nvPr>
            <p:ph type="body" idx="1"/>
          </p:nvPr>
        </p:nvSpPr>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introduce the individual to tabs in Word.</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be able to use all four types of tabs	</a:t>
            </a:r>
          </a:p>
          <a:p>
            <a:pPr>
              <a:lnSpc>
                <a:spcPct val="80000"/>
              </a:lnSpc>
            </a:pPr>
            <a:r>
              <a:rPr lang="en-US" sz="1400" dirty="0" smtClean="0"/>
              <a:t>be able to clear preset tabs	</a:t>
            </a:r>
          </a:p>
          <a:p>
            <a:pPr>
              <a:lnSpc>
                <a:spcPct val="80000"/>
              </a:lnSpc>
            </a:pPr>
            <a:r>
              <a:rPr lang="en-US" sz="1400" dirty="0" smtClean="0"/>
              <a:t>be able to set tabs	</a:t>
            </a:r>
          </a:p>
          <a:p>
            <a:pPr>
              <a:lnSpc>
                <a:spcPct val="80000"/>
              </a:lnSpc>
            </a:pPr>
            <a:r>
              <a:rPr lang="en-US" sz="1400" dirty="0" smtClean="0"/>
              <a:t>be able to add another tab</a:t>
            </a:r>
          </a:p>
          <a:p>
            <a:pPr>
              <a:lnSpc>
                <a:spcPct val="80000"/>
              </a:lnSpc>
            </a:pPr>
            <a:r>
              <a:rPr lang="en-US" sz="1400" dirty="0" smtClean="0"/>
              <a:t>be able to move and delete tabs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Who should attend?  Anyone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Basic understanding of Word</a:t>
            </a:r>
          </a:p>
          <a:p>
            <a:pPr>
              <a:lnSpc>
                <a:spcPct val="80000"/>
              </a:lnSpc>
              <a:buFont typeface="Wingdings" pitchFamily="2" charset="2"/>
              <a:buNone/>
            </a:pPr>
            <a:endParaRPr lang="en-US" sz="1400" dirty="0"/>
          </a:p>
          <a:p>
            <a:pPr>
              <a:lnSpc>
                <a:spcPct val="80000"/>
              </a:lnSpc>
              <a:buNone/>
            </a:pPr>
            <a:r>
              <a:rPr lang="en-US" sz="1400" dirty="0"/>
              <a:t>Level: </a:t>
            </a:r>
            <a:r>
              <a:rPr lang="en-US" sz="1400" dirty="0" smtClean="0"/>
              <a:t>Intermediate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smtClean="0"/>
          </a:p>
          <a:p>
            <a:pPr>
              <a:lnSpc>
                <a:spcPct val="80000"/>
              </a:lnSpc>
              <a:buNone/>
            </a:pPr>
            <a:r>
              <a:rPr lang="en-US" sz="1400" dirty="0" smtClean="0"/>
              <a:t>CPE awarded:  1 hour  Computer Software and Applications</a:t>
            </a:r>
            <a:endParaRPr lang="en-US" sz="1400" dirty="0"/>
          </a:p>
          <a:p>
            <a:pPr>
              <a:lnSpc>
                <a:spcPct val="80000"/>
              </a:lnSpc>
              <a:buFont typeface="Wingdings" pitchFamily="2" charset="2"/>
              <a:buNone/>
            </a:pP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endParaRPr lang="en-US" sz="1400" dirty="0" smtClean="0"/>
          </a:p>
          <a:p>
            <a:pPr>
              <a:lnSpc>
                <a:spcPct val="80000"/>
              </a:lnSpc>
            </a:pPr>
            <a:endParaRPr lang="en-US" sz="1000" dirty="0" smtClean="0"/>
          </a:p>
        </p:txBody>
      </p:sp>
    </p:spTree>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3"/>
          <p:cNvSpPr>
            <a:spLocks noGrp="1"/>
          </p:cNvSpPr>
          <p:nvPr>
            <p:ph type="sldNum" sz="quarter" idx="10"/>
          </p:nvPr>
        </p:nvSpPr>
        <p:spPr>
          <a:noFill/>
        </p:spPr>
        <p:txBody>
          <a:bodyPr/>
          <a:lstStyle/>
          <a:p>
            <a:fld id="{68B45E13-F018-4C73-A3ED-C16ACB6AD86B}" type="slidenum">
              <a:rPr lang="en-US"/>
              <a:pPr/>
              <a:t>193</a:t>
            </a:fld>
            <a:endParaRPr lang="en-US" dirty="0"/>
          </a:p>
        </p:txBody>
      </p:sp>
      <p:sp>
        <p:nvSpPr>
          <p:cNvPr id="52227" name="Rectangle 2"/>
          <p:cNvSpPr>
            <a:spLocks noGrp="1" noChangeArrowheads="1"/>
          </p:cNvSpPr>
          <p:nvPr>
            <p:ph type="title"/>
          </p:nvPr>
        </p:nvSpPr>
        <p:spPr/>
        <p:txBody>
          <a:bodyPr/>
          <a:lstStyle/>
          <a:p>
            <a:r>
              <a:rPr lang="en-US" dirty="0" smtClean="0">
                <a:solidFill>
                  <a:schemeClr val="accent1"/>
                </a:solidFill>
              </a:rPr>
              <a:t>Creating Templates in Word</a:t>
            </a:r>
          </a:p>
        </p:txBody>
      </p:sp>
      <p:sp>
        <p:nvSpPr>
          <p:cNvPr id="52228" name="Rectangle 3"/>
          <p:cNvSpPr>
            <a:spLocks noGrp="1" noChangeArrowheads="1"/>
          </p:cNvSpPr>
          <p:nvPr>
            <p:ph type="body" idx="1"/>
          </p:nvPr>
        </p:nvSpPr>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teach the participants how to create templates in Word.</a:t>
            </a:r>
          </a:p>
          <a:p>
            <a:pPr>
              <a:lnSpc>
                <a:spcPct val="80000"/>
              </a:lnSpc>
              <a:buFont typeface="Wingdings" pitchFamily="2" charset="2"/>
              <a:buNone/>
            </a:pPr>
            <a:r>
              <a:rPr lang="en-US" sz="1400" dirty="0" smtClean="0"/>
              <a:t>                 </a:t>
            </a:r>
          </a:p>
          <a:p>
            <a:pPr>
              <a:lnSpc>
                <a:spcPct val="80000"/>
              </a:lnSpc>
              <a:buFont typeface="Wingdings" pitchFamily="2" charset="2"/>
              <a:buNone/>
            </a:pPr>
            <a:r>
              <a:rPr lang="en-US" sz="1400" dirty="0" smtClean="0"/>
              <a:t>At the completion of this session the team member will:</a:t>
            </a:r>
          </a:p>
          <a:p>
            <a:pPr>
              <a:lnSpc>
                <a:spcPct val="80000"/>
              </a:lnSpc>
            </a:pPr>
            <a:r>
              <a:rPr lang="en-US" sz="1400" dirty="0" smtClean="0"/>
              <a:t>know how to create a template</a:t>
            </a:r>
          </a:p>
          <a:p>
            <a:pPr>
              <a:lnSpc>
                <a:spcPct val="80000"/>
              </a:lnSpc>
            </a:pPr>
            <a:r>
              <a:rPr lang="en-US" sz="1400" dirty="0" smtClean="0"/>
              <a:t>know how to use the forms tool to enhance the template</a:t>
            </a:r>
          </a:p>
          <a:p>
            <a:pPr>
              <a:lnSpc>
                <a:spcPct val="80000"/>
              </a:lnSpc>
            </a:pPr>
            <a:r>
              <a:rPr lang="en-US" sz="1400" dirty="0" smtClean="0"/>
              <a:t>know how to secure the template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Who should attend? Open to all</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Basic understanding of Word</a:t>
            </a:r>
          </a:p>
          <a:p>
            <a:pPr>
              <a:lnSpc>
                <a:spcPct val="80000"/>
              </a:lnSpc>
              <a:buFont typeface="Wingdings" pitchFamily="2" charset="2"/>
              <a:buNone/>
            </a:pPr>
            <a:endParaRPr lang="en-US" sz="1400" b="0" dirty="0"/>
          </a:p>
          <a:p>
            <a:pPr>
              <a:lnSpc>
                <a:spcPct val="80000"/>
              </a:lnSpc>
              <a:buNone/>
            </a:pPr>
            <a:r>
              <a:rPr lang="en-US" sz="1400" dirty="0"/>
              <a:t>Level: </a:t>
            </a:r>
            <a:r>
              <a:rPr lang="en-US" sz="1400" dirty="0" smtClean="0"/>
              <a:t>Intermediate</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smtClean="0"/>
          </a:p>
          <a:p>
            <a:pPr>
              <a:lnSpc>
                <a:spcPct val="80000"/>
              </a:lnSpc>
              <a:buNone/>
            </a:pPr>
            <a:r>
              <a:rPr lang="en-US" sz="1400" dirty="0" smtClean="0"/>
              <a:t>CPE awarded:       1 hour </a:t>
            </a:r>
            <a:r>
              <a:rPr lang="en-US" sz="1400" dirty="0"/>
              <a:t>Computer Software and Applications</a:t>
            </a:r>
            <a:endParaRPr lang="en-US" sz="1400" dirty="0" smtClean="0"/>
          </a:p>
          <a:p>
            <a:pPr>
              <a:lnSpc>
                <a:spcPct val="80000"/>
              </a:lnSpc>
            </a:pPr>
            <a:endParaRPr lang="en-US" sz="1400" dirty="0" smtClean="0"/>
          </a:p>
        </p:txBody>
      </p:sp>
    </p:spTree>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3"/>
          <p:cNvSpPr>
            <a:spLocks noGrp="1"/>
          </p:cNvSpPr>
          <p:nvPr>
            <p:ph type="sldNum" sz="quarter" idx="10"/>
          </p:nvPr>
        </p:nvSpPr>
        <p:spPr>
          <a:noFill/>
        </p:spPr>
        <p:txBody>
          <a:bodyPr/>
          <a:lstStyle/>
          <a:p>
            <a:fld id="{972DF942-8032-486D-B85E-E591B9D325DE}" type="slidenum">
              <a:rPr lang="en-US"/>
              <a:pPr/>
              <a:t>194</a:t>
            </a:fld>
            <a:endParaRPr lang="en-US" dirty="0"/>
          </a:p>
        </p:txBody>
      </p:sp>
      <p:sp>
        <p:nvSpPr>
          <p:cNvPr id="51203" name="Rectangle 2"/>
          <p:cNvSpPr>
            <a:spLocks noGrp="1" noChangeArrowheads="1"/>
          </p:cNvSpPr>
          <p:nvPr>
            <p:ph type="title"/>
          </p:nvPr>
        </p:nvSpPr>
        <p:spPr/>
        <p:txBody>
          <a:bodyPr/>
          <a:lstStyle/>
          <a:p>
            <a:r>
              <a:rPr lang="en-US" dirty="0" smtClean="0">
                <a:solidFill>
                  <a:schemeClr val="accent1"/>
                </a:solidFill>
              </a:rPr>
              <a:t>Decimal Tab in Word</a:t>
            </a:r>
          </a:p>
        </p:txBody>
      </p:sp>
      <p:sp>
        <p:nvSpPr>
          <p:cNvPr id="51204" name="Rectangle 3"/>
          <p:cNvSpPr>
            <a:spLocks noGrp="1" noChangeArrowheads="1"/>
          </p:cNvSpPr>
          <p:nvPr>
            <p:ph type="body" idx="1"/>
          </p:nvPr>
        </p:nvSpPr>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introduce the individual to tabs in Word.</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be able to use all four types of tabs	</a:t>
            </a:r>
          </a:p>
          <a:p>
            <a:pPr>
              <a:lnSpc>
                <a:spcPct val="80000"/>
              </a:lnSpc>
            </a:pPr>
            <a:r>
              <a:rPr lang="en-US" sz="1400" dirty="0" smtClean="0"/>
              <a:t>be able to clear preset tabs	</a:t>
            </a:r>
          </a:p>
          <a:p>
            <a:pPr>
              <a:lnSpc>
                <a:spcPct val="80000"/>
              </a:lnSpc>
            </a:pPr>
            <a:r>
              <a:rPr lang="en-US" sz="1400" dirty="0" smtClean="0"/>
              <a:t>be able to set tabs	</a:t>
            </a:r>
          </a:p>
          <a:p>
            <a:pPr>
              <a:lnSpc>
                <a:spcPct val="80000"/>
              </a:lnSpc>
            </a:pPr>
            <a:r>
              <a:rPr lang="en-US" sz="1400" dirty="0" smtClean="0"/>
              <a:t>be able to add another tab</a:t>
            </a:r>
          </a:p>
          <a:p>
            <a:pPr>
              <a:lnSpc>
                <a:spcPct val="80000"/>
              </a:lnSpc>
            </a:pPr>
            <a:r>
              <a:rPr lang="en-US" sz="1400" dirty="0" smtClean="0"/>
              <a:t>be able to move and delete tabs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Who should attend?  Anyone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Basic understanding of Word</a:t>
            </a:r>
          </a:p>
          <a:p>
            <a:pPr>
              <a:lnSpc>
                <a:spcPct val="80000"/>
              </a:lnSpc>
              <a:buFont typeface="Wingdings" pitchFamily="2" charset="2"/>
              <a:buNone/>
            </a:pPr>
            <a:endParaRPr lang="en-US" sz="1400" dirty="0"/>
          </a:p>
          <a:p>
            <a:pPr>
              <a:lnSpc>
                <a:spcPct val="80000"/>
              </a:lnSpc>
              <a:buNone/>
            </a:pPr>
            <a:r>
              <a:rPr lang="en-US" sz="1400" dirty="0"/>
              <a:t>Level: </a:t>
            </a:r>
            <a:r>
              <a:rPr lang="en-US" sz="1400" dirty="0" smtClean="0"/>
              <a:t>Intermediate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smtClean="0"/>
          </a:p>
          <a:p>
            <a:pPr>
              <a:lnSpc>
                <a:spcPct val="80000"/>
              </a:lnSpc>
              <a:buNone/>
            </a:pPr>
            <a:r>
              <a:rPr lang="en-US" sz="1400" dirty="0" smtClean="0"/>
              <a:t>CPE awarded:  1 hour  Computer Software and Applications</a:t>
            </a:r>
            <a:endParaRPr lang="en-US" sz="1400" dirty="0"/>
          </a:p>
          <a:p>
            <a:pPr>
              <a:lnSpc>
                <a:spcPct val="80000"/>
              </a:lnSpc>
              <a:buFont typeface="Wingdings" pitchFamily="2" charset="2"/>
              <a:buNone/>
            </a:pP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endParaRPr lang="en-US" sz="1400" dirty="0" smtClean="0"/>
          </a:p>
          <a:p>
            <a:pPr>
              <a:lnSpc>
                <a:spcPct val="80000"/>
              </a:lnSpc>
            </a:pPr>
            <a:endParaRPr lang="en-US" sz="1000" dirty="0" smtClean="0"/>
          </a:p>
        </p:txBody>
      </p:sp>
    </p:spTree>
    <p:extLst>
      <p:ext uri="{BB962C8B-B14F-4D97-AF65-F5344CB8AC3E}">
        <p14:creationId xmlns:p14="http://schemas.microsoft.com/office/powerpoint/2010/main" val="616029330"/>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3"/>
          <p:cNvSpPr>
            <a:spLocks noGrp="1"/>
          </p:cNvSpPr>
          <p:nvPr>
            <p:ph type="sldNum" sz="quarter" idx="10"/>
          </p:nvPr>
        </p:nvSpPr>
        <p:spPr>
          <a:noFill/>
        </p:spPr>
        <p:txBody>
          <a:bodyPr/>
          <a:lstStyle/>
          <a:p>
            <a:fld id="{972DF942-8032-486D-B85E-E591B9D325DE}" type="slidenum">
              <a:rPr lang="en-US"/>
              <a:pPr/>
              <a:t>195</a:t>
            </a:fld>
            <a:endParaRPr lang="en-US" dirty="0"/>
          </a:p>
        </p:txBody>
      </p:sp>
      <p:sp>
        <p:nvSpPr>
          <p:cNvPr id="51203" name="Rectangle 2"/>
          <p:cNvSpPr>
            <a:spLocks noGrp="1" noChangeArrowheads="1"/>
          </p:cNvSpPr>
          <p:nvPr>
            <p:ph type="title"/>
          </p:nvPr>
        </p:nvSpPr>
        <p:spPr/>
        <p:txBody>
          <a:bodyPr/>
          <a:lstStyle/>
          <a:p>
            <a:r>
              <a:rPr lang="en-US" dirty="0" smtClean="0">
                <a:solidFill>
                  <a:schemeClr val="accent1"/>
                </a:solidFill>
              </a:rPr>
              <a:t>Flow Chart Tool in Word</a:t>
            </a:r>
          </a:p>
        </p:txBody>
      </p:sp>
      <p:sp>
        <p:nvSpPr>
          <p:cNvPr id="51204" name="Rectangle 3"/>
          <p:cNvSpPr>
            <a:spLocks noGrp="1" noChangeArrowheads="1"/>
          </p:cNvSpPr>
          <p:nvPr>
            <p:ph type="body" idx="1"/>
          </p:nvPr>
        </p:nvSpPr>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introduce the individual to the flow chart tool.</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be able to use all the floor chart tool	</a:t>
            </a:r>
          </a:p>
          <a:p>
            <a:pPr>
              <a:lnSpc>
                <a:spcPct val="80000"/>
              </a:lnSpc>
            </a:pPr>
            <a:r>
              <a:rPr lang="en-US" sz="1400" dirty="0" smtClean="0"/>
              <a:t>be able to add </a:t>
            </a:r>
            <a:r>
              <a:rPr lang="en-US" sz="1400" dirty="0"/>
              <a:t>or delete boxes in your flow </a:t>
            </a:r>
            <a:r>
              <a:rPr lang="en-US" sz="1400" dirty="0" smtClean="0"/>
              <a:t>chart	</a:t>
            </a:r>
          </a:p>
          <a:p>
            <a:pPr>
              <a:lnSpc>
                <a:spcPct val="80000"/>
              </a:lnSpc>
            </a:pPr>
            <a:r>
              <a:rPr lang="en-US" sz="1400" dirty="0" smtClean="0"/>
              <a:t>be able to use SmartArt</a:t>
            </a:r>
          </a:p>
          <a:p>
            <a:pPr marL="0" indent="0">
              <a:lnSpc>
                <a:spcPct val="80000"/>
              </a:lnSpc>
              <a:buNone/>
            </a:pPr>
            <a:r>
              <a:rPr lang="en-US" sz="1400" dirty="0" smtClean="0"/>
              <a:t>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Who should attend?  Anyone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a:t>
            </a:r>
          </a:p>
          <a:p>
            <a:pPr>
              <a:lnSpc>
                <a:spcPct val="80000"/>
              </a:lnSpc>
              <a:buFont typeface="Wingdings" pitchFamily="2" charset="2"/>
              <a:buNone/>
            </a:pPr>
            <a:endParaRPr lang="en-US" sz="1400" dirty="0"/>
          </a:p>
          <a:p>
            <a:pPr>
              <a:lnSpc>
                <a:spcPct val="80000"/>
              </a:lnSpc>
              <a:buNone/>
            </a:pPr>
            <a:r>
              <a:rPr lang="en-US" sz="1400" dirty="0"/>
              <a:t>Level: </a:t>
            </a:r>
            <a:r>
              <a:rPr lang="en-US" sz="1400" dirty="0" smtClean="0"/>
              <a:t>Intermediate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smtClean="0"/>
          </a:p>
          <a:p>
            <a:pPr>
              <a:lnSpc>
                <a:spcPct val="80000"/>
              </a:lnSpc>
              <a:buNone/>
            </a:pPr>
            <a:r>
              <a:rPr lang="en-US" sz="1400" dirty="0" smtClean="0"/>
              <a:t>CPE awarded:  1 hour  Computer Software and Applications</a:t>
            </a:r>
            <a:endParaRPr lang="en-US" sz="1400" dirty="0"/>
          </a:p>
          <a:p>
            <a:pPr>
              <a:lnSpc>
                <a:spcPct val="80000"/>
              </a:lnSpc>
              <a:buFont typeface="Wingdings" pitchFamily="2" charset="2"/>
              <a:buNone/>
            </a:pP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endParaRPr lang="en-US" sz="1400" dirty="0" smtClean="0"/>
          </a:p>
          <a:p>
            <a:pPr>
              <a:lnSpc>
                <a:spcPct val="80000"/>
              </a:lnSpc>
            </a:pPr>
            <a:endParaRPr lang="en-US" sz="1000" dirty="0" smtClean="0"/>
          </a:p>
        </p:txBody>
      </p:sp>
    </p:spTree>
    <p:extLst>
      <p:ext uri="{BB962C8B-B14F-4D97-AF65-F5344CB8AC3E}">
        <p14:creationId xmlns:p14="http://schemas.microsoft.com/office/powerpoint/2010/main" val="2574527930"/>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3"/>
          <p:cNvSpPr>
            <a:spLocks noGrp="1"/>
          </p:cNvSpPr>
          <p:nvPr>
            <p:ph type="sldNum" sz="quarter" idx="10"/>
          </p:nvPr>
        </p:nvSpPr>
        <p:spPr>
          <a:noFill/>
        </p:spPr>
        <p:txBody>
          <a:bodyPr/>
          <a:lstStyle/>
          <a:p>
            <a:fld id="{179A035F-4EAE-4362-A547-F8C9122E437A}" type="slidenum">
              <a:rPr lang="en-US"/>
              <a:pPr/>
              <a:t>196</a:t>
            </a:fld>
            <a:endParaRPr lang="en-US" dirty="0"/>
          </a:p>
        </p:txBody>
      </p:sp>
      <p:sp>
        <p:nvSpPr>
          <p:cNvPr id="53251" name="Rectangle 2"/>
          <p:cNvSpPr>
            <a:spLocks noGrp="1" noChangeArrowheads="1"/>
          </p:cNvSpPr>
          <p:nvPr>
            <p:ph type="title"/>
          </p:nvPr>
        </p:nvSpPr>
        <p:spPr>
          <a:xfrm>
            <a:off x="304800" y="-228600"/>
            <a:ext cx="7391400" cy="990600"/>
          </a:xfrm>
        </p:spPr>
        <p:txBody>
          <a:bodyPr/>
          <a:lstStyle/>
          <a:p>
            <a:r>
              <a:rPr lang="en-US" dirty="0" smtClean="0">
                <a:solidFill>
                  <a:schemeClr val="accent1"/>
                </a:solidFill>
              </a:rPr>
              <a:t>Wonders of Word</a:t>
            </a:r>
          </a:p>
        </p:txBody>
      </p:sp>
      <p:sp>
        <p:nvSpPr>
          <p:cNvPr id="53252" name="Rectangle 3"/>
          <p:cNvSpPr>
            <a:spLocks noGrp="1" noChangeArrowheads="1"/>
          </p:cNvSpPr>
          <p:nvPr>
            <p:ph type="body" idx="1"/>
          </p:nvPr>
        </p:nvSpPr>
        <p:spPr>
          <a:xfrm>
            <a:off x="0" y="533400"/>
            <a:ext cx="8458200" cy="6629400"/>
          </a:xfrm>
        </p:spPr>
        <p:txBody>
          <a:bodyPr/>
          <a:lstStyle/>
          <a:p>
            <a:pPr>
              <a:lnSpc>
                <a:spcPct val="80000"/>
              </a:lnSpc>
              <a:buFont typeface="Wingdings" pitchFamily="2" charset="2"/>
              <a:buNone/>
            </a:pPr>
            <a:r>
              <a:rPr lang="en-US" sz="1000" dirty="0" smtClean="0"/>
              <a:t>Session Description </a:t>
            </a:r>
          </a:p>
          <a:p>
            <a:pPr>
              <a:lnSpc>
                <a:spcPct val="80000"/>
              </a:lnSpc>
              <a:buFont typeface="Wingdings" pitchFamily="2" charset="2"/>
              <a:buNone/>
            </a:pPr>
            <a:r>
              <a:rPr lang="en-US" sz="1000" dirty="0" smtClean="0"/>
              <a:t>   This session will work on introducing individuals to all the features of Word.</a:t>
            </a:r>
          </a:p>
          <a:p>
            <a:pPr>
              <a:lnSpc>
                <a:spcPct val="80000"/>
              </a:lnSpc>
              <a:buFont typeface="Wingdings" pitchFamily="2" charset="2"/>
              <a:buNone/>
            </a:pPr>
            <a:endParaRPr lang="en-US" sz="1000" dirty="0" smtClean="0"/>
          </a:p>
          <a:p>
            <a:pPr>
              <a:lnSpc>
                <a:spcPct val="80000"/>
              </a:lnSpc>
              <a:buFont typeface="Wingdings" pitchFamily="2" charset="2"/>
              <a:buNone/>
            </a:pPr>
            <a:r>
              <a:rPr lang="en-US" sz="1000" dirty="0" smtClean="0"/>
              <a:t>At the completion of this session the team member will: </a:t>
            </a:r>
          </a:p>
          <a:p>
            <a:pPr>
              <a:lnSpc>
                <a:spcPct val="80000"/>
              </a:lnSpc>
            </a:pPr>
            <a:r>
              <a:rPr lang="en-US" sz="1000" dirty="0" smtClean="0"/>
              <a:t>know how to use the find and replace text feature in a document</a:t>
            </a:r>
          </a:p>
          <a:p>
            <a:pPr>
              <a:lnSpc>
                <a:spcPct val="80000"/>
              </a:lnSpc>
            </a:pPr>
            <a:r>
              <a:rPr lang="en-US" sz="1000" dirty="0" smtClean="0"/>
              <a:t>be able to link several Word documents together so the user can change information in one document while it changes related data in all other documents</a:t>
            </a:r>
          </a:p>
          <a:p>
            <a:pPr>
              <a:lnSpc>
                <a:spcPct val="80000"/>
              </a:lnSpc>
            </a:pPr>
            <a:r>
              <a:rPr lang="en-US" sz="1000" dirty="0" smtClean="0"/>
              <a:t>know how to insert a table into a document</a:t>
            </a:r>
          </a:p>
          <a:p>
            <a:pPr>
              <a:lnSpc>
                <a:spcPct val="80000"/>
              </a:lnSpc>
            </a:pPr>
            <a:r>
              <a:rPr lang="en-US" sz="1000" dirty="0" smtClean="0"/>
              <a:t>be able to format the cell contents in a table</a:t>
            </a:r>
          </a:p>
          <a:p>
            <a:pPr>
              <a:lnSpc>
                <a:spcPct val="80000"/>
              </a:lnSpc>
            </a:pPr>
            <a:r>
              <a:rPr lang="en-US" sz="1000" dirty="0" smtClean="0"/>
              <a:t>be familiar with the formatting features of a table</a:t>
            </a:r>
          </a:p>
          <a:p>
            <a:pPr>
              <a:lnSpc>
                <a:spcPct val="80000"/>
              </a:lnSpc>
            </a:pPr>
            <a:r>
              <a:rPr lang="en-US" sz="1000" dirty="0" smtClean="0"/>
              <a:t>be familiar with styles and how to apply and create them</a:t>
            </a:r>
          </a:p>
          <a:p>
            <a:pPr>
              <a:lnSpc>
                <a:spcPct val="80000"/>
              </a:lnSpc>
            </a:pPr>
            <a:r>
              <a:rPr lang="en-US" sz="1000" dirty="0" smtClean="0"/>
              <a:t>be able to select text vertically</a:t>
            </a:r>
          </a:p>
          <a:p>
            <a:pPr>
              <a:lnSpc>
                <a:spcPct val="80000"/>
              </a:lnSpc>
            </a:pPr>
            <a:r>
              <a:rPr lang="en-US" sz="1000" dirty="0" smtClean="0"/>
              <a:t>know how to insert bookmarks in a document</a:t>
            </a:r>
          </a:p>
          <a:p>
            <a:pPr>
              <a:lnSpc>
                <a:spcPct val="80000"/>
              </a:lnSpc>
            </a:pPr>
            <a:r>
              <a:rPr lang="en-US" sz="1000" dirty="0" smtClean="0"/>
              <a:t>be capable of using the GOTO function to locate specific elements in a document</a:t>
            </a:r>
          </a:p>
          <a:p>
            <a:pPr>
              <a:lnSpc>
                <a:spcPct val="80000"/>
              </a:lnSpc>
            </a:pPr>
            <a:r>
              <a:rPr lang="en-US" sz="1000" dirty="0" smtClean="0"/>
              <a:t>know how to use templates to create a new document</a:t>
            </a:r>
          </a:p>
          <a:p>
            <a:pPr>
              <a:lnSpc>
                <a:spcPct val="80000"/>
              </a:lnSpc>
            </a:pPr>
            <a:r>
              <a:rPr lang="en-US" sz="1000" dirty="0" smtClean="0"/>
              <a:t>be familiar with the Office Assistant</a:t>
            </a:r>
          </a:p>
          <a:p>
            <a:pPr>
              <a:lnSpc>
                <a:spcPct val="80000"/>
              </a:lnSpc>
            </a:pPr>
            <a:r>
              <a:rPr lang="en-US" sz="1000" dirty="0" smtClean="0"/>
              <a:t>be familiar with the common toolbars and how to access and customize them</a:t>
            </a:r>
          </a:p>
          <a:p>
            <a:pPr>
              <a:lnSpc>
                <a:spcPct val="80000"/>
              </a:lnSpc>
            </a:pPr>
            <a:r>
              <a:rPr lang="en-US" sz="1000" dirty="0" smtClean="0"/>
              <a:t>understand the nonprinting characters functions to assist in editing and formatting a document</a:t>
            </a:r>
          </a:p>
          <a:p>
            <a:pPr>
              <a:lnSpc>
                <a:spcPct val="80000"/>
              </a:lnSpc>
            </a:pPr>
            <a:r>
              <a:rPr lang="en-US" sz="1000" dirty="0" smtClean="0"/>
              <a:t>be familiar with the AutoCorrect Dialog Box and features to create shortcuts</a:t>
            </a:r>
          </a:p>
          <a:p>
            <a:pPr>
              <a:lnSpc>
                <a:spcPct val="80000"/>
              </a:lnSpc>
            </a:pPr>
            <a:r>
              <a:rPr lang="en-US" sz="1000" dirty="0" smtClean="0"/>
              <a:t>know how to change the indents, line spacing, and alignment of a paragraph</a:t>
            </a:r>
          </a:p>
          <a:p>
            <a:pPr>
              <a:lnSpc>
                <a:spcPct val="80000"/>
              </a:lnSpc>
            </a:pPr>
            <a:r>
              <a:rPr lang="en-US" sz="1000" dirty="0" smtClean="0"/>
              <a:t>be capable of adding headers and footers to multiple page documents with efficiency shortcuts </a:t>
            </a:r>
          </a:p>
          <a:p>
            <a:pPr>
              <a:lnSpc>
                <a:spcPct val="80000"/>
              </a:lnSpc>
            </a:pPr>
            <a:r>
              <a:rPr lang="en-US" sz="1000" dirty="0" smtClean="0"/>
              <a:t>know how to insert and delete page and section breaks in a document</a:t>
            </a:r>
          </a:p>
          <a:p>
            <a:pPr>
              <a:lnSpc>
                <a:spcPct val="80000"/>
              </a:lnSpc>
            </a:pPr>
            <a:r>
              <a:rPr lang="en-US" sz="1000" dirty="0" smtClean="0"/>
              <a:t>be able to insert special symbols and characters into documents (ex </a:t>
            </a:r>
            <a:r>
              <a:rPr lang="en-US" sz="1000" dirty="0" smtClean="0">
                <a:sym typeface="Symbol" pitchFamily="18" charset="2"/>
              </a:rPr>
              <a:t></a:t>
            </a:r>
            <a:r>
              <a:rPr lang="en-US" sz="1000" dirty="0" smtClean="0"/>
              <a:t>, </a:t>
            </a:r>
            <a:r>
              <a:rPr lang="en-US" sz="1000" dirty="0" smtClean="0">
                <a:sym typeface="Symbol" pitchFamily="18" charset="2"/>
              </a:rPr>
              <a:t></a:t>
            </a:r>
            <a:r>
              <a:rPr lang="en-US" sz="1000" dirty="0" smtClean="0"/>
              <a:t>)</a:t>
            </a:r>
          </a:p>
          <a:p>
            <a:pPr>
              <a:lnSpc>
                <a:spcPct val="80000"/>
              </a:lnSpc>
            </a:pPr>
            <a:r>
              <a:rPr lang="en-US" sz="1000" dirty="0" smtClean="0"/>
              <a:t>be familiar with font characteristics and changing default settings</a:t>
            </a:r>
          </a:p>
          <a:p>
            <a:pPr>
              <a:lnSpc>
                <a:spcPct val="80000"/>
              </a:lnSpc>
            </a:pPr>
            <a:r>
              <a:rPr lang="en-US" sz="1000" dirty="0" smtClean="0"/>
              <a:t>be able to set left, center, right, and decimal tabs with/with-out lines </a:t>
            </a:r>
          </a:p>
          <a:p>
            <a:pPr>
              <a:lnSpc>
                <a:spcPct val="80000"/>
              </a:lnSpc>
            </a:pPr>
            <a:r>
              <a:rPr lang="en-US" sz="1000" dirty="0" smtClean="0"/>
              <a:t>display and/or edit the author and properties of a document</a:t>
            </a:r>
          </a:p>
          <a:p>
            <a:pPr>
              <a:lnSpc>
                <a:spcPct val="80000"/>
              </a:lnSpc>
            </a:pPr>
            <a:r>
              <a:rPr lang="en-US" sz="1000" dirty="0" smtClean="0"/>
              <a:t>be familiar with the components of the drawing toolbar</a:t>
            </a:r>
          </a:p>
          <a:p>
            <a:pPr>
              <a:lnSpc>
                <a:spcPct val="80000"/>
              </a:lnSpc>
            </a:pPr>
            <a:r>
              <a:rPr lang="en-US" sz="1000" dirty="0" smtClean="0"/>
              <a:t>know how to insert text boxes into a document</a:t>
            </a:r>
          </a:p>
          <a:p>
            <a:pPr>
              <a:lnSpc>
                <a:spcPct val="80000"/>
              </a:lnSpc>
            </a:pPr>
            <a:r>
              <a:rPr lang="en-US" sz="1000" dirty="0" smtClean="0"/>
              <a:t>be capable of manipulating AutoShapes in a document</a:t>
            </a:r>
          </a:p>
          <a:p>
            <a:pPr>
              <a:lnSpc>
                <a:spcPct val="80000"/>
              </a:lnSpc>
            </a:pPr>
            <a:r>
              <a:rPr lang="en-US" sz="1000" dirty="0" smtClean="0"/>
              <a:t>be capable of capturing screen images</a:t>
            </a:r>
          </a:p>
          <a:p>
            <a:pPr>
              <a:lnSpc>
                <a:spcPct val="80000"/>
              </a:lnSpc>
            </a:pPr>
            <a:r>
              <a:rPr lang="en-US" sz="1000" dirty="0" smtClean="0"/>
              <a:t>be familiar with graphic components</a:t>
            </a:r>
          </a:p>
          <a:p>
            <a:pPr>
              <a:lnSpc>
                <a:spcPct val="80000"/>
              </a:lnSpc>
            </a:pPr>
            <a:r>
              <a:rPr lang="en-US" sz="1000" dirty="0" smtClean="0"/>
              <a:t>be able to save and insert a graphic from the web and network</a:t>
            </a:r>
          </a:p>
          <a:p>
            <a:pPr>
              <a:lnSpc>
                <a:spcPct val="80000"/>
              </a:lnSpc>
            </a:pPr>
            <a:r>
              <a:rPr lang="en-US" sz="1000" dirty="0" smtClean="0"/>
              <a:t>know how to set a graphic as a watermark </a:t>
            </a:r>
          </a:p>
          <a:p>
            <a:pPr>
              <a:lnSpc>
                <a:spcPct val="80000"/>
              </a:lnSpc>
              <a:buFont typeface="Wingdings" pitchFamily="2" charset="2"/>
              <a:buNone/>
            </a:pPr>
            <a:endParaRPr lang="en-US" sz="1000" dirty="0" smtClean="0"/>
          </a:p>
          <a:p>
            <a:pPr>
              <a:lnSpc>
                <a:spcPct val="80000"/>
              </a:lnSpc>
              <a:buFont typeface="Wingdings" pitchFamily="2" charset="2"/>
              <a:buNone/>
            </a:pPr>
            <a:r>
              <a:rPr lang="en-US" sz="1000" dirty="0" smtClean="0"/>
              <a:t>Who should attend?  Anyone</a:t>
            </a:r>
          </a:p>
          <a:p>
            <a:pPr>
              <a:lnSpc>
                <a:spcPct val="80000"/>
              </a:lnSpc>
              <a:buFont typeface="Wingdings" pitchFamily="2" charset="2"/>
              <a:buNone/>
            </a:pPr>
            <a:r>
              <a:rPr lang="en-US" sz="1000" dirty="0" smtClean="0"/>
              <a:t>Presenter: Linda Steele</a:t>
            </a:r>
          </a:p>
          <a:p>
            <a:pPr>
              <a:lnSpc>
                <a:spcPct val="80000"/>
              </a:lnSpc>
              <a:buFont typeface="Wingdings" pitchFamily="2" charset="2"/>
              <a:buNone/>
            </a:pPr>
            <a:r>
              <a:rPr lang="en-US" sz="1000" dirty="0" smtClean="0"/>
              <a:t>CPE awarded:  2 hours other</a:t>
            </a:r>
          </a:p>
          <a:p>
            <a:pPr>
              <a:lnSpc>
                <a:spcPct val="80000"/>
              </a:lnSpc>
              <a:buNone/>
            </a:pPr>
            <a:r>
              <a:rPr lang="en-US" sz="1000" dirty="0" smtClean="0"/>
              <a:t>Prerequisite:  None  </a:t>
            </a:r>
            <a:r>
              <a:rPr lang="en-US" sz="1000" b="0" dirty="0" smtClean="0"/>
              <a:t> </a:t>
            </a:r>
            <a:r>
              <a:rPr lang="en-US" sz="1000" dirty="0"/>
              <a:t>Level: Basic   </a:t>
            </a:r>
            <a:r>
              <a:rPr lang="en-US" sz="1000" b="0" dirty="0" smtClean="0"/>
              <a:t>   </a:t>
            </a:r>
            <a:endParaRPr lang="en-US" sz="1000" dirty="0" smtClean="0"/>
          </a:p>
          <a:p>
            <a:pPr>
              <a:lnSpc>
                <a:spcPct val="80000"/>
              </a:lnSpc>
              <a:buNone/>
            </a:pPr>
            <a:r>
              <a:rPr lang="en-US" sz="1000" dirty="0" smtClean="0"/>
              <a:t>Program Length: 2 </a:t>
            </a:r>
            <a:r>
              <a:rPr lang="en-US" sz="1000" dirty="0"/>
              <a:t>hours </a:t>
            </a:r>
            <a:r>
              <a:rPr lang="en-US" sz="1000" dirty="0" smtClean="0"/>
              <a:t>Computer Software and Applications</a:t>
            </a:r>
            <a:endParaRPr lang="en-US" sz="1000" dirty="0"/>
          </a:p>
          <a:p>
            <a:pPr>
              <a:lnSpc>
                <a:spcPct val="80000"/>
              </a:lnSpc>
              <a:buFont typeface="Wingdings" pitchFamily="2" charset="2"/>
              <a:buNone/>
            </a:pPr>
            <a:endParaRPr lang="en-US" sz="1000" dirty="0" smtClean="0"/>
          </a:p>
          <a:p>
            <a:pPr>
              <a:lnSpc>
                <a:spcPct val="80000"/>
              </a:lnSpc>
              <a:buFont typeface="Wingdings" pitchFamily="2" charset="2"/>
              <a:buNone/>
            </a:pPr>
            <a:r>
              <a:rPr lang="en-US" sz="1000" dirty="0" smtClean="0"/>
              <a:t>This class comes with a practice exercise.</a:t>
            </a:r>
          </a:p>
          <a:p>
            <a:pPr>
              <a:lnSpc>
                <a:spcPct val="80000"/>
              </a:lnSpc>
              <a:buFont typeface="Wingdings" pitchFamily="2" charset="2"/>
              <a:buNone/>
            </a:pPr>
            <a:endParaRPr lang="en-US" sz="1000" dirty="0" smtClean="0"/>
          </a:p>
          <a:p>
            <a:pPr>
              <a:lnSpc>
                <a:spcPct val="80000"/>
              </a:lnSpc>
              <a:buFont typeface="Wingdings" pitchFamily="2" charset="2"/>
              <a:buNone/>
            </a:pPr>
            <a:endParaRPr lang="en-US" sz="1000" dirty="0" smtClean="0"/>
          </a:p>
          <a:p>
            <a:pPr>
              <a:lnSpc>
                <a:spcPct val="80000"/>
              </a:lnSpc>
            </a:pPr>
            <a:endParaRPr lang="en-US" sz="800" dirty="0" smtClean="0"/>
          </a:p>
        </p:txBody>
      </p:sp>
    </p:spTree>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p>
            <a:fld id="{B99FD43B-5247-4C47-89BF-C3F1C0D86B98}" type="slidenum">
              <a:rPr lang="en-US"/>
              <a:pPr/>
              <a:t>197</a:t>
            </a:fld>
            <a:endParaRPr lang="en-US" dirty="0"/>
          </a:p>
        </p:txBody>
      </p:sp>
      <p:sp>
        <p:nvSpPr>
          <p:cNvPr id="19459" name="Rectangle 2"/>
          <p:cNvSpPr>
            <a:spLocks noGrp="1" noChangeArrowheads="1"/>
          </p:cNvSpPr>
          <p:nvPr>
            <p:ph type="title"/>
          </p:nvPr>
        </p:nvSpPr>
        <p:spPr>
          <a:xfrm>
            <a:off x="304800" y="0"/>
            <a:ext cx="7391400" cy="990600"/>
          </a:xfrm>
        </p:spPr>
        <p:txBody>
          <a:bodyPr/>
          <a:lstStyle/>
          <a:p>
            <a:r>
              <a:rPr lang="en-US" dirty="0" smtClean="0">
                <a:solidFill>
                  <a:schemeClr val="accent1"/>
                </a:solidFill>
              </a:rPr>
              <a:t>Word For Accountants</a:t>
            </a:r>
          </a:p>
        </p:txBody>
      </p:sp>
      <p:sp>
        <p:nvSpPr>
          <p:cNvPr id="19460" name="Rectangle 3"/>
          <p:cNvSpPr>
            <a:spLocks noGrp="1" noChangeArrowheads="1"/>
          </p:cNvSpPr>
          <p:nvPr>
            <p:ph type="body" idx="1"/>
          </p:nvPr>
        </p:nvSpPr>
        <p:spPr>
          <a:xfrm>
            <a:off x="381000" y="762000"/>
            <a:ext cx="3886200" cy="5867400"/>
          </a:xfrm>
        </p:spPr>
        <p:txBody>
          <a:bodyPr/>
          <a:lstStyle/>
          <a:p>
            <a:pPr>
              <a:lnSpc>
                <a:spcPct val="90000"/>
              </a:lnSpc>
              <a:buFont typeface="Wingdings" pitchFamily="2" charset="2"/>
              <a:buNone/>
            </a:pPr>
            <a:r>
              <a:rPr lang="en-US" sz="1800" dirty="0" smtClean="0"/>
              <a:t>Session Description </a:t>
            </a:r>
          </a:p>
          <a:p>
            <a:pPr>
              <a:lnSpc>
                <a:spcPct val="90000"/>
              </a:lnSpc>
              <a:buFont typeface="Wingdings" pitchFamily="2" charset="2"/>
              <a:buNone/>
            </a:pPr>
            <a:r>
              <a:rPr lang="en-US" sz="1800" dirty="0" smtClean="0"/>
              <a:t>   This session will work on improving the accountant’s Word skills.</a:t>
            </a:r>
          </a:p>
          <a:p>
            <a:pPr>
              <a:lnSpc>
                <a:spcPct val="90000"/>
              </a:lnSpc>
              <a:buFont typeface="Wingdings" pitchFamily="2" charset="2"/>
              <a:buNone/>
            </a:pPr>
            <a:endParaRPr lang="en-US" sz="1800" dirty="0" smtClean="0"/>
          </a:p>
          <a:p>
            <a:pPr>
              <a:lnSpc>
                <a:spcPct val="90000"/>
              </a:lnSpc>
              <a:buFont typeface="Wingdings" pitchFamily="2" charset="2"/>
              <a:buNone/>
            </a:pPr>
            <a:r>
              <a:rPr lang="en-US" sz="1800" dirty="0" smtClean="0"/>
              <a:t>Presenter: Linda Steele</a:t>
            </a:r>
          </a:p>
          <a:p>
            <a:pPr>
              <a:spcBef>
                <a:spcPct val="0"/>
              </a:spcBef>
              <a:buFontTx/>
              <a:buNone/>
            </a:pPr>
            <a:r>
              <a:rPr lang="en-US" sz="1800" dirty="0" smtClean="0"/>
              <a:t>Prerequisite:  None</a:t>
            </a:r>
          </a:p>
          <a:p>
            <a:pPr>
              <a:spcBef>
                <a:spcPct val="0"/>
              </a:spcBef>
              <a:buFontTx/>
              <a:buNone/>
            </a:pPr>
            <a:r>
              <a:rPr lang="en-US" sz="1800" dirty="0" smtClean="0"/>
              <a:t>Level: Beginner</a:t>
            </a:r>
            <a:r>
              <a:rPr lang="en-US" sz="1800" b="0" dirty="0" smtClean="0"/>
              <a:t>    </a:t>
            </a:r>
          </a:p>
          <a:p>
            <a:pPr>
              <a:spcBef>
                <a:spcPct val="0"/>
              </a:spcBef>
              <a:buFontTx/>
              <a:buNone/>
            </a:pPr>
            <a:endParaRPr lang="en-US" sz="1800" dirty="0" smtClean="0"/>
          </a:p>
          <a:p>
            <a:pPr>
              <a:spcBef>
                <a:spcPct val="0"/>
              </a:spcBef>
              <a:buFontTx/>
              <a:buNone/>
            </a:pPr>
            <a:r>
              <a:rPr lang="en-US" sz="1800" dirty="0" smtClean="0"/>
              <a:t>Who should attend?  Anyone wanting to learn features of Word</a:t>
            </a:r>
          </a:p>
          <a:p>
            <a:pPr>
              <a:lnSpc>
                <a:spcPct val="90000"/>
              </a:lnSpc>
              <a:buFont typeface="Wingdings" pitchFamily="2" charset="2"/>
              <a:buNone/>
            </a:pPr>
            <a:endParaRPr lang="en-US" sz="1800" dirty="0" smtClean="0"/>
          </a:p>
          <a:p>
            <a:pPr>
              <a:lnSpc>
                <a:spcPct val="90000"/>
              </a:lnSpc>
              <a:buFont typeface="Wingdings" pitchFamily="2" charset="2"/>
              <a:buNone/>
            </a:pPr>
            <a:r>
              <a:rPr lang="en-US" sz="1800" dirty="0" smtClean="0"/>
              <a:t>Program Length: 1</a:t>
            </a:r>
          </a:p>
          <a:p>
            <a:pPr>
              <a:lnSpc>
                <a:spcPct val="90000"/>
              </a:lnSpc>
              <a:buFont typeface="Wingdings" pitchFamily="2" charset="2"/>
              <a:buNone/>
            </a:pPr>
            <a:endParaRPr lang="en-US" sz="1800" dirty="0" smtClean="0"/>
          </a:p>
          <a:p>
            <a:pPr>
              <a:lnSpc>
                <a:spcPct val="80000"/>
              </a:lnSpc>
              <a:buNone/>
            </a:pPr>
            <a:r>
              <a:rPr lang="en-US" sz="1800" dirty="0" smtClean="0"/>
              <a:t>CPE awarded:	1 hour </a:t>
            </a:r>
            <a:r>
              <a:rPr lang="en-US" sz="1800" dirty="0"/>
              <a:t>Computer Software and </a:t>
            </a:r>
            <a:r>
              <a:rPr lang="en-US" sz="1800" dirty="0" smtClean="0"/>
              <a:t>Applications</a:t>
            </a:r>
          </a:p>
          <a:p>
            <a:pPr>
              <a:lnSpc>
                <a:spcPct val="90000"/>
              </a:lnSpc>
              <a:buFont typeface="Wingdings" pitchFamily="2" charset="2"/>
              <a:buNone/>
            </a:pPr>
            <a:endParaRPr lang="en-US" sz="1800" dirty="0" smtClean="0"/>
          </a:p>
          <a:p>
            <a:pPr>
              <a:lnSpc>
                <a:spcPct val="90000"/>
              </a:lnSpc>
              <a:buFont typeface="Wingdings" pitchFamily="2" charset="2"/>
              <a:buNone/>
            </a:pPr>
            <a:endParaRPr lang="en-US" sz="1800" dirty="0" smtClean="0"/>
          </a:p>
          <a:p>
            <a:pPr>
              <a:lnSpc>
                <a:spcPct val="90000"/>
              </a:lnSpc>
              <a:buFont typeface="Wingdings" pitchFamily="2" charset="2"/>
              <a:buNone/>
            </a:pPr>
            <a:endParaRPr lang="en-US" sz="1800" dirty="0" smtClean="0"/>
          </a:p>
          <a:p>
            <a:pPr>
              <a:lnSpc>
                <a:spcPct val="90000"/>
              </a:lnSpc>
              <a:buFont typeface="Wingdings" pitchFamily="2" charset="2"/>
              <a:buNone/>
            </a:pPr>
            <a:endParaRPr lang="en-US" sz="1600" dirty="0" smtClean="0"/>
          </a:p>
          <a:p>
            <a:pPr>
              <a:lnSpc>
                <a:spcPct val="90000"/>
              </a:lnSpc>
              <a:buFont typeface="Wingdings" pitchFamily="2" charset="2"/>
              <a:buNone/>
            </a:pPr>
            <a:endParaRPr lang="en-US" sz="1600" dirty="0" smtClean="0"/>
          </a:p>
          <a:p>
            <a:pPr>
              <a:lnSpc>
                <a:spcPct val="90000"/>
              </a:lnSpc>
            </a:pPr>
            <a:endParaRPr lang="en-US" sz="1600" dirty="0" smtClean="0"/>
          </a:p>
        </p:txBody>
      </p:sp>
      <p:sp>
        <p:nvSpPr>
          <p:cNvPr id="19461" name="Rectangle 4"/>
          <p:cNvSpPr>
            <a:spLocks noChangeArrowheads="1"/>
          </p:cNvSpPr>
          <p:nvPr/>
        </p:nvSpPr>
        <p:spPr bwMode="auto">
          <a:xfrm>
            <a:off x="4267200" y="990600"/>
            <a:ext cx="3962400" cy="5867400"/>
          </a:xfrm>
          <a:prstGeom prst="rect">
            <a:avLst/>
          </a:prstGeom>
          <a:noFill/>
          <a:ln w="9525">
            <a:noFill/>
            <a:miter lim="800000"/>
            <a:headEnd/>
            <a:tailEnd/>
          </a:ln>
        </p:spPr>
        <p:txBody>
          <a:bodyPr/>
          <a:lstStyle/>
          <a:p>
            <a:pPr marL="282575" indent="-282575">
              <a:lnSpc>
                <a:spcPct val="80000"/>
              </a:lnSpc>
              <a:spcBef>
                <a:spcPct val="20000"/>
              </a:spcBef>
              <a:buFont typeface="Wingdings" pitchFamily="2" charset="2"/>
              <a:buNone/>
            </a:pPr>
            <a:r>
              <a:rPr lang="en-US" sz="1800" b="1" dirty="0">
                <a:latin typeface="Arial" charset="0"/>
              </a:rPr>
              <a:t>At the completion of this session the team member will be able to use the following features</a:t>
            </a:r>
            <a:r>
              <a:rPr lang="en-US" sz="1800" b="1" dirty="0" smtClean="0">
                <a:latin typeface="Arial" charset="0"/>
              </a:rPr>
              <a:t>:</a:t>
            </a:r>
          </a:p>
          <a:p>
            <a:pPr marL="282575" indent="-282575">
              <a:lnSpc>
                <a:spcPct val="80000"/>
              </a:lnSpc>
              <a:spcBef>
                <a:spcPct val="20000"/>
              </a:spcBef>
              <a:buFont typeface="Wingdings" pitchFamily="2" charset="2"/>
              <a:buChar char="§"/>
            </a:pPr>
            <a:r>
              <a:rPr lang="en-US" sz="1800" b="1" dirty="0" smtClean="0">
                <a:latin typeface="Arial" charset="0"/>
              </a:rPr>
              <a:t>Page orientation</a:t>
            </a:r>
          </a:p>
          <a:p>
            <a:pPr marL="282575" indent="-282575">
              <a:lnSpc>
                <a:spcPct val="80000"/>
              </a:lnSpc>
              <a:spcBef>
                <a:spcPct val="20000"/>
              </a:spcBef>
              <a:buFont typeface="Wingdings" pitchFamily="2" charset="2"/>
              <a:buChar char="§"/>
            </a:pPr>
            <a:r>
              <a:rPr lang="en-US" sz="1800" b="1" dirty="0" smtClean="0">
                <a:latin typeface="Arial" charset="0"/>
              </a:rPr>
              <a:t>Calculations in tables</a:t>
            </a:r>
          </a:p>
          <a:p>
            <a:pPr marL="282575" indent="-282575">
              <a:lnSpc>
                <a:spcPct val="80000"/>
              </a:lnSpc>
              <a:spcBef>
                <a:spcPct val="20000"/>
              </a:spcBef>
              <a:buFont typeface="Wingdings" pitchFamily="2" charset="2"/>
              <a:buChar char="§"/>
            </a:pPr>
            <a:r>
              <a:rPr lang="en-US" sz="1800" b="1" dirty="0" smtClean="0">
                <a:latin typeface="Arial" charset="0"/>
              </a:rPr>
              <a:t>Inserting documents</a:t>
            </a:r>
          </a:p>
        </p:txBody>
      </p:sp>
    </p:spTree>
    <p:extLst>
      <p:ext uri="{BB962C8B-B14F-4D97-AF65-F5344CB8AC3E}">
        <p14:creationId xmlns:p14="http://schemas.microsoft.com/office/powerpoint/2010/main" val="40530556"/>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p>
            <a:fld id="{B99FD43B-5247-4C47-89BF-C3F1C0D86B98}" type="slidenum">
              <a:rPr lang="en-US"/>
              <a:pPr/>
              <a:t>198</a:t>
            </a:fld>
            <a:endParaRPr lang="en-US" dirty="0"/>
          </a:p>
        </p:txBody>
      </p:sp>
      <p:sp>
        <p:nvSpPr>
          <p:cNvPr id="19459" name="Rectangle 2"/>
          <p:cNvSpPr>
            <a:spLocks noGrp="1" noChangeArrowheads="1"/>
          </p:cNvSpPr>
          <p:nvPr>
            <p:ph type="title"/>
          </p:nvPr>
        </p:nvSpPr>
        <p:spPr>
          <a:xfrm>
            <a:off x="304800" y="0"/>
            <a:ext cx="7391400" cy="990600"/>
          </a:xfrm>
        </p:spPr>
        <p:txBody>
          <a:bodyPr/>
          <a:lstStyle/>
          <a:p>
            <a:r>
              <a:rPr lang="en-US" dirty="0" smtClean="0">
                <a:solidFill>
                  <a:schemeClr val="accent1"/>
                </a:solidFill>
              </a:rPr>
              <a:t>Word Shortcuts</a:t>
            </a:r>
          </a:p>
        </p:txBody>
      </p:sp>
      <p:sp>
        <p:nvSpPr>
          <p:cNvPr id="19460" name="Rectangle 3"/>
          <p:cNvSpPr>
            <a:spLocks noGrp="1" noChangeArrowheads="1"/>
          </p:cNvSpPr>
          <p:nvPr>
            <p:ph type="body" idx="1"/>
          </p:nvPr>
        </p:nvSpPr>
        <p:spPr>
          <a:xfrm>
            <a:off x="381000" y="762000"/>
            <a:ext cx="3276600" cy="5867400"/>
          </a:xfrm>
        </p:spPr>
        <p:txBody>
          <a:bodyPr/>
          <a:lstStyle/>
          <a:p>
            <a:pPr>
              <a:lnSpc>
                <a:spcPct val="90000"/>
              </a:lnSpc>
              <a:buFont typeface="Wingdings" pitchFamily="2" charset="2"/>
              <a:buNone/>
            </a:pPr>
            <a:r>
              <a:rPr lang="en-US" sz="1800" dirty="0" smtClean="0"/>
              <a:t>Session Description </a:t>
            </a:r>
          </a:p>
          <a:p>
            <a:pPr>
              <a:lnSpc>
                <a:spcPct val="90000"/>
              </a:lnSpc>
              <a:buFont typeface="Wingdings" pitchFamily="2" charset="2"/>
              <a:buNone/>
            </a:pPr>
            <a:r>
              <a:rPr lang="en-US" sz="1800" dirty="0" smtClean="0"/>
              <a:t>   This session will work on improving the individual’s Word</a:t>
            </a:r>
          </a:p>
          <a:p>
            <a:pPr>
              <a:lnSpc>
                <a:spcPct val="90000"/>
              </a:lnSpc>
              <a:buFont typeface="Wingdings" pitchFamily="2" charset="2"/>
              <a:buNone/>
            </a:pPr>
            <a:r>
              <a:rPr lang="en-US" sz="1800" dirty="0"/>
              <a:t> </a:t>
            </a:r>
            <a:r>
              <a:rPr lang="en-US" sz="1800" dirty="0" smtClean="0"/>
              <a:t>    skills by providing shortcuts.</a:t>
            </a:r>
          </a:p>
          <a:p>
            <a:pPr>
              <a:lnSpc>
                <a:spcPct val="90000"/>
              </a:lnSpc>
              <a:buFont typeface="Wingdings" pitchFamily="2" charset="2"/>
              <a:buNone/>
            </a:pPr>
            <a:endParaRPr lang="en-US" sz="1800" dirty="0" smtClean="0"/>
          </a:p>
          <a:p>
            <a:pPr>
              <a:lnSpc>
                <a:spcPct val="90000"/>
              </a:lnSpc>
              <a:buFont typeface="Wingdings" pitchFamily="2" charset="2"/>
              <a:buNone/>
            </a:pPr>
            <a:r>
              <a:rPr lang="en-US" sz="1800" dirty="0" smtClean="0"/>
              <a:t>Presenter: Linda Steele</a:t>
            </a:r>
          </a:p>
          <a:p>
            <a:pPr>
              <a:spcBef>
                <a:spcPct val="0"/>
              </a:spcBef>
              <a:buFontTx/>
              <a:buNone/>
            </a:pPr>
            <a:r>
              <a:rPr lang="en-US" sz="1800" dirty="0" smtClean="0"/>
              <a:t>Prerequisite:  None</a:t>
            </a:r>
          </a:p>
          <a:p>
            <a:pPr>
              <a:spcBef>
                <a:spcPct val="0"/>
              </a:spcBef>
              <a:buFontTx/>
              <a:buNone/>
            </a:pPr>
            <a:r>
              <a:rPr lang="en-US" sz="1800" dirty="0" smtClean="0"/>
              <a:t>Level: Beginner</a:t>
            </a:r>
            <a:r>
              <a:rPr lang="en-US" sz="1800" b="0" dirty="0" smtClean="0"/>
              <a:t>    </a:t>
            </a:r>
          </a:p>
          <a:p>
            <a:pPr>
              <a:spcBef>
                <a:spcPct val="0"/>
              </a:spcBef>
              <a:buFontTx/>
              <a:buNone/>
            </a:pPr>
            <a:endParaRPr lang="en-US" sz="1800" dirty="0" smtClean="0"/>
          </a:p>
          <a:p>
            <a:pPr>
              <a:spcBef>
                <a:spcPct val="0"/>
              </a:spcBef>
              <a:buFontTx/>
              <a:buNone/>
            </a:pPr>
            <a:r>
              <a:rPr lang="en-US" sz="1800" dirty="0" smtClean="0"/>
              <a:t>Who should attend?  Anyone wanting to learn shortcut features of Word</a:t>
            </a:r>
          </a:p>
          <a:p>
            <a:pPr>
              <a:lnSpc>
                <a:spcPct val="90000"/>
              </a:lnSpc>
              <a:buFont typeface="Wingdings" pitchFamily="2" charset="2"/>
              <a:buNone/>
            </a:pPr>
            <a:endParaRPr lang="en-US" sz="1800" dirty="0" smtClean="0"/>
          </a:p>
          <a:p>
            <a:pPr>
              <a:lnSpc>
                <a:spcPct val="90000"/>
              </a:lnSpc>
              <a:buFont typeface="Wingdings" pitchFamily="2" charset="2"/>
              <a:buNone/>
            </a:pPr>
            <a:r>
              <a:rPr lang="en-US" sz="1800" dirty="0" smtClean="0"/>
              <a:t>Program Length: 1</a:t>
            </a:r>
          </a:p>
          <a:p>
            <a:pPr>
              <a:lnSpc>
                <a:spcPct val="90000"/>
              </a:lnSpc>
              <a:buFont typeface="Wingdings" pitchFamily="2" charset="2"/>
              <a:buNone/>
            </a:pPr>
            <a:endParaRPr lang="en-US" sz="1800" dirty="0" smtClean="0"/>
          </a:p>
          <a:p>
            <a:pPr>
              <a:lnSpc>
                <a:spcPct val="80000"/>
              </a:lnSpc>
              <a:buNone/>
            </a:pPr>
            <a:r>
              <a:rPr lang="en-US" sz="1800" dirty="0" smtClean="0"/>
              <a:t>CPE awarded:	1 hour Computer Software and Applications</a:t>
            </a:r>
            <a:endParaRPr lang="en-US" sz="1800" dirty="0"/>
          </a:p>
          <a:p>
            <a:pPr>
              <a:lnSpc>
                <a:spcPct val="90000"/>
              </a:lnSpc>
              <a:buFont typeface="Wingdings" pitchFamily="2" charset="2"/>
              <a:buNone/>
            </a:pPr>
            <a:endParaRPr lang="en-US" sz="1800" dirty="0" smtClean="0"/>
          </a:p>
          <a:p>
            <a:pPr>
              <a:lnSpc>
                <a:spcPct val="90000"/>
              </a:lnSpc>
              <a:buFont typeface="Wingdings" pitchFamily="2" charset="2"/>
              <a:buNone/>
            </a:pPr>
            <a:endParaRPr lang="en-US" sz="1800" dirty="0" smtClean="0"/>
          </a:p>
          <a:p>
            <a:pPr>
              <a:lnSpc>
                <a:spcPct val="90000"/>
              </a:lnSpc>
              <a:buFont typeface="Wingdings" pitchFamily="2" charset="2"/>
              <a:buNone/>
            </a:pPr>
            <a:endParaRPr lang="en-US" sz="1800" dirty="0" smtClean="0"/>
          </a:p>
          <a:p>
            <a:pPr>
              <a:lnSpc>
                <a:spcPct val="90000"/>
              </a:lnSpc>
              <a:buFont typeface="Wingdings" pitchFamily="2" charset="2"/>
              <a:buNone/>
            </a:pPr>
            <a:endParaRPr lang="en-US" sz="1800" dirty="0" smtClean="0"/>
          </a:p>
          <a:p>
            <a:pPr>
              <a:lnSpc>
                <a:spcPct val="90000"/>
              </a:lnSpc>
              <a:buFont typeface="Wingdings" pitchFamily="2" charset="2"/>
              <a:buNone/>
            </a:pPr>
            <a:endParaRPr lang="en-US" sz="1600" dirty="0" smtClean="0"/>
          </a:p>
          <a:p>
            <a:pPr>
              <a:lnSpc>
                <a:spcPct val="90000"/>
              </a:lnSpc>
              <a:buFont typeface="Wingdings" pitchFamily="2" charset="2"/>
              <a:buNone/>
            </a:pPr>
            <a:endParaRPr lang="en-US" sz="1600" dirty="0" smtClean="0"/>
          </a:p>
          <a:p>
            <a:pPr>
              <a:lnSpc>
                <a:spcPct val="90000"/>
              </a:lnSpc>
            </a:pPr>
            <a:endParaRPr lang="en-US" sz="1600" dirty="0" smtClean="0"/>
          </a:p>
        </p:txBody>
      </p:sp>
      <p:sp>
        <p:nvSpPr>
          <p:cNvPr id="19461" name="Rectangle 4"/>
          <p:cNvSpPr>
            <a:spLocks noChangeArrowheads="1"/>
          </p:cNvSpPr>
          <p:nvPr/>
        </p:nvSpPr>
        <p:spPr bwMode="auto">
          <a:xfrm>
            <a:off x="4267200" y="990600"/>
            <a:ext cx="3962400" cy="5867400"/>
          </a:xfrm>
          <a:prstGeom prst="rect">
            <a:avLst/>
          </a:prstGeom>
          <a:noFill/>
          <a:ln w="9525">
            <a:noFill/>
            <a:miter lim="800000"/>
            <a:headEnd/>
            <a:tailEnd/>
          </a:ln>
        </p:spPr>
        <p:txBody>
          <a:bodyPr/>
          <a:lstStyle/>
          <a:p>
            <a:pPr marL="282575" indent="-282575">
              <a:lnSpc>
                <a:spcPct val="80000"/>
              </a:lnSpc>
              <a:spcBef>
                <a:spcPct val="20000"/>
              </a:spcBef>
              <a:buFont typeface="Wingdings" pitchFamily="2" charset="2"/>
              <a:buNone/>
            </a:pPr>
            <a:r>
              <a:rPr lang="en-US" sz="1800" b="1" dirty="0">
                <a:latin typeface="Arial" charset="0"/>
              </a:rPr>
              <a:t>At the completion of this session the team member will be able to use the following features</a:t>
            </a:r>
            <a:r>
              <a:rPr lang="en-US" sz="1800" b="1" dirty="0" smtClean="0">
                <a:latin typeface="Arial" charset="0"/>
              </a:rPr>
              <a:t>:</a:t>
            </a:r>
          </a:p>
          <a:p>
            <a:pPr marL="282575" indent="-282575">
              <a:lnSpc>
                <a:spcPct val="80000"/>
              </a:lnSpc>
              <a:spcBef>
                <a:spcPct val="20000"/>
              </a:spcBef>
              <a:buFont typeface="Wingdings" pitchFamily="2" charset="2"/>
              <a:buChar char="§"/>
            </a:pPr>
            <a:r>
              <a:rPr lang="en-US" sz="1800" b="1" dirty="0" smtClean="0">
                <a:latin typeface="Arial" charset="0"/>
              </a:rPr>
              <a:t>Shortcut keys</a:t>
            </a:r>
          </a:p>
          <a:p>
            <a:pPr marL="282575" indent="-282575">
              <a:lnSpc>
                <a:spcPct val="80000"/>
              </a:lnSpc>
              <a:spcBef>
                <a:spcPct val="20000"/>
              </a:spcBef>
              <a:buFont typeface="Wingdings" pitchFamily="2" charset="2"/>
              <a:buChar char="§"/>
            </a:pPr>
            <a:r>
              <a:rPr lang="en-US" sz="1800" b="1" dirty="0" smtClean="0">
                <a:latin typeface="Arial" charset="0"/>
              </a:rPr>
              <a:t>Calculations in tables</a:t>
            </a:r>
          </a:p>
          <a:p>
            <a:pPr marL="282575" indent="-282575">
              <a:lnSpc>
                <a:spcPct val="80000"/>
              </a:lnSpc>
              <a:spcBef>
                <a:spcPct val="20000"/>
              </a:spcBef>
              <a:buFont typeface="Wingdings" pitchFamily="2" charset="2"/>
              <a:buChar char="§"/>
            </a:pPr>
            <a:r>
              <a:rPr lang="en-US" sz="1800" b="1" dirty="0" smtClean="0">
                <a:latin typeface="Arial" charset="0"/>
              </a:rPr>
              <a:t>Using symbols with shortcut keys</a:t>
            </a:r>
          </a:p>
          <a:p>
            <a:pPr marL="282575" indent="-282575">
              <a:lnSpc>
                <a:spcPct val="80000"/>
              </a:lnSpc>
              <a:spcBef>
                <a:spcPct val="20000"/>
              </a:spcBef>
              <a:buFont typeface="Wingdings" pitchFamily="2" charset="2"/>
              <a:buChar char="§"/>
            </a:pPr>
            <a:r>
              <a:rPr lang="en-US" sz="1800" b="1" dirty="0" smtClean="0">
                <a:latin typeface="Arial" charset="0"/>
              </a:rPr>
              <a:t>Paragraph numbering techniques</a:t>
            </a:r>
          </a:p>
        </p:txBody>
      </p:sp>
    </p:spTree>
    <p:extLst>
      <p:ext uri="{BB962C8B-B14F-4D97-AF65-F5344CB8AC3E}">
        <p14:creationId xmlns:p14="http://schemas.microsoft.com/office/powerpoint/2010/main" val="2878437288"/>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lide Number Placeholder 3"/>
          <p:cNvSpPr>
            <a:spLocks noGrp="1"/>
          </p:cNvSpPr>
          <p:nvPr>
            <p:ph type="sldNum" sz="quarter" idx="10"/>
          </p:nvPr>
        </p:nvSpPr>
        <p:spPr>
          <a:noFill/>
        </p:spPr>
        <p:txBody>
          <a:bodyPr/>
          <a:lstStyle/>
          <a:p>
            <a:fld id="{6817337A-9796-49B8-A141-7153766C33D1}" type="slidenum">
              <a:rPr lang="en-US"/>
              <a:pPr/>
              <a:t>199</a:t>
            </a:fld>
            <a:endParaRPr lang="en-US" dirty="0"/>
          </a:p>
        </p:txBody>
      </p:sp>
      <p:sp>
        <p:nvSpPr>
          <p:cNvPr id="2052" name="Rectangle 4"/>
          <p:cNvSpPr>
            <a:spLocks noGrp="1" noChangeArrowheads="1"/>
          </p:cNvSpPr>
          <p:nvPr>
            <p:ph type="title"/>
          </p:nvPr>
        </p:nvSpPr>
        <p:spPr/>
        <p:txBody>
          <a:bodyPr/>
          <a:lstStyle/>
          <a:p>
            <a:r>
              <a:rPr lang="en-US" dirty="0" smtClean="0">
                <a:solidFill>
                  <a:schemeClr val="accent1"/>
                </a:solidFill>
              </a:rPr>
              <a:t>For specific requests……..</a:t>
            </a:r>
          </a:p>
        </p:txBody>
      </p:sp>
      <p:sp>
        <p:nvSpPr>
          <p:cNvPr id="5" name="Content Placeholder 4"/>
          <p:cNvSpPr>
            <a:spLocks noGrp="1"/>
          </p:cNvSpPr>
          <p:nvPr>
            <p:ph idx="1"/>
          </p:nvPr>
        </p:nvSpPr>
        <p:spPr/>
        <p:txBody>
          <a:bodyPr/>
          <a:lstStyle/>
          <a:p>
            <a:pPr>
              <a:buNone/>
            </a:pPr>
            <a:r>
              <a:rPr lang="en-US" sz="2000" dirty="0" smtClean="0"/>
              <a:t>Linda Steele</a:t>
            </a:r>
          </a:p>
          <a:p>
            <a:pPr>
              <a:buNone/>
            </a:pPr>
            <a:r>
              <a:rPr lang="en-US" sz="2000" dirty="0" smtClean="0"/>
              <a:t>Great Minds, LLC</a:t>
            </a:r>
          </a:p>
          <a:p>
            <a:pPr marL="0" indent="0">
              <a:buNone/>
            </a:pPr>
            <a:r>
              <a:rPr lang="en-US" sz="2000" dirty="0"/>
              <a:t>2700 Matthew </a:t>
            </a:r>
            <a:r>
              <a:rPr lang="en-US" sz="2000" dirty="0" smtClean="0"/>
              <a:t>Drive</a:t>
            </a:r>
          </a:p>
          <a:p>
            <a:pPr marL="0" indent="0">
              <a:buNone/>
            </a:pPr>
            <a:r>
              <a:rPr lang="en-US" sz="2000" dirty="0" smtClean="0"/>
              <a:t>Sedalia</a:t>
            </a:r>
            <a:r>
              <a:rPr lang="en-US" sz="2000" dirty="0"/>
              <a:t>, MO 65301</a:t>
            </a:r>
            <a:br>
              <a:rPr lang="en-US" sz="2000" dirty="0"/>
            </a:br>
            <a:r>
              <a:rPr lang="en-US" sz="2000" dirty="0" smtClean="0"/>
              <a:t>Phone (404) 277-9893</a:t>
            </a:r>
          </a:p>
          <a:p>
            <a:pPr>
              <a:buNone/>
            </a:pPr>
            <a:r>
              <a:rPr lang="en-US" sz="2000" dirty="0" smtClean="0"/>
              <a:t>Fax </a:t>
            </a:r>
            <a:r>
              <a:rPr lang="en-US" sz="2000" dirty="0"/>
              <a:t>(660) </a:t>
            </a:r>
            <a:r>
              <a:rPr lang="en-US" sz="2000" dirty="0" smtClean="0"/>
              <a:t>826.3325</a:t>
            </a:r>
          </a:p>
          <a:p>
            <a:pPr>
              <a:buNone/>
            </a:pPr>
            <a:r>
              <a:rPr lang="en-US" sz="2000" dirty="0" smtClean="0">
                <a:hlinkClick r:id="rId2"/>
              </a:rPr>
              <a:t>lsteele@greatmindsllc.com</a:t>
            </a:r>
            <a:endParaRPr lang="en-US" sz="2000" dirty="0" smtClean="0"/>
          </a:p>
          <a:p>
            <a:pPr>
              <a:buNone/>
            </a:pPr>
            <a:endParaRPr lang="en-US" sz="2000" dirty="0" smtClean="0"/>
          </a:p>
          <a:p>
            <a:pPr marL="0" indent="0">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1371600" y="6477000"/>
            <a:ext cx="1905000" cy="152400"/>
          </a:xfrm>
          <a:prstGeom prst="rect">
            <a:avLst/>
          </a:prstGeom>
        </p:spPr>
        <p:txBody>
          <a:bodyPr/>
          <a:lstStyle/>
          <a:p>
            <a:pPr>
              <a:defRPr/>
            </a:pPr>
            <a:fld id="{A353ED28-3DB1-48F7-B369-484AFA2B047F}" type="slidenum">
              <a:rPr lang="en-US" smtClean="0"/>
              <a:pPr>
                <a:defRPr/>
              </a:pPr>
              <a:t>2</a:t>
            </a:fld>
            <a:endParaRPr lang="en-US" dirty="0"/>
          </a:p>
        </p:txBody>
      </p:sp>
      <p:sp>
        <p:nvSpPr>
          <p:cNvPr id="3" name="Text Box 46"/>
          <p:cNvSpPr txBox="1">
            <a:spLocks noChangeArrowheads="1"/>
          </p:cNvSpPr>
          <p:nvPr/>
        </p:nvSpPr>
        <p:spPr bwMode="auto">
          <a:xfrm>
            <a:off x="6477000" y="2590800"/>
            <a:ext cx="1524000" cy="581025"/>
          </a:xfrm>
          <a:prstGeom prst="rect">
            <a:avLst/>
          </a:prstGeom>
          <a:noFill/>
          <a:ln w="9525">
            <a:noFill/>
            <a:miter lim="800000"/>
            <a:headEnd/>
            <a:tailEnd/>
          </a:ln>
        </p:spPr>
        <p:txBody>
          <a:bodyPr>
            <a:spAutoFit/>
          </a:bodyPr>
          <a:lstStyle/>
          <a:p>
            <a:pPr>
              <a:spcBef>
                <a:spcPct val="50000"/>
              </a:spcBef>
            </a:pPr>
            <a:r>
              <a:rPr lang="en-US" sz="1600" dirty="0">
                <a:latin typeface="Arial" charset="0"/>
              </a:rPr>
              <a:t>All classes are </a:t>
            </a:r>
            <a:r>
              <a:rPr lang="en-US" sz="1600" u="sng" dirty="0">
                <a:latin typeface="Arial" charset="0"/>
              </a:rPr>
              <a:t>group-live</a:t>
            </a:r>
          </a:p>
        </p:txBody>
      </p:sp>
      <p:sp>
        <p:nvSpPr>
          <p:cNvPr id="4" name="Text Box 47"/>
          <p:cNvSpPr txBox="1">
            <a:spLocks noChangeArrowheads="1"/>
          </p:cNvSpPr>
          <p:nvPr/>
        </p:nvSpPr>
        <p:spPr bwMode="auto">
          <a:xfrm>
            <a:off x="6477000" y="3352800"/>
            <a:ext cx="1524000" cy="1314450"/>
          </a:xfrm>
          <a:prstGeom prst="rect">
            <a:avLst/>
          </a:prstGeom>
          <a:noFill/>
          <a:ln w="9525">
            <a:noFill/>
            <a:miter lim="800000"/>
            <a:headEnd/>
            <a:tailEnd/>
          </a:ln>
        </p:spPr>
        <p:txBody>
          <a:bodyPr>
            <a:spAutoFit/>
          </a:bodyPr>
          <a:lstStyle/>
          <a:p>
            <a:pPr>
              <a:spcBef>
                <a:spcPct val="50000"/>
              </a:spcBef>
            </a:pPr>
            <a:r>
              <a:rPr lang="en-US" sz="1600" dirty="0">
                <a:latin typeface="Arial" charset="0"/>
              </a:rPr>
              <a:t>No advanced prep work is required for any of the classes.</a:t>
            </a:r>
          </a:p>
        </p:txBody>
      </p:sp>
      <p:sp>
        <p:nvSpPr>
          <p:cNvPr id="5" name="Rectangle 2"/>
          <p:cNvSpPr txBox="1">
            <a:spLocks noChangeArrowheads="1"/>
          </p:cNvSpPr>
          <p:nvPr/>
        </p:nvSpPr>
        <p:spPr>
          <a:xfrm>
            <a:off x="304800" y="0"/>
            <a:ext cx="7391400" cy="609600"/>
          </a:xfrm>
          <a:prstGeom prst="rect">
            <a:avLst/>
          </a:prstGeom>
        </p:spPr>
        <p:txBody>
          <a:bodyPr/>
          <a:lstStyle>
            <a:lvl1pPr algn="l" rtl="0" eaLnBrk="0" fontAlgn="base" hangingPunct="0">
              <a:spcBef>
                <a:spcPct val="0"/>
              </a:spcBef>
              <a:spcAft>
                <a:spcPct val="0"/>
              </a:spcAft>
              <a:defRPr sz="4000" b="1">
                <a:solidFill>
                  <a:schemeClr val="tx2"/>
                </a:solidFill>
                <a:latin typeface="+mj-lt"/>
                <a:ea typeface="+mj-ea"/>
                <a:cs typeface="+mj-cs"/>
              </a:defRPr>
            </a:lvl1pPr>
            <a:lvl2pPr algn="l" rtl="0" eaLnBrk="0" fontAlgn="base" hangingPunct="0">
              <a:spcBef>
                <a:spcPct val="0"/>
              </a:spcBef>
              <a:spcAft>
                <a:spcPct val="0"/>
              </a:spcAft>
              <a:defRPr sz="4000" b="1">
                <a:solidFill>
                  <a:schemeClr val="tx2"/>
                </a:solidFill>
                <a:latin typeface="Arial" charset="0"/>
              </a:defRPr>
            </a:lvl2pPr>
            <a:lvl3pPr algn="l" rtl="0" eaLnBrk="0" fontAlgn="base" hangingPunct="0">
              <a:spcBef>
                <a:spcPct val="0"/>
              </a:spcBef>
              <a:spcAft>
                <a:spcPct val="0"/>
              </a:spcAft>
              <a:defRPr sz="4000" b="1">
                <a:solidFill>
                  <a:schemeClr val="tx2"/>
                </a:solidFill>
                <a:latin typeface="Arial" charset="0"/>
              </a:defRPr>
            </a:lvl3pPr>
            <a:lvl4pPr algn="l" rtl="0" eaLnBrk="0" fontAlgn="base" hangingPunct="0">
              <a:spcBef>
                <a:spcPct val="0"/>
              </a:spcBef>
              <a:spcAft>
                <a:spcPct val="0"/>
              </a:spcAft>
              <a:defRPr sz="4000" b="1">
                <a:solidFill>
                  <a:schemeClr val="tx2"/>
                </a:solidFill>
                <a:latin typeface="Arial" charset="0"/>
              </a:defRPr>
            </a:lvl4pPr>
            <a:lvl5pPr algn="l" rtl="0" eaLnBrk="0" fontAlgn="base" hangingPunct="0">
              <a:spcBef>
                <a:spcPct val="0"/>
              </a:spcBef>
              <a:spcAft>
                <a:spcPct val="0"/>
              </a:spcAft>
              <a:defRPr sz="4000" b="1">
                <a:solidFill>
                  <a:schemeClr val="tx2"/>
                </a:solidFill>
                <a:latin typeface="Arial" charset="0"/>
              </a:defRPr>
            </a:lvl5pPr>
            <a:lvl6pPr marL="457200" algn="l" rtl="0" eaLnBrk="0" fontAlgn="base" hangingPunct="0">
              <a:spcBef>
                <a:spcPct val="0"/>
              </a:spcBef>
              <a:spcAft>
                <a:spcPct val="0"/>
              </a:spcAft>
              <a:defRPr sz="4000" b="1">
                <a:solidFill>
                  <a:schemeClr val="tx2"/>
                </a:solidFill>
                <a:latin typeface="Arial" charset="0"/>
              </a:defRPr>
            </a:lvl6pPr>
            <a:lvl7pPr marL="914400" algn="l" rtl="0" eaLnBrk="0" fontAlgn="base" hangingPunct="0">
              <a:spcBef>
                <a:spcPct val="0"/>
              </a:spcBef>
              <a:spcAft>
                <a:spcPct val="0"/>
              </a:spcAft>
              <a:defRPr sz="4000" b="1">
                <a:solidFill>
                  <a:schemeClr val="tx2"/>
                </a:solidFill>
                <a:latin typeface="Arial" charset="0"/>
              </a:defRPr>
            </a:lvl7pPr>
            <a:lvl8pPr marL="1371600" algn="l" rtl="0" eaLnBrk="0" fontAlgn="base" hangingPunct="0">
              <a:spcBef>
                <a:spcPct val="0"/>
              </a:spcBef>
              <a:spcAft>
                <a:spcPct val="0"/>
              </a:spcAft>
              <a:defRPr sz="4000" b="1">
                <a:solidFill>
                  <a:schemeClr val="tx2"/>
                </a:solidFill>
                <a:latin typeface="Arial" charset="0"/>
              </a:defRPr>
            </a:lvl8pPr>
            <a:lvl9pPr marL="1828800" algn="l" rtl="0" eaLnBrk="0" fontAlgn="base" hangingPunct="0">
              <a:spcBef>
                <a:spcPct val="0"/>
              </a:spcBef>
              <a:spcAft>
                <a:spcPct val="0"/>
              </a:spcAft>
              <a:defRPr sz="4000" b="1">
                <a:solidFill>
                  <a:schemeClr val="tx2"/>
                </a:solidFill>
                <a:latin typeface="Arial" charset="0"/>
              </a:defRPr>
            </a:lvl9pPr>
          </a:lstStyle>
          <a:p>
            <a:r>
              <a:rPr lang="en-US" sz="3600" dirty="0" smtClean="0">
                <a:solidFill>
                  <a:schemeClr val="accent1"/>
                </a:solidFill>
              </a:rPr>
              <a:t>Table of Contents</a:t>
            </a:r>
          </a:p>
        </p:txBody>
      </p:sp>
      <p:graphicFrame>
        <p:nvGraphicFramePr>
          <p:cNvPr id="9" name="Object 8"/>
          <p:cNvGraphicFramePr>
            <a:graphicFrameLocks noChangeAspect="1"/>
          </p:cNvGraphicFramePr>
          <p:nvPr>
            <p:extLst>
              <p:ext uri="{D42A27DB-BD31-4B8C-83A1-F6EECF244321}">
                <p14:modId xmlns:p14="http://schemas.microsoft.com/office/powerpoint/2010/main" val="1247497732"/>
              </p:ext>
            </p:extLst>
          </p:nvPr>
        </p:nvGraphicFramePr>
        <p:xfrm>
          <a:off x="609600" y="609600"/>
          <a:ext cx="5867400" cy="5764004"/>
        </p:xfrm>
        <a:graphic>
          <a:graphicData uri="http://schemas.openxmlformats.org/presentationml/2006/ole">
            <mc:AlternateContent xmlns:mc="http://schemas.openxmlformats.org/markup-compatibility/2006">
              <mc:Choice xmlns:v="urn:schemas-microsoft-com:vml" Requires="v">
                <p:oleObj spid="_x0000_s1125" name="Document" r:id="rId3" imgW="5952018" imgH="8827079" progId="Word.Document.12">
                  <p:embed/>
                </p:oleObj>
              </mc:Choice>
              <mc:Fallback>
                <p:oleObj name="Document" r:id="rId3" imgW="5952018" imgH="8827079" progId="Word.Document.12">
                  <p:embed/>
                  <p:pic>
                    <p:nvPicPr>
                      <p:cNvPr id="0" name=""/>
                      <p:cNvPicPr/>
                      <p:nvPr/>
                    </p:nvPicPr>
                    <p:blipFill>
                      <a:blip r:embed="rId4"/>
                      <a:stretch>
                        <a:fillRect/>
                      </a:stretch>
                    </p:blipFill>
                    <p:spPr>
                      <a:xfrm>
                        <a:off x="609600" y="609600"/>
                        <a:ext cx="5867400" cy="5764004"/>
                      </a:xfrm>
                      <a:prstGeom prst="rect">
                        <a:avLst/>
                      </a:prstGeom>
                    </p:spPr>
                  </p:pic>
                </p:oleObj>
              </mc:Fallback>
            </mc:AlternateContent>
          </a:graphicData>
        </a:graphic>
      </p:graphicFrame>
    </p:spTree>
    <p:extLst>
      <p:ext uri="{BB962C8B-B14F-4D97-AF65-F5344CB8AC3E}">
        <p14:creationId xmlns:p14="http://schemas.microsoft.com/office/powerpoint/2010/main" val="31632367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20</a:t>
            </a:fld>
            <a:endParaRPr lang="en-US" dirty="0"/>
          </a:p>
        </p:txBody>
      </p:sp>
      <p:sp>
        <p:nvSpPr>
          <p:cNvPr id="46083" name="Rectangle 2"/>
          <p:cNvSpPr>
            <a:spLocks noGrp="1" noChangeArrowheads="1"/>
          </p:cNvSpPr>
          <p:nvPr>
            <p:ph type="title"/>
          </p:nvPr>
        </p:nvSpPr>
        <p:spPr/>
        <p:txBody>
          <a:bodyPr/>
          <a:lstStyle/>
          <a:p>
            <a:r>
              <a:rPr lang="en-US" dirty="0" smtClean="0">
                <a:solidFill>
                  <a:schemeClr val="accent1"/>
                </a:solidFill>
              </a:rPr>
              <a:t>Billing Tips and Tricks</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billing skills.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learn ways to bill more efficiently and timely</a:t>
            </a:r>
          </a:p>
          <a:p>
            <a:pPr>
              <a:lnSpc>
                <a:spcPct val="90000"/>
              </a:lnSpc>
            </a:pPr>
            <a:r>
              <a:rPr lang="en-US" sz="1600" dirty="0" smtClean="0"/>
              <a:t>learn how to construct a bill for faster payment</a:t>
            </a:r>
          </a:p>
          <a:p>
            <a:pPr>
              <a:lnSpc>
                <a:spcPct val="90000"/>
              </a:lnSpc>
            </a:pPr>
            <a:r>
              <a:rPr lang="en-US" sz="1600" dirty="0" smtClean="0"/>
              <a:t>learn how to sell other services as denoted in WIP</a:t>
            </a:r>
          </a:p>
          <a:p>
            <a:pPr marL="0" indent="0">
              <a:lnSpc>
                <a:spcPct val="90000"/>
              </a:lnSpc>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Font typeface="Wingdings" pitchFamily="2" charset="2"/>
              <a:buNone/>
            </a:pPr>
            <a:r>
              <a:rPr lang="en-US" sz="1600" dirty="0" smtClean="0"/>
              <a:t>CPE awarded:      1 hour Business Management and Organization</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3283382635"/>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3"/>
          <p:cNvSpPr>
            <a:spLocks noGrp="1"/>
          </p:cNvSpPr>
          <p:nvPr>
            <p:ph type="sldNum" sz="quarter" idx="10"/>
          </p:nvPr>
        </p:nvSpPr>
        <p:spPr>
          <a:noFill/>
        </p:spPr>
        <p:txBody>
          <a:bodyPr/>
          <a:lstStyle/>
          <a:p>
            <a:fld id="{C97600DE-EB34-4693-88C6-161130D2443D}" type="slidenum">
              <a:rPr lang="en-US"/>
              <a:pPr/>
              <a:t>200</a:t>
            </a:fld>
            <a:endParaRPr lang="en-US" dirty="0"/>
          </a:p>
        </p:txBody>
      </p:sp>
      <p:sp>
        <p:nvSpPr>
          <p:cNvPr id="57347" name="Rectangle 2"/>
          <p:cNvSpPr>
            <a:spLocks noGrp="1" noChangeArrowheads="1"/>
          </p:cNvSpPr>
          <p:nvPr>
            <p:ph type="title"/>
          </p:nvPr>
        </p:nvSpPr>
        <p:spPr>
          <a:xfrm>
            <a:off x="304800" y="228600"/>
            <a:ext cx="7391400" cy="1828800"/>
          </a:xfrm>
        </p:spPr>
        <p:txBody>
          <a:bodyPr/>
          <a:lstStyle/>
          <a:p>
            <a:r>
              <a:rPr lang="en-US" dirty="0" smtClean="0"/>
              <a:t> </a:t>
            </a:r>
          </a:p>
        </p:txBody>
      </p:sp>
      <p:sp>
        <p:nvSpPr>
          <p:cNvPr id="57348" name="Rectangle 3"/>
          <p:cNvSpPr>
            <a:spLocks noGrp="1" noChangeArrowheads="1"/>
          </p:cNvSpPr>
          <p:nvPr>
            <p:ph type="body" idx="1"/>
          </p:nvPr>
        </p:nvSpPr>
        <p:spPr>
          <a:xfrm>
            <a:off x="381000" y="381000"/>
            <a:ext cx="7391400" cy="6096000"/>
          </a:xfrm>
        </p:spPr>
        <p:txBody>
          <a:bodyPr/>
          <a:lstStyle/>
          <a:p>
            <a:pPr lvl="0"/>
            <a:r>
              <a:rPr lang="en-US" dirty="0" smtClean="0"/>
              <a:t>Great Minds, LLC is registered </a:t>
            </a:r>
            <a:r>
              <a:rPr lang="en-US" dirty="0"/>
              <a:t>with the National Association of State Boards of Accountancy (NASBA) as a sponsor of continuing professional education on the National Registry of CPE Sponsors.  State boards of accountancy have final authority on the acceptance of individual courses for CPE credit.  Complaints regarding registered sponsors may be submitted to the National Registry of CPE Sponsors through its web site: </a:t>
            </a:r>
            <a:r>
              <a:rPr lang="en-US" u="sng" dirty="0">
                <a:hlinkClick r:id="rId2"/>
              </a:rPr>
              <a:t>www.learningmarket.org</a:t>
            </a:r>
            <a:r>
              <a:rPr lang="en-US" dirty="0"/>
              <a:t>}</a:t>
            </a:r>
          </a:p>
          <a:p>
            <a:pPr>
              <a:buFont typeface="Wingdings" pitchFamily="2" charset="2"/>
              <a:buNone/>
            </a:pPr>
            <a:endParaRPr lang="en-US" dirty="0" smtClean="0"/>
          </a:p>
          <a:p>
            <a:pPr>
              <a:buFont typeface="Wingdings" pitchFamily="2" charset="2"/>
              <a:buNone/>
            </a:pPr>
            <a:r>
              <a:rPr lang="en-US" dirty="0" smtClean="0"/>
              <a:t/>
            </a:r>
            <a:br>
              <a:rPr lang="en-US" dirty="0" smtClean="0"/>
            </a:br>
            <a:endParaRPr lang="en-US" dirty="0" smtClean="0"/>
          </a:p>
          <a:p>
            <a:pPr>
              <a:buFont typeface="Wingdings" pitchFamily="2" charset="2"/>
              <a:buNone/>
            </a:pPr>
            <a:r>
              <a:rPr lang="en-US" dirty="0" smtClean="0"/>
              <a:t>    </a:t>
            </a:r>
          </a:p>
        </p:txBody>
      </p:sp>
      <p:pic>
        <p:nvPicPr>
          <p:cNvPr id="57349" name="Picture 4" descr="CPE2COLO"/>
          <p:cNvPicPr>
            <a:picLocks noChangeAspect="1" noChangeArrowheads="1"/>
          </p:cNvPicPr>
          <p:nvPr/>
        </p:nvPicPr>
        <p:blipFill>
          <a:blip r:embed="rId3"/>
          <a:srcRect/>
          <a:stretch>
            <a:fillRect/>
          </a:stretch>
        </p:blipFill>
        <p:spPr bwMode="auto">
          <a:xfrm>
            <a:off x="4876800" y="4648200"/>
            <a:ext cx="952500" cy="847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21</a:t>
            </a:fld>
            <a:endParaRPr lang="en-US" dirty="0"/>
          </a:p>
        </p:txBody>
      </p:sp>
      <p:sp>
        <p:nvSpPr>
          <p:cNvPr id="46083" name="Rectangle 2"/>
          <p:cNvSpPr>
            <a:spLocks noGrp="1" noChangeArrowheads="1"/>
          </p:cNvSpPr>
          <p:nvPr>
            <p:ph type="title"/>
          </p:nvPr>
        </p:nvSpPr>
        <p:spPr>
          <a:xfrm>
            <a:off x="304800" y="0"/>
            <a:ext cx="7391400" cy="1066800"/>
          </a:xfrm>
        </p:spPr>
        <p:txBody>
          <a:bodyPr/>
          <a:lstStyle/>
          <a:p>
            <a:r>
              <a:rPr lang="en-US" dirty="0" smtClean="0">
                <a:solidFill>
                  <a:schemeClr val="accent1"/>
                </a:solidFill>
              </a:rPr>
              <a:t>Billing Check List </a:t>
            </a:r>
          </a:p>
        </p:txBody>
      </p:sp>
      <p:sp>
        <p:nvSpPr>
          <p:cNvPr id="46084" name="Rectangle 3"/>
          <p:cNvSpPr>
            <a:spLocks noGrp="1" noChangeArrowheads="1"/>
          </p:cNvSpPr>
          <p:nvPr>
            <p:ph type="body" idx="1"/>
          </p:nvPr>
        </p:nvSpPr>
        <p:spPr>
          <a:xfrm>
            <a:off x="381000" y="838200"/>
            <a:ext cx="7391400" cy="54864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billing skills.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learn ways to bill more efficiently and timely</a:t>
            </a:r>
          </a:p>
          <a:p>
            <a:pPr>
              <a:lnSpc>
                <a:spcPct val="90000"/>
              </a:lnSpc>
            </a:pPr>
            <a:r>
              <a:rPr lang="en-US" sz="1600" dirty="0" smtClean="0"/>
              <a:t>learn how to construct a bill for faster payment</a:t>
            </a:r>
          </a:p>
          <a:p>
            <a:pPr>
              <a:lnSpc>
                <a:spcPct val="90000"/>
              </a:lnSpc>
            </a:pPr>
            <a:r>
              <a:rPr lang="en-US" sz="1600" dirty="0" smtClean="0"/>
              <a:t>learn how to sell other services as denoted in WIP</a:t>
            </a:r>
          </a:p>
          <a:p>
            <a:pPr>
              <a:lnSpc>
                <a:spcPct val="90000"/>
              </a:lnSpc>
            </a:pPr>
            <a:r>
              <a:rPr lang="en-US" sz="1600" dirty="0" smtClean="0"/>
              <a:t>have a checklist to make sure they have completed billing from start to finish</a:t>
            </a:r>
          </a:p>
          <a:p>
            <a:pPr marL="0" indent="0">
              <a:lnSpc>
                <a:spcPct val="90000"/>
              </a:lnSpc>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None/>
            </a:pPr>
            <a:r>
              <a:rPr lang="en-US" sz="1600" dirty="0" smtClean="0"/>
              <a:t>CPE awarded:      1 hour </a:t>
            </a:r>
            <a:r>
              <a:rPr lang="en-US" sz="1600" dirty="0"/>
              <a:t>Business Management and Organization</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3989656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topics</a:t>
            </a:r>
            <a:endParaRPr lang="en-US" dirty="0"/>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22</a:t>
            </a:fld>
            <a:endParaRPr lang="en-US" dirty="0"/>
          </a:p>
        </p:txBody>
      </p:sp>
    </p:spTree>
    <p:extLst>
      <p:ext uri="{BB962C8B-B14F-4D97-AF65-F5344CB8AC3E}">
        <p14:creationId xmlns:p14="http://schemas.microsoft.com/office/powerpoint/2010/main" val="28387550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23</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Accountability</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accountability skills.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work in teams to complete accountability activities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Font typeface="Wingdings" pitchFamily="2" charset="2"/>
              <a:buNone/>
            </a:pPr>
            <a:r>
              <a:rPr lang="en-US" sz="1600" dirty="0" smtClean="0"/>
              <a:t>CPE awarded:      1 hour Personal Development</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38646094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24</a:t>
            </a:fld>
            <a:endParaRPr lang="en-US" dirty="0"/>
          </a:p>
        </p:txBody>
      </p:sp>
      <p:sp>
        <p:nvSpPr>
          <p:cNvPr id="46083" name="Rectangle 2"/>
          <p:cNvSpPr>
            <a:spLocks noGrp="1" noChangeArrowheads="1"/>
          </p:cNvSpPr>
          <p:nvPr>
            <p:ph type="title"/>
          </p:nvPr>
        </p:nvSpPr>
        <p:spPr/>
        <p:txBody>
          <a:bodyPr/>
          <a:lstStyle/>
          <a:p>
            <a:r>
              <a:rPr lang="en-US" dirty="0" smtClean="0">
                <a:solidFill>
                  <a:schemeClr val="accent1"/>
                </a:solidFill>
              </a:rPr>
              <a:t>Business Body Language</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business body language.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learn the facial body signals</a:t>
            </a:r>
          </a:p>
          <a:p>
            <a:pPr>
              <a:lnSpc>
                <a:spcPct val="90000"/>
              </a:lnSpc>
            </a:pPr>
            <a:r>
              <a:rPr lang="en-US" sz="1600" dirty="0" smtClean="0"/>
              <a:t>learn the body signals</a:t>
            </a:r>
          </a:p>
          <a:p>
            <a:pPr>
              <a:lnSpc>
                <a:spcPct val="90000"/>
              </a:lnSpc>
            </a:pPr>
            <a:r>
              <a:rPr lang="en-US" sz="1600" dirty="0" smtClean="0"/>
              <a:t>learn the way to use your body language to obtain business</a:t>
            </a:r>
          </a:p>
          <a:p>
            <a:pPr marL="0" indent="0">
              <a:lnSpc>
                <a:spcPct val="90000"/>
              </a:lnSpc>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2  hour</a:t>
            </a:r>
          </a:p>
          <a:p>
            <a:pPr>
              <a:lnSpc>
                <a:spcPct val="90000"/>
              </a:lnSpc>
              <a:buFont typeface="Wingdings" pitchFamily="2" charset="2"/>
              <a:buNone/>
            </a:pPr>
            <a:r>
              <a:rPr lang="en-US" sz="1600" dirty="0" smtClean="0"/>
              <a:t>CPE awarded:      2 hours Communications and Marketing</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30605448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p:spPr>
        <p:txBody>
          <a:bodyPr/>
          <a:lstStyle/>
          <a:p>
            <a:fld id="{F30559A5-CA54-4703-880E-2BD1E309A7D1}" type="slidenum">
              <a:rPr lang="en-US"/>
              <a:pPr/>
              <a:t>25</a:t>
            </a:fld>
            <a:endParaRPr lang="en-US" dirty="0"/>
          </a:p>
        </p:txBody>
      </p:sp>
      <p:sp>
        <p:nvSpPr>
          <p:cNvPr id="48131" name="Rectangle 2"/>
          <p:cNvSpPr>
            <a:spLocks noGrp="1" noChangeArrowheads="1"/>
          </p:cNvSpPr>
          <p:nvPr>
            <p:ph type="title"/>
          </p:nvPr>
        </p:nvSpPr>
        <p:spPr/>
        <p:txBody>
          <a:bodyPr/>
          <a:lstStyle/>
          <a:p>
            <a:pPr algn="ctr"/>
            <a:r>
              <a:rPr lang="en-US" dirty="0" smtClean="0">
                <a:solidFill>
                  <a:schemeClr val="accent1"/>
                </a:solidFill>
              </a:rPr>
              <a:t>Building Effective Teams</a:t>
            </a:r>
          </a:p>
        </p:txBody>
      </p:sp>
      <p:sp>
        <p:nvSpPr>
          <p:cNvPr id="48132" name="Rectangle 3"/>
          <p:cNvSpPr>
            <a:spLocks noGrp="1" noChangeArrowheads="1"/>
          </p:cNvSpPr>
          <p:nvPr>
            <p:ph type="body" idx="1"/>
          </p:nvPr>
        </p:nvSpPr>
        <p:spPr>
          <a:xfrm>
            <a:off x="381000" y="1371600"/>
            <a:ext cx="7391400" cy="5486400"/>
          </a:xfrm>
        </p:spPr>
        <p:txBody>
          <a:bodyPr/>
          <a:lstStyle/>
          <a:p>
            <a:pPr>
              <a:lnSpc>
                <a:spcPct val="80000"/>
              </a:lnSpc>
              <a:buFont typeface="Wingdings" pitchFamily="2" charset="2"/>
              <a:buNone/>
            </a:pPr>
            <a:r>
              <a:rPr lang="en-US" sz="1600" dirty="0" smtClean="0"/>
              <a:t>Session Description </a:t>
            </a:r>
          </a:p>
          <a:p>
            <a:pPr>
              <a:lnSpc>
                <a:spcPct val="80000"/>
              </a:lnSpc>
              <a:buFont typeface="Wingdings" pitchFamily="2" charset="2"/>
              <a:buNone/>
            </a:pPr>
            <a:r>
              <a:rPr lang="en-US" sz="1600" dirty="0" smtClean="0"/>
              <a:t>    This session will teach the participants how to work more effectively as a team.</a:t>
            </a:r>
          </a:p>
          <a:p>
            <a:pPr>
              <a:lnSpc>
                <a:spcPct val="80000"/>
              </a:lnSpc>
              <a:buFont typeface="Wingdings" pitchFamily="2" charset="2"/>
              <a:buNone/>
            </a:pPr>
            <a:r>
              <a:rPr lang="en-US" sz="1600" dirty="0" smtClean="0"/>
              <a:t>                 </a:t>
            </a:r>
          </a:p>
          <a:p>
            <a:pPr>
              <a:lnSpc>
                <a:spcPct val="80000"/>
              </a:lnSpc>
              <a:buFont typeface="Wingdings" pitchFamily="2" charset="2"/>
              <a:buNone/>
            </a:pPr>
            <a:r>
              <a:rPr lang="en-US" sz="1600" dirty="0" smtClean="0"/>
              <a:t>At the completion of this session the team member will:</a:t>
            </a:r>
          </a:p>
          <a:p>
            <a:pPr>
              <a:lnSpc>
                <a:spcPct val="80000"/>
              </a:lnSpc>
            </a:pPr>
            <a:r>
              <a:rPr lang="en-US" sz="1600" dirty="0" smtClean="0"/>
              <a:t>be able to identify personality types that make up a team</a:t>
            </a:r>
          </a:p>
          <a:p>
            <a:pPr>
              <a:lnSpc>
                <a:spcPct val="80000"/>
              </a:lnSpc>
            </a:pPr>
            <a:r>
              <a:rPr lang="en-US" sz="1600" dirty="0" smtClean="0"/>
              <a:t>learn the 12 C’s of effective teams</a:t>
            </a:r>
          </a:p>
          <a:p>
            <a:pPr>
              <a:lnSpc>
                <a:spcPct val="80000"/>
              </a:lnSpc>
            </a:pPr>
            <a:r>
              <a:rPr lang="en-US" sz="1600" dirty="0" smtClean="0"/>
              <a:t>work on a problem to solve as a team</a:t>
            </a:r>
          </a:p>
          <a:p>
            <a:pPr marL="0" indent="0">
              <a:lnSpc>
                <a:spcPct val="80000"/>
              </a:lnSpc>
              <a:buNone/>
            </a:pPr>
            <a:endParaRPr lang="en-US" sz="1600" dirty="0" smtClean="0"/>
          </a:p>
          <a:p>
            <a:pPr>
              <a:lnSpc>
                <a:spcPct val="80000"/>
              </a:lnSpc>
              <a:buFont typeface="Wingdings" pitchFamily="2" charset="2"/>
              <a:buNone/>
            </a:pPr>
            <a:r>
              <a:rPr lang="en-US" sz="1600" dirty="0" smtClean="0"/>
              <a:t>Presenter: Linda Steele</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Who should attend? </a:t>
            </a:r>
            <a:r>
              <a:rPr lang="en-US" sz="1600" dirty="0" smtClean="0"/>
              <a:t>Anyone</a:t>
            </a:r>
            <a:endParaRPr lang="en-US" sz="1600" dirty="0" smtClean="0"/>
          </a:p>
          <a:p>
            <a:pPr>
              <a:lnSpc>
                <a:spcPct val="80000"/>
              </a:lnSpc>
              <a:buFont typeface="Wingdings" pitchFamily="2" charset="2"/>
              <a:buNone/>
            </a:pPr>
            <a:r>
              <a:rPr lang="en-US" sz="1600" dirty="0" smtClean="0"/>
              <a:t>Prerequisite:  None </a:t>
            </a:r>
          </a:p>
          <a:p>
            <a:pPr>
              <a:lnSpc>
                <a:spcPct val="80000"/>
              </a:lnSpc>
              <a:buNone/>
            </a:pPr>
            <a:r>
              <a:rPr lang="en-US" sz="1600" dirty="0"/>
              <a:t>Level: Basic   </a:t>
            </a:r>
            <a:r>
              <a:rPr lang="en-US" sz="1600" dirty="0" smtClean="0"/>
              <a:t> </a:t>
            </a:r>
            <a:r>
              <a:rPr lang="en-US" sz="1600" b="0" dirty="0" smtClean="0"/>
              <a:t>    </a:t>
            </a:r>
            <a:endParaRPr lang="en-US" sz="1600" dirty="0" smtClean="0"/>
          </a:p>
          <a:p>
            <a:pPr>
              <a:lnSpc>
                <a:spcPct val="80000"/>
              </a:lnSpc>
              <a:buFont typeface="Wingdings" pitchFamily="2" charset="2"/>
              <a:buNone/>
            </a:pPr>
            <a:r>
              <a:rPr lang="en-US" sz="1600" dirty="0" smtClean="0"/>
              <a:t>Program Length: 2 hours</a:t>
            </a:r>
          </a:p>
          <a:p>
            <a:pPr>
              <a:lnSpc>
                <a:spcPct val="80000"/>
              </a:lnSpc>
              <a:buNone/>
            </a:pPr>
            <a:r>
              <a:rPr lang="en-US" sz="1600" dirty="0" smtClean="0"/>
              <a:t>CPE awarded:      2  hours </a:t>
            </a:r>
            <a:r>
              <a:rPr lang="en-US" sz="1600" dirty="0"/>
              <a:t>Communications and Marketing</a:t>
            </a:r>
            <a:endParaRPr lang="en-US" sz="2000" dirty="0" smtClean="0"/>
          </a:p>
          <a:p>
            <a:pPr>
              <a:lnSpc>
                <a:spcPct val="80000"/>
              </a:lnSpc>
            </a:pPr>
            <a:endParaRPr lang="en-US" sz="2000" dirty="0" smtClean="0"/>
          </a:p>
          <a:p>
            <a:pPr>
              <a:lnSpc>
                <a:spcPct val="80000"/>
              </a:lnSpc>
            </a:pPr>
            <a:endParaRPr lang="en-US" sz="1600" dirty="0" smtClean="0"/>
          </a:p>
          <a:p>
            <a:pPr>
              <a:lnSpc>
                <a:spcPct val="80000"/>
              </a:lnSpc>
            </a:pPr>
            <a:endParaRPr lang="en-US" sz="1600" dirty="0" smtClean="0"/>
          </a:p>
          <a:p>
            <a:pPr>
              <a:lnSpc>
                <a:spcPct val="80000"/>
              </a:lnSpc>
            </a:pPr>
            <a:endParaRPr lang="en-US" sz="1600" dirty="0" smtClean="0"/>
          </a:p>
        </p:txBody>
      </p:sp>
    </p:spTree>
    <p:extLst>
      <p:ext uri="{BB962C8B-B14F-4D97-AF65-F5344CB8AC3E}">
        <p14:creationId xmlns:p14="http://schemas.microsoft.com/office/powerpoint/2010/main" val="3241206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26</a:t>
            </a:fld>
            <a:endParaRPr lang="en-US" dirty="0"/>
          </a:p>
        </p:txBody>
      </p:sp>
      <p:sp>
        <p:nvSpPr>
          <p:cNvPr id="46083" name="Rectangle 2"/>
          <p:cNvSpPr>
            <a:spLocks noGrp="1" noChangeArrowheads="1"/>
          </p:cNvSpPr>
          <p:nvPr>
            <p:ph type="title"/>
          </p:nvPr>
        </p:nvSpPr>
        <p:spPr/>
        <p:txBody>
          <a:bodyPr/>
          <a:lstStyle/>
          <a:p>
            <a:r>
              <a:rPr lang="en-US" dirty="0" smtClean="0">
                <a:solidFill>
                  <a:schemeClr val="accent1"/>
                </a:solidFill>
              </a:rPr>
              <a:t>Business Dress</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business dress.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learn the correct business dress for men and women</a:t>
            </a:r>
          </a:p>
          <a:p>
            <a:pPr marL="0" indent="0">
              <a:lnSpc>
                <a:spcPct val="90000"/>
              </a:lnSpc>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Font typeface="Wingdings" pitchFamily="2" charset="2"/>
              <a:buNone/>
            </a:pPr>
            <a:r>
              <a:rPr lang="en-US" sz="1600" dirty="0" smtClean="0"/>
              <a:t>CPE awarded:      1 hour Personal Development</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27535937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27</a:t>
            </a:fld>
            <a:endParaRPr lang="en-US" dirty="0"/>
          </a:p>
        </p:txBody>
      </p:sp>
      <p:sp>
        <p:nvSpPr>
          <p:cNvPr id="46083" name="Rectangle 2"/>
          <p:cNvSpPr>
            <a:spLocks noGrp="1" noChangeArrowheads="1"/>
          </p:cNvSpPr>
          <p:nvPr>
            <p:ph type="title"/>
          </p:nvPr>
        </p:nvSpPr>
        <p:spPr/>
        <p:txBody>
          <a:bodyPr/>
          <a:lstStyle/>
          <a:p>
            <a:r>
              <a:rPr lang="en-US" dirty="0" smtClean="0">
                <a:solidFill>
                  <a:schemeClr val="accent1"/>
                </a:solidFill>
              </a:rPr>
              <a:t>Business Dress for Success</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business dress.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learn the correct business dress for men and women</a:t>
            </a:r>
          </a:p>
          <a:p>
            <a:pPr marL="0" indent="0">
              <a:lnSpc>
                <a:spcPct val="90000"/>
              </a:lnSpc>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Font typeface="Wingdings" pitchFamily="2" charset="2"/>
              <a:buNone/>
            </a:pPr>
            <a:r>
              <a:rPr lang="en-US" sz="1600" dirty="0" smtClean="0"/>
              <a:t>CPE awarded:      1 hour Personal Development</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2461710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28</a:t>
            </a:fld>
            <a:endParaRPr lang="en-US" dirty="0"/>
          </a:p>
        </p:txBody>
      </p:sp>
      <p:sp>
        <p:nvSpPr>
          <p:cNvPr id="46083" name="Rectangle 2"/>
          <p:cNvSpPr>
            <a:spLocks noGrp="1" noChangeArrowheads="1"/>
          </p:cNvSpPr>
          <p:nvPr>
            <p:ph type="title"/>
          </p:nvPr>
        </p:nvSpPr>
        <p:spPr>
          <a:xfrm>
            <a:off x="304800" y="0"/>
            <a:ext cx="7391400" cy="1143000"/>
          </a:xfrm>
        </p:spPr>
        <p:txBody>
          <a:bodyPr/>
          <a:lstStyle/>
          <a:p>
            <a:pPr algn="ctr"/>
            <a:r>
              <a:rPr lang="en-US" dirty="0" smtClean="0">
                <a:solidFill>
                  <a:schemeClr val="accent1"/>
                </a:solidFill>
              </a:rPr>
              <a:t>Delegation Missteps</a:t>
            </a:r>
          </a:p>
        </p:txBody>
      </p:sp>
      <p:sp>
        <p:nvSpPr>
          <p:cNvPr id="46084" name="Rectangle 3"/>
          <p:cNvSpPr>
            <a:spLocks noGrp="1" noChangeArrowheads="1"/>
          </p:cNvSpPr>
          <p:nvPr>
            <p:ph type="body" idx="1"/>
          </p:nvPr>
        </p:nvSpPr>
        <p:spPr>
          <a:xfrm>
            <a:off x="381000" y="1143000"/>
            <a:ext cx="7391400" cy="51816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discuss missteps that occur in delegation and how to avoid them.</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get tips on how to deal with delegation</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r>
              <a:rPr lang="en-US" sz="1600" dirty="0" smtClean="0"/>
              <a:t>Program Length: 1  hour</a:t>
            </a:r>
          </a:p>
          <a:p>
            <a:pPr>
              <a:lnSpc>
                <a:spcPct val="90000"/>
              </a:lnSpc>
              <a:buNone/>
            </a:pPr>
            <a:r>
              <a:rPr lang="en-US" sz="1600" dirty="0" smtClean="0"/>
              <a:t>CPE awarded:      1 hour </a:t>
            </a:r>
            <a:r>
              <a:rPr lang="en-US" sz="1600" dirty="0"/>
              <a:t>Business Management and Organization</a:t>
            </a: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35980530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29</a:t>
            </a:fld>
            <a:endParaRPr lang="en-US" dirty="0"/>
          </a:p>
        </p:txBody>
      </p:sp>
      <p:sp>
        <p:nvSpPr>
          <p:cNvPr id="46083" name="Rectangle 2"/>
          <p:cNvSpPr>
            <a:spLocks noGrp="1" noChangeArrowheads="1"/>
          </p:cNvSpPr>
          <p:nvPr>
            <p:ph type="title"/>
          </p:nvPr>
        </p:nvSpPr>
        <p:spPr>
          <a:xfrm>
            <a:off x="304800" y="76200"/>
            <a:ext cx="7391400" cy="1143000"/>
          </a:xfrm>
        </p:spPr>
        <p:txBody>
          <a:bodyPr/>
          <a:lstStyle/>
          <a:p>
            <a:pPr algn="ctr"/>
            <a:r>
              <a:rPr lang="en-US" sz="3600" dirty="0" smtClean="0">
                <a:solidFill>
                  <a:schemeClr val="accent1"/>
                </a:solidFill>
              </a:rPr>
              <a:t>Developing Effective Policies and Procedures</a:t>
            </a:r>
          </a:p>
        </p:txBody>
      </p:sp>
      <p:sp>
        <p:nvSpPr>
          <p:cNvPr id="46084" name="Rectangle 3"/>
          <p:cNvSpPr>
            <a:spLocks noGrp="1" noChangeArrowheads="1"/>
          </p:cNvSpPr>
          <p:nvPr>
            <p:ph type="body" idx="1"/>
          </p:nvPr>
        </p:nvSpPr>
        <p:spPr>
          <a:xfrm>
            <a:off x="381000" y="1143000"/>
            <a:ext cx="7391400" cy="51816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techniques to use to develop effective policies and procedures.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get tips on how to create an effective policy and/or procedure</a:t>
            </a:r>
          </a:p>
          <a:p>
            <a:pPr>
              <a:lnSpc>
                <a:spcPct val="90000"/>
              </a:lnSpc>
            </a:pPr>
            <a:r>
              <a:rPr lang="en-US" sz="1600" dirty="0" smtClean="0"/>
              <a:t>work in a group to create a policy</a:t>
            </a:r>
          </a:p>
          <a:p>
            <a:r>
              <a:rPr lang="en-US" sz="1600" dirty="0" smtClean="0"/>
              <a:t>be able to organize </a:t>
            </a:r>
            <a:r>
              <a:rPr lang="en-US" sz="1600" dirty="0"/>
              <a:t>material for procedure writing</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Font typeface="Wingdings" pitchFamily="2" charset="2"/>
              <a:buNone/>
            </a:pPr>
            <a:r>
              <a:rPr lang="en-US" sz="1600" dirty="0" smtClean="0"/>
              <a:t>CPE awarded:      1 hour Business Management and Organization</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12899024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1371600" y="6400800"/>
            <a:ext cx="1905000" cy="228600"/>
          </a:xfrm>
          <a:prstGeom prst="rect">
            <a:avLst/>
          </a:prstGeom>
        </p:spPr>
        <p:txBody>
          <a:bodyPr/>
          <a:lstStyle/>
          <a:p>
            <a:pPr>
              <a:defRPr/>
            </a:pPr>
            <a:fld id="{A353ED28-3DB1-48F7-B369-484AFA2B047F}" type="slidenum">
              <a:rPr lang="en-US" smtClean="0"/>
              <a:pPr>
                <a:defRPr/>
              </a:pPr>
              <a:t>3</a:t>
            </a:fld>
            <a:endParaRPr lang="en-US" dirty="0"/>
          </a:p>
        </p:txBody>
      </p:sp>
      <p:sp>
        <p:nvSpPr>
          <p:cNvPr id="3" name="Text Box 46"/>
          <p:cNvSpPr txBox="1">
            <a:spLocks noChangeArrowheads="1"/>
          </p:cNvSpPr>
          <p:nvPr/>
        </p:nvSpPr>
        <p:spPr bwMode="auto">
          <a:xfrm>
            <a:off x="6477000" y="2590800"/>
            <a:ext cx="1524000" cy="581025"/>
          </a:xfrm>
          <a:prstGeom prst="rect">
            <a:avLst/>
          </a:prstGeom>
          <a:noFill/>
          <a:ln w="9525">
            <a:noFill/>
            <a:miter lim="800000"/>
            <a:headEnd/>
            <a:tailEnd/>
          </a:ln>
        </p:spPr>
        <p:txBody>
          <a:bodyPr>
            <a:spAutoFit/>
          </a:bodyPr>
          <a:lstStyle/>
          <a:p>
            <a:pPr>
              <a:spcBef>
                <a:spcPct val="50000"/>
              </a:spcBef>
            </a:pPr>
            <a:r>
              <a:rPr lang="en-US" sz="1600" dirty="0">
                <a:latin typeface="Arial" charset="0"/>
              </a:rPr>
              <a:t>All classes are </a:t>
            </a:r>
            <a:r>
              <a:rPr lang="en-US" sz="1600" u="sng" dirty="0">
                <a:latin typeface="Arial" charset="0"/>
              </a:rPr>
              <a:t>group-live</a:t>
            </a:r>
          </a:p>
        </p:txBody>
      </p:sp>
      <p:sp>
        <p:nvSpPr>
          <p:cNvPr id="4" name="Text Box 47"/>
          <p:cNvSpPr txBox="1">
            <a:spLocks noChangeArrowheads="1"/>
          </p:cNvSpPr>
          <p:nvPr/>
        </p:nvSpPr>
        <p:spPr bwMode="auto">
          <a:xfrm>
            <a:off x="6477000" y="3352800"/>
            <a:ext cx="1524000" cy="1314450"/>
          </a:xfrm>
          <a:prstGeom prst="rect">
            <a:avLst/>
          </a:prstGeom>
          <a:noFill/>
          <a:ln w="9525">
            <a:noFill/>
            <a:miter lim="800000"/>
            <a:headEnd/>
            <a:tailEnd/>
          </a:ln>
        </p:spPr>
        <p:txBody>
          <a:bodyPr>
            <a:spAutoFit/>
          </a:bodyPr>
          <a:lstStyle/>
          <a:p>
            <a:pPr>
              <a:spcBef>
                <a:spcPct val="50000"/>
              </a:spcBef>
            </a:pPr>
            <a:r>
              <a:rPr lang="en-US" sz="1600" dirty="0">
                <a:latin typeface="Arial" charset="0"/>
              </a:rPr>
              <a:t>No advanced prep work is required for any of the classes.</a:t>
            </a:r>
          </a:p>
        </p:txBody>
      </p:sp>
      <p:sp>
        <p:nvSpPr>
          <p:cNvPr id="5" name="Rectangle 2"/>
          <p:cNvSpPr txBox="1">
            <a:spLocks noChangeArrowheads="1"/>
          </p:cNvSpPr>
          <p:nvPr/>
        </p:nvSpPr>
        <p:spPr>
          <a:xfrm>
            <a:off x="304800" y="0"/>
            <a:ext cx="7391400" cy="609600"/>
          </a:xfrm>
          <a:prstGeom prst="rect">
            <a:avLst/>
          </a:prstGeom>
        </p:spPr>
        <p:txBody>
          <a:bodyPr/>
          <a:lstStyle>
            <a:lvl1pPr algn="l" rtl="0" eaLnBrk="0" fontAlgn="base" hangingPunct="0">
              <a:spcBef>
                <a:spcPct val="0"/>
              </a:spcBef>
              <a:spcAft>
                <a:spcPct val="0"/>
              </a:spcAft>
              <a:defRPr sz="4000" b="1">
                <a:solidFill>
                  <a:schemeClr val="tx2"/>
                </a:solidFill>
                <a:latin typeface="+mj-lt"/>
                <a:ea typeface="+mj-ea"/>
                <a:cs typeface="+mj-cs"/>
              </a:defRPr>
            </a:lvl1pPr>
            <a:lvl2pPr algn="l" rtl="0" eaLnBrk="0" fontAlgn="base" hangingPunct="0">
              <a:spcBef>
                <a:spcPct val="0"/>
              </a:spcBef>
              <a:spcAft>
                <a:spcPct val="0"/>
              </a:spcAft>
              <a:defRPr sz="4000" b="1">
                <a:solidFill>
                  <a:schemeClr val="tx2"/>
                </a:solidFill>
                <a:latin typeface="Arial" charset="0"/>
              </a:defRPr>
            </a:lvl2pPr>
            <a:lvl3pPr algn="l" rtl="0" eaLnBrk="0" fontAlgn="base" hangingPunct="0">
              <a:spcBef>
                <a:spcPct val="0"/>
              </a:spcBef>
              <a:spcAft>
                <a:spcPct val="0"/>
              </a:spcAft>
              <a:defRPr sz="4000" b="1">
                <a:solidFill>
                  <a:schemeClr val="tx2"/>
                </a:solidFill>
                <a:latin typeface="Arial" charset="0"/>
              </a:defRPr>
            </a:lvl3pPr>
            <a:lvl4pPr algn="l" rtl="0" eaLnBrk="0" fontAlgn="base" hangingPunct="0">
              <a:spcBef>
                <a:spcPct val="0"/>
              </a:spcBef>
              <a:spcAft>
                <a:spcPct val="0"/>
              </a:spcAft>
              <a:defRPr sz="4000" b="1">
                <a:solidFill>
                  <a:schemeClr val="tx2"/>
                </a:solidFill>
                <a:latin typeface="Arial" charset="0"/>
              </a:defRPr>
            </a:lvl4pPr>
            <a:lvl5pPr algn="l" rtl="0" eaLnBrk="0" fontAlgn="base" hangingPunct="0">
              <a:spcBef>
                <a:spcPct val="0"/>
              </a:spcBef>
              <a:spcAft>
                <a:spcPct val="0"/>
              </a:spcAft>
              <a:defRPr sz="4000" b="1">
                <a:solidFill>
                  <a:schemeClr val="tx2"/>
                </a:solidFill>
                <a:latin typeface="Arial" charset="0"/>
              </a:defRPr>
            </a:lvl5pPr>
            <a:lvl6pPr marL="457200" algn="l" rtl="0" eaLnBrk="0" fontAlgn="base" hangingPunct="0">
              <a:spcBef>
                <a:spcPct val="0"/>
              </a:spcBef>
              <a:spcAft>
                <a:spcPct val="0"/>
              </a:spcAft>
              <a:defRPr sz="4000" b="1">
                <a:solidFill>
                  <a:schemeClr val="tx2"/>
                </a:solidFill>
                <a:latin typeface="Arial" charset="0"/>
              </a:defRPr>
            </a:lvl6pPr>
            <a:lvl7pPr marL="914400" algn="l" rtl="0" eaLnBrk="0" fontAlgn="base" hangingPunct="0">
              <a:spcBef>
                <a:spcPct val="0"/>
              </a:spcBef>
              <a:spcAft>
                <a:spcPct val="0"/>
              </a:spcAft>
              <a:defRPr sz="4000" b="1">
                <a:solidFill>
                  <a:schemeClr val="tx2"/>
                </a:solidFill>
                <a:latin typeface="Arial" charset="0"/>
              </a:defRPr>
            </a:lvl7pPr>
            <a:lvl8pPr marL="1371600" algn="l" rtl="0" eaLnBrk="0" fontAlgn="base" hangingPunct="0">
              <a:spcBef>
                <a:spcPct val="0"/>
              </a:spcBef>
              <a:spcAft>
                <a:spcPct val="0"/>
              </a:spcAft>
              <a:defRPr sz="4000" b="1">
                <a:solidFill>
                  <a:schemeClr val="tx2"/>
                </a:solidFill>
                <a:latin typeface="Arial" charset="0"/>
              </a:defRPr>
            </a:lvl8pPr>
            <a:lvl9pPr marL="1828800" algn="l" rtl="0" eaLnBrk="0" fontAlgn="base" hangingPunct="0">
              <a:spcBef>
                <a:spcPct val="0"/>
              </a:spcBef>
              <a:spcAft>
                <a:spcPct val="0"/>
              </a:spcAft>
              <a:defRPr sz="4000" b="1">
                <a:solidFill>
                  <a:schemeClr val="tx2"/>
                </a:solidFill>
                <a:latin typeface="Arial" charset="0"/>
              </a:defRPr>
            </a:lvl9pPr>
          </a:lstStyle>
          <a:p>
            <a:r>
              <a:rPr lang="en-US" sz="3600" dirty="0" smtClean="0">
                <a:solidFill>
                  <a:schemeClr val="accent1"/>
                </a:solidFill>
              </a:rPr>
              <a:t>Table of Contents</a:t>
            </a:r>
          </a:p>
        </p:txBody>
      </p:sp>
      <p:graphicFrame>
        <p:nvGraphicFramePr>
          <p:cNvPr id="8" name="Object 7"/>
          <p:cNvGraphicFramePr>
            <a:graphicFrameLocks noChangeAspect="1"/>
          </p:cNvGraphicFramePr>
          <p:nvPr>
            <p:extLst>
              <p:ext uri="{D42A27DB-BD31-4B8C-83A1-F6EECF244321}">
                <p14:modId xmlns:p14="http://schemas.microsoft.com/office/powerpoint/2010/main" val="110507177"/>
              </p:ext>
            </p:extLst>
          </p:nvPr>
        </p:nvGraphicFramePr>
        <p:xfrm>
          <a:off x="609600" y="647700"/>
          <a:ext cx="5867400" cy="5715000"/>
        </p:xfrm>
        <a:graphic>
          <a:graphicData uri="http://schemas.openxmlformats.org/presentationml/2006/ole">
            <mc:AlternateContent xmlns:mc="http://schemas.openxmlformats.org/markup-compatibility/2006">
              <mc:Choice xmlns:v="urn:schemas-microsoft-com:vml" Requires="v">
                <p:oleObj spid="_x0000_s2145" name="Document" r:id="rId3" imgW="5952018" imgH="7907607" progId="Word.Document.12">
                  <p:embed/>
                </p:oleObj>
              </mc:Choice>
              <mc:Fallback>
                <p:oleObj name="Document" r:id="rId3" imgW="5952018" imgH="7907607" progId="Word.Document.12">
                  <p:embed/>
                  <p:pic>
                    <p:nvPicPr>
                      <p:cNvPr id="0" name=""/>
                      <p:cNvPicPr/>
                      <p:nvPr/>
                    </p:nvPicPr>
                    <p:blipFill>
                      <a:blip r:embed="rId4"/>
                      <a:stretch>
                        <a:fillRect/>
                      </a:stretch>
                    </p:blipFill>
                    <p:spPr>
                      <a:xfrm>
                        <a:off x="609600" y="647700"/>
                        <a:ext cx="5867400" cy="5715000"/>
                      </a:xfrm>
                      <a:prstGeom prst="rect">
                        <a:avLst/>
                      </a:prstGeom>
                    </p:spPr>
                  </p:pic>
                </p:oleObj>
              </mc:Fallback>
            </mc:AlternateContent>
          </a:graphicData>
        </a:graphic>
      </p:graphicFrame>
    </p:spTree>
    <p:extLst>
      <p:ext uri="{BB962C8B-B14F-4D97-AF65-F5344CB8AC3E}">
        <p14:creationId xmlns:p14="http://schemas.microsoft.com/office/powerpoint/2010/main" val="28084049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30</a:t>
            </a:fld>
            <a:endParaRPr lang="en-US" dirty="0"/>
          </a:p>
        </p:txBody>
      </p:sp>
      <p:sp>
        <p:nvSpPr>
          <p:cNvPr id="46083" name="Rectangle 2"/>
          <p:cNvSpPr>
            <a:spLocks noGrp="1" noChangeArrowheads="1"/>
          </p:cNvSpPr>
          <p:nvPr>
            <p:ph type="title"/>
          </p:nvPr>
        </p:nvSpPr>
        <p:spPr>
          <a:xfrm>
            <a:off x="304800" y="76200"/>
            <a:ext cx="7391400" cy="1143000"/>
          </a:xfrm>
        </p:spPr>
        <p:txBody>
          <a:bodyPr/>
          <a:lstStyle/>
          <a:p>
            <a:pPr algn="ctr"/>
            <a:r>
              <a:rPr lang="en-US" sz="3600" dirty="0" smtClean="0">
                <a:solidFill>
                  <a:schemeClr val="accent1"/>
                </a:solidFill>
              </a:rPr>
              <a:t>Emotional Intelligence in Business</a:t>
            </a:r>
          </a:p>
        </p:txBody>
      </p:sp>
      <p:sp>
        <p:nvSpPr>
          <p:cNvPr id="46084" name="Rectangle 3"/>
          <p:cNvSpPr>
            <a:spLocks noGrp="1" noChangeArrowheads="1"/>
          </p:cNvSpPr>
          <p:nvPr>
            <p:ph type="body" idx="1"/>
          </p:nvPr>
        </p:nvSpPr>
        <p:spPr>
          <a:xfrm>
            <a:off x="381000" y="1143000"/>
            <a:ext cx="7391400" cy="51816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discuss the theory of emotional intelligence and the importance of it in the business world.</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have a hands-on activity to understand their emotional intelligence</a:t>
            </a:r>
          </a:p>
          <a:p>
            <a:pPr>
              <a:lnSpc>
                <a:spcPct val="90000"/>
              </a:lnSpc>
            </a:pPr>
            <a:r>
              <a:rPr lang="en-US" sz="1600" dirty="0" smtClean="0"/>
              <a:t>take an online test of their emotional intelligence</a:t>
            </a:r>
          </a:p>
          <a:p>
            <a:r>
              <a:rPr lang="en-US" sz="1600" dirty="0" smtClean="0"/>
              <a:t>understand </a:t>
            </a:r>
            <a:r>
              <a:rPr lang="en-US" sz="1600" dirty="0" smtClean="0"/>
              <a:t>the components of emotional intelligence</a:t>
            </a:r>
            <a:endParaRPr lang="en-US" sz="1600" dirty="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Font typeface="Wingdings" pitchFamily="2" charset="2"/>
              <a:buNone/>
            </a:pPr>
            <a:r>
              <a:rPr lang="en-US" sz="1600" dirty="0" smtClean="0"/>
              <a:t>CPE awarded:      1 hour Personal Development</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1438660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31</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Ethical Decisions</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ethical decisions faced in the firm.</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discuss ethical dilemmas and how to handle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Font typeface="Wingdings" pitchFamily="2" charset="2"/>
              <a:buNone/>
            </a:pPr>
            <a:r>
              <a:rPr lang="en-US" sz="1600" dirty="0" smtClean="0"/>
              <a:t>CPE awarded:      1 hour Behavioral Ethics</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27983449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32</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Ethical Dilemmas</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ethical dilemmas faced in the firm.</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discuss ethical dilemmas and how to handle</a:t>
            </a:r>
          </a:p>
          <a:p>
            <a:pPr>
              <a:lnSpc>
                <a:spcPct val="90000"/>
              </a:lnSpc>
            </a:pPr>
            <a:r>
              <a:rPr lang="en-US" sz="1600" dirty="0" smtClean="0"/>
              <a:t>work in a group to solve a work-related problem</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1.5  hours</a:t>
            </a:r>
          </a:p>
          <a:p>
            <a:pPr>
              <a:lnSpc>
                <a:spcPct val="90000"/>
              </a:lnSpc>
              <a:buNone/>
            </a:pPr>
            <a:r>
              <a:rPr lang="en-US" sz="1600" dirty="0" smtClean="0"/>
              <a:t>CPE awarded:      1.5 hours </a:t>
            </a:r>
            <a:r>
              <a:rPr lang="en-US" sz="1600" dirty="0"/>
              <a:t>Behavioral Ethics</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33124112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33</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Ethical Dilemmas in Accounting</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ethical dilemmas faced in the firm.</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discuss ethical dilemmas and how to handle</a:t>
            </a:r>
          </a:p>
          <a:p>
            <a:pPr>
              <a:lnSpc>
                <a:spcPct val="90000"/>
              </a:lnSpc>
            </a:pPr>
            <a:r>
              <a:rPr lang="en-US" sz="1600" dirty="0" smtClean="0"/>
              <a:t>work in a group to solve a work-related problem</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2  hours</a:t>
            </a:r>
          </a:p>
          <a:p>
            <a:pPr>
              <a:lnSpc>
                <a:spcPct val="90000"/>
              </a:lnSpc>
              <a:buNone/>
            </a:pPr>
            <a:r>
              <a:rPr lang="en-US" sz="1600" dirty="0" smtClean="0"/>
              <a:t>CPE awarded:      2 hours </a:t>
            </a:r>
            <a:r>
              <a:rPr lang="en-US" sz="1600" dirty="0"/>
              <a:t>Behavioral Ethics</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218348521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34</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Evaluation Feedback</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skills to give effective evaluations.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be able to identify key components of giving a good evaluation</a:t>
            </a:r>
          </a:p>
          <a:p>
            <a:pPr>
              <a:lnSpc>
                <a:spcPct val="90000"/>
              </a:lnSpc>
            </a:pPr>
            <a:r>
              <a:rPr lang="en-US" sz="1600" dirty="0" smtClean="0"/>
              <a:t>be able to speak correctly when giving an evaluation</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None/>
            </a:pPr>
            <a:r>
              <a:rPr lang="en-US" sz="1600" dirty="0" smtClean="0"/>
              <a:t>CPE awarded:      1 hour </a:t>
            </a:r>
            <a:r>
              <a:rPr lang="en-US" sz="1600" dirty="0"/>
              <a:t>Business Management and Organization</a:t>
            </a: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3850494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35</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Generational Differences in the Workplace</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generational differences.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be able to identify work styles of the generations</a:t>
            </a:r>
          </a:p>
          <a:p>
            <a:pPr>
              <a:lnSpc>
                <a:spcPct val="90000"/>
              </a:lnSpc>
            </a:pPr>
            <a:r>
              <a:rPr lang="en-US" sz="1600" dirty="0" smtClean="0"/>
              <a:t>be able to assign tasks based on needs of the generations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None/>
            </a:pPr>
            <a:r>
              <a:rPr lang="en-US" sz="1600" dirty="0" smtClean="0"/>
              <a:t>CPE awarded:      1 hour </a:t>
            </a:r>
            <a:r>
              <a:rPr lang="en-US" sz="1600" dirty="0"/>
              <a:t>Business Management and Organization</a:t>
            </a: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51768817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36</a:t>
            </a:fld>
            <a:endParaRPr lang="en-US" dirty="0"/>
          </a:p>
        </p:txBody>
      </p:sp>
      <p:sp>
        <p:nvSpPr>
          <p:cNvPr id="46083" name="Rectangle 2"/>
          <p:cNvSpPr>
            <a:spLocks noGrp="1" noChangeArrowheads="1"/>
          </p:cNvSpPr>
          <p:nvPr>
            <p:ph type="title"/>
          </p:nvPr>
        </p:nvSpPr>
        <p:spPr>
          <a:xfrm>
            <a:off x="304800" y="228600"/>
            <a:ext cx="7391400" cy="914400"/>
          </a:xfrm>
        </p:spPr>
        <p:txBody>
          <a:bodyPr/>
          <a:lstStyle/>
          <a:p>
            <a:pPr algn="ctr"/>
            <a:r>
              <a:rPr lang="en-US" dirty="0" smtClean="0">
                <a:solidFill>
                  <a:schemeClr val="accent1"/>
                </a:solidFill>
              </a:rPr>
              <a:t>Generational Differences in the Workplace – Generation Z</a:t>
            </a:r>
          </a:p>
        </p:txBody>
      </p:sp>
      <p:sp>
        <p:nvSpPr>
          <p:cNvPr id="46084" name="Rectangle 3"/>
          <p:cNvSpPr>
            <a:spLocks noGrp="1" noChangeArrowheads="1"/>
          </p:cNvSpPr>
          <p:nvPr>
            <p:ph type="body" idx="1"/>
          </p:nvPr>
        </p:nvSpPr>
        <p:spPr>
          <a:xfrm>
            <a:off x="381000" y="1295400"/>
            <a:ext cx="7391400" cy="50292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generational differences.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be able to identify work styles of the generation</a:t>
            </a:r>
          </a:p>
          <a:p>
            <a:pPr>
              <a:lnSpc>
                <a:spcPct val="90000"/>
              </a:lnSpc>
            </a:pPr>
            <a:r>
              <a:rPr lang="en-US" sz="1600" dirty="0" smtClean="0"/>
              <a:t>be able to assign tasks based on needs of the generation</a:t>
            </a:r>
          </a:p>
          <a:p>
            <a:pPr>
              <a:lnSpc>
                <a:spcPct val="90000"/>
              </a:lnSpc>
            </a:pPr>
            <a:r>
              <a:rPr lang="en-US" sz="1600" dirty="0" smtClean="0"/>
              <a:t>understand characteristics of Generation Z</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None/>
            </a:pPr>
            <a:r>
              <a:rPr lang="en-US" sz="1600" dirty="0" smtClean="0"/>
              <a:t>CPE awarded:      1 hour </a:t>
            </a:r>
            <a:r>
              <a:rPr lang="en-US" sz="1600" dirty="0"/>
              <a:t>Business Management and Organization</a:t>
            </a: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228609685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37</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How to do Business Process Mapping</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techniques to do business process mapping.</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learn the steps in business process mapping</a:t>
            </a:r>
          </a:p>
          <a:p>
            <a:pPr>
              <a:lnSpc>
                <a:spcPct val="90000"/>
              </a:lnSpc>
            </a:pPr>
            <a:r>
              <a:rPr lang="en-US" sz="1600" dirty="0" smtClean="0"/>
              <a:t>work in a group to create a process map</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None/>
            </a:pPr>
            <a:r>
              <a:rPr lang="en-US" sz="1600" dirty="0" smtClean="0"/>
              <a:t>CPE awarded:      1 hour </a:t>
            </a:r>
            <a:r>
              <a:rPr lang="en-US" sz="1600" dirty="0"/>
              <a:t>Business Management and Organization</a:t>
            </a: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5709273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38</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How to Receive a Performance Evaluation</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skills to receive a performance evaluation.</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be obtain tips on how to receive an evaluation</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Font typeface="Wingdings" pitchFamily="2" charset="2"/>
              <a:buNone/>
            </a:pPr>
            <a:r>
              <a:rPr lang="en-US" sz="1600" dirty="0" smtClean="0"/>
              <a:t>CPE awarded:      1 hour Personal Development</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375170747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39</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Independence</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and discuss the issues of independence for accountants and the staff.</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know the concept of independence in the accounting world</a:t>
            </a:r>
          </a:p>
          <a:p>
            <a:pPr>
              <a:lnSpc>
                <a:spcPct val="90000"/>
              </a:lnSpc>
            </a:pPr>
            <a:r>
              <a:rPr lang="en-US" sz="1600" dirty="0" smtClean="0"/>
              <a:t>be able to apply independence skills in work situations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2  hours</a:t>
            </a:r>
          </a:p>
          <a:p>
            <a:pPr>
              <a:lnSpc>
                <a:spcPct val="90000"/>
              </a:lnSpc>
              <a:buFont typeface="Wingdings" pitchFamily="2" charset="2"/>
              <a:buNone/>
            </a:pPr>
            <a:r>
              <a:rPr lang="en-US" sz="1600" dirty="0" smtClean="0"/>
              <a:t>CPE awarded:      2 hours Behavioral Ethics</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15963822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1371600" y="6172200"/>
            <a:ext cx="1905000" cy="457200"/>
          </a:xfrm>
          <a:prstGeom prst="rect">
            <a:avLst/>
          </a:prstGeom>
        </p:spPr>
        <p:txBody>
          <a:bodyPr/>
          <a:lstStyle/>
          <a:p>
            <a:pPr>
              <a:defRPr/>
            </a:pPr>
            <a:fld id="{A353ED28-3DB1-48F7-B369-484AFA2B047F}" type="slidenum">
              <a:rPr lang="en-US" smtClean="0"/>
              <a:pPr>
                <a:defRPr/>
              </a:pPr>
              <a:t>4</a:t>
            </a:fld>
            <a:endParaRPr lang="en-US" dirty="0"/>
          </a:p>
        </p:txBody>
      </p:sp>
      <p:sp>
        <p:nvSpPr>
          <p:cNvPr id="3" name="Text Box 46"/>
          <p:cNvSpPr txBox="1">
            <a:spLocks noChangeArrowheads="1"/>
          </p:cNvSpPr>
          <p:nvPr/>
        </p:nvSpPr>
        <p:spPr bwMode="auto">
          <a:xfrm>
            <a:off x="6477000" y="2590800"/>
            <a:ext cx="1524000" cy="581025"/>
          </a:xfrm>
          <a:prstGeom prst="rect">
            <a:avLst/>
          </a:prstGeom>
          <a:noFill/>
          <a:ln w="9525">
            <a:noFill/>
            <a:miter lim="800000"/>
            <a:headEnd/>
            <a:tailEnd/>
          </a:ln>
        </p:spPr>
        <p:txBody>
          <a:bodyPr>
            <a:spAutoFit/>
          </a:bodyPr>
          <a:lstStyle/>
          <a:p>
            <a:pPr>
              <a:spcBef>
                <a:spcPct val="50000"/>
              </a:spcBef>
            </a:pPr>
            <a:r>
              <a:rPr lang="en-US" sz="1600" dirty="0">
                <a:latin typeface="Arial" charset="0"/>
              </a:rPr>
              <a:t>All classes are </a:t>
            </a:r>
            <a:r>
              <a:rPr lang="en-US" sz="1600" u="sng" dirty="0">
                <a:latin typeface="Arial" charset="0"/>
              </a:rPr>
              <a:t>group-live</a:t>
            </a:r>
          </a:p>
        </p:txBody>
      </p:sp>
      <p:sp>
        <p:nvSpPr>
          <p:cNvPr id="4" name="Text Box 47"/>
          <p:cNvSpPr txBox="1">
            <a:spLocks noChangeArrowheads="1"/>
          </p:cNvSpPr>
          <p:nvPr/>
        </p:nvSpPr>
        <p:spPr bwMode="auto">
          <a:xfrm>
            <a:off x="6477000" y="3352800"/>
            <a:ext cx="1524000" cy="1314450"/>
          </a:xfrm>
          <a:prstGeom prst="rect">
            <a:avLst/>
          </a:prstGeom>
          <a:noFill/>
          <a:ln w="9525">
            <a:noFill/>
            <a:miter lim="800000"/>
            <a:headEnd/>
            <a:tailEnd/>
          </a:ln>
        </p:spPr>
        <p:txBody>
          <a:bodyPr>
            <a:spAutoFit/>
          </a:bodyPr>
          <a:lstStyle/>
          <a:p>
            <a:pPr>
              <a:spcBef>
                <a:spcPct val="50000"/>
              </a:spcBef>
            </a:pPr>
            <a:r>
              <a:rPr lang="en-US" sz="1600" dirty="0">
                <a:latin typeface="Arial" charset="0"/>
              </a:rPr>
              <a:t>No advanced prep work is required for any of the classes.</a:t>
            </a:r>
          </a:p>
        </p:txBody>
      </p:sp>
      <p:sp>
        <p:nvSpPr>
          <p:cNvPr id="5" name="Rectangle 2"/>
          <p:cNvSpPr txBox="1">
            <a:spLocks noChangeArrowheads="1"/>
          </p:cNvSpPr>
          <p:nvPr/>
        </p:nvSpPr>
        <p:spPr>
          <a:xfrm>
            <a:off x="304800" y="0"/>
            <a:ext cx="7391400" cy="609600"/>
          </a:xfrm>
          <a:prstGeom prst="rect">
            <a:avLst/>
          </a:prstGeom>
        </p:spPr>
        <p:txBody>
          <a:bodyPr/>
          <a:lstStyle>
            <a:lvl1pPr algn="l" rtl="0" eaLnBrk="0" fontAlgn="base" hangingPunct="0">
              <a:spcBef>
                <a:spcPct val="0"/>
              </a:spcBef>
              <a:spcAft>
                <a:spcPct val="0"/>
              </a:spcAft>
              <a:defRPr sz="4000" b="1">
                <a:solidFill>
                  <a:schemeClr val="tx2"/>
                </a:solidFill>
                <a:latin typeface="+mj-lt"/>
                <a:ea typeface="+mj-ea"/>
                <a:cs typeface="+mj-cs"/>
              </a:defRPr>
            </a:lvl1pPr>
            <a:lvl2pPr algn="l" rtl="0" eaLnBrk="0" fontAlgn="base" hangingPunct="0">
              <a:spcBef>
                <a:spcPct val="0"/>
              </a:spcBef>
              <a:spcAft>
                <a:spcPct val="0"/>
              </a:spcAft>
              <a:defRPr sz="4000" b="1">
                <a:solidFill>
                  <a:schemeClr val="tx2"/>
                </a:solidFill>
                <a:latin typeface="Arial" charset="0"/>
              </a:defRPr>
            </a:lvl2pPr>
            <a:lvl3pPr algn="l" rtl="0" eaLnBrk="0" fontAlgn="base" hangingPunct="0">
              <a:spcBef>
                <a:spcPct val="0"/>
              </a:spcBef>
              <a:spcAft>
                <a:spcPct val="0"/>
              </a:spcAft>
              <a:defRPr sz="4000" b="1">
                <a:solidFill>
                  <a:schemeClr val="tx2"/>
                </a:solidFill>
                <a:latin typeface="Arial" charset="0"/>
              </a:defRPr>
            </a:lvl3pPr>
            <a:lvl4pPr algn="l" rtl="0" eaLnBrk="0" fontAlgn="base" hangingPunct="0">
              <a:spcBef>
                <a:spcPct val="0"/>
              </a:spcBef>
              <a:spcAft>
                <a:spcPct val="0"/>
              </a:spcAft>
              <a:defRPr sz="4000" b="1">
                <a:solidFill>
                  <a:schemeClr val="tx2"/>
                </a:solidFill>
                <a:latin typeface="Arial" charset="0"/>
              </a:defRPr>
            </a:lvl4pPr>
            <a:lvl5pPr algn="l" rtl="0" eaLnBrk="0" fontAlgn="base" hangingPunct="0">
              <a:spcBef>
                <a:spcPct val="0"/>
              </a:spcBef>
              <a:spcAft>
                <a:spcPct val="0"/>
              </a:spcAft>
              <a:defRPr sz="4000" b="1">
                <a:solidFill>
                  <a:schemeClr val="tx2"/>
                </a:solidFill>
                <a:latin typeface="Arial" charset="0"/>
              </a:defRPr>
            </a:lvl5pPr>
            <a:lvl6pPr marL="457200" algn="l" rtl="0" eaLnBrk="0" fontAlgn="base" hangingPunct="0">
              <a:spcBef>
                <a:spcPct val="0"/>
              </a:spcBef>
              <a:spcAft>
                <a:spcPct val="0"/>
              </a:spcAft>
              <a:defRPr sz="4000" b="1">
                <a:solidFill>
                  <a:schemeClr val="tx2"/>
                </a:solidFill>
                <a:latin typeface="Arial" charset="0"/>
              </a:defRPr>
            </a:lvl6pPr>
            <a:lvl7pPr marL="914400" algn="l" rtl="0" eaLnBrk="0" fontAlgn="base" hangingPunct="0">
              <a:spcBef>
                <a:spcPct val="0"/>
              </a:spcBef>
              <a:spcAft>
                <a:spcPct val="0"/>
              </a:spcAft>
              <a:defRPr sz="4000" b="1">
                <a:solidFill>
                  <a:schemeClr val="tx2"/>
                </a:solidFill>
                <a:latin typeface="Arial" charset="0"/>
              </a:defRPr>
            </a:lvl7pPr>
            <a:lvl8pPr marL="1371600" algn="l" rtl="0" eaLnBrk="0" fontAlgn="base" hangingPunct="0">
              <a:spcBef>
                <a:spcPct val="0"/>
              </a:spcBef>
              <a:spcAft>
                <a:spcPct val="0"/>
              </a:spcAft>
              <a:defRPr sz="4000" b="1">
                <a:solidFill>
                  <a:schemeClr val="tx2"/>
                </a:solidFill>
                <a:latin typeface="Arial" charset="0"/>
              </a:defRPr>
            </a:lvl8pPr>
            <a:lvl9pPr marL="1828800" algn="l" rtl="0" eaLnBrk="0" fontAlgn="base" hangingPunct="0">
              <a:spcBef>
                <a:spcPct val="0"/>
              </a:spcBef>
              <a:spcAft>
                <a:spcPct val="0"/>
              </a:spcAft>
              <a:defRPr sz="4000" b="1">
                <a:solidFill>
                  <a:schemeClr val="tx2"/>
                </a:solidFill>
                <a:latin typeface="Arial" charset="0"/>
              </a:defRPr>
            </a:lvl9pPr>
          </a:lstStyle>
          <a:p>
            <a:r>
              <a:rPr lang="en-US" sz="3600" dirty="0" smtClean="0">
                <a:solidFill>
                  <a:schemeClr val="accent1"/>
                </a:solidFill>
              </a:rPr>
              <a:t>Table of Contents</a:t>
            </a:r>
          </a:p>
        </p:txBody>
      </p:sp>
      <p:graphicFrame>
        <p:nvGraphicFramePr>
          <p:cNvPr id="8" name="Object 7"/>
          <p:cNvGraphicFramePr>
            <a:graphicFrameLocks noChangeAspect="1"/>
          </p:cNvGraphicFramePr>
          <p:nvPr>
            <p:extLst>
              <p:ext uri="{D42A27DB-BD31-4B8C-83A1-F6EECF244321}">
                <p14:modId xmlns:p14="http://schemas.microsoft.com/office/powerpoint/2010/main" val="2212580891"/>
              </p:ext>
            </p:extLst>
          </p:nvPr>
        </p:nvGraphicFramePr>
        <p:xfrm>
          <a:off x="838200" y="590814"/>
          <a:ext cx="5638800" cy="5523972"/>
        </p:xfrm>
        <a:graphic>
          <a:graphicData uri="http://schemas.openxmlformats.org/presentationml/2006/ole">
            <mc:AlternateContent xmlns:mc="http://schemas.openxmlformats.org/markup-compatibility/2006">
              <mc:Choice xmlns:v="urn:schemas-microsoft-com:vml" Requires="v">
                <p:oleObj spid="_x0000_s3168" name="Document" r:id="rId3" imgW="5952018" imgH="8459074" progId="Word.Document.12">
                  <p:embed/>
                </p:oleObj>
              </mc:Choice>
              <mc:Fallback>
                <p:oleObj name="Document" r:id="rId3" imgW="5952018" imgH="8459074" progId="Word.Document.12">
                  <p:embed/>
                  <p:pic>
                    <p:nvPicPr>
                      <p:cNvPr id="0" name=""/>
                      <p:cNvPicPr/>
                      <p:nvPr/>
                    </p:nvPicPr>
                    <p:blipFill>
                      <a:blip r:embed="rId4"/>
                      <a:stretch>
                        <a:fillRect/>
                      </a:stretch>
                    </p:blipFill>
                    <p:spPr>
                      <a:xfrm>
                        <a:off x="838200" y="590814"/>
                        <a:ext cx="5638800" cy="5523972"/>
                      </a:xfrm>
                      <a:prstGeom prst="rect">
                        <a:avLst/>
                      </a:prstGeom>
                    </p:spPr>
                  </p:pic>
                </p:oleObj>
              </mc:Fallback>
            </mc:AlternateContent>
          </a:graphicData>
        </a:graphic>
      </p:graphicFrame>
    </p:spTree>
    <p:extLst>
      <p:ext uri="{BB962C8B-B14F-4D97-AF65-F5344CB8AC3E}">
        <p14:creationId xmlns:p14="http://schemas.microsoft.com/office/powerpoint/2010/main" val="21981240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40</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Independent Thinking</a:t>
            </a:r>
          </a:p>
        </p:txBody>
      </p:sp>
      <p:sp>
        <p:nvSpPr>
          <p:cNvPr id="46084" name="Rectangle 3"/>
          <p:cNvSpPr>
            <a:spLocks noGrp="1" noChangeArrowheads="1"/>
          </p:cNvSpPr>
          <p:nvPr>
            <p:ph type="body" idx="1"/>
          </p:nvPr>
        </p:nvSpPr>
        <p:spPr>
          <a:xfrm>
            <a:off x="381000" y="1295400"/>
            <a:ext cx="7391400" cy="50292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techniques to be more of an independent thinker.</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know some techniques to be more independent in his/her thinking</a:t>
            </a:r>
          </a:p>
          <a:p>
            <a:pPr>
              <a:lnSpc>
                <a:spcPct val="90000"/>
              </a:lnSpc>
            </a:pPr>
            <a:r>
              <a:rPr lang="en-US" sz="1600" dirty="0" smtClean="0"/>
              <a:t>work to become more independent on the job</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None/>
            </a:pPr>
            <a:r>
              <a:rPr lang="en-US" sz="1600" dirty="0" smtClean="0"/>
              <a:t>CPE awarded:      1 hour </a:t>
            </a:r>
            <a:r>
              <a:rPr lang="en-US" sz="1600" dirty="0"/>
              <a:t>Business Management and Organization</a:t>
            </a: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132331785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p:spPr>
        <p:txBody>
          <a:bodyPr/>
          <a:lstStyle/>
          <a:p>
            <a:fld id="{F30559A5-CA54-4703-880E-2BD1E309A7D1}" type="slidenum">
              <a:rPr lang="en-US"/>
              <a:pPr/>
              <a:t>41</a:t>
            </a:fld>
            <a:endParaRPr lang="en-US" dirty="0"/>
          </a:p>
        </p:txBody>
      </p:sp>
      <p:sp>
        <p:nvSpPr>
          <p:cNvPr id="48131" name="Rectangle 2"/>
          <p:cNvSpPr>
            <a:spLocks noGrp="1" noChangeArrowheads="1"/>
          </p:cNvSpPr>
          <p:nvPr>
            <p:ph type="title"/>
          </p:nvPr>
        </p:nvSpPr>
        <p:spPr>
          <a:xfrm>
            <a:off x="304800" y="152400"/>
            <a:ext cx="7391400" cy="762000"/>
          </a:xfrm>
        </p:spPr>
        <p:txBody>
          <a:bodyPr/>
          <a:lstStyle/>
          <a:p>
            <a:pPr algn="ctr"/>
            <a:r>
              <a:rPr lang="en-US" dirty="0" smtClean="0">
                <a:solidFill>
                  <a:schemeClr val="accent1"/>
                </a:solidFill>
              </a:rPr>
              <a:t>Managing Constant Change</a:t>
            </a:r>
          </a:p>
        </p:txBody>
      </p:sp>
      <p:sp>
        <p:nvSpPr>
          <p:cNvPr id="48132" name="Rectangle 3"/>
          <p:cNvSpPr>
            <a:spLocks noGrp="1" noChangeArrowheads="1"/>
          </p:cNvSpPr>
          <p:nvPr>
            <p:ph type="body" idx="1"/>
          </p:nvPr>
        </p:nvSpPr>
        <p:spPr>
          <a:xfrm>
            <a:off x="381000" y="1066800"/>
            <a:ext cx="7391400" cy="5791200"/>
          </a:xfrm>
        </p:spPr>
        <p:txBody>
          <a:bodyPr/>
          <a:lstStyle/>
          <a:p>
            <a:pPr>
              <a:lnSpc>
                <a:spcPct val="80000"/>
              </a:lnSpc>
              <a:buFont typeface="Wingdings" pitchFamily="2" charset="2"/>
              <a:buNone/>
            </a:pPr>
            <a:r>
              <a:rPr lang="en-US" sz="1600" dirty="0" smtClean="0"/>
              <a:t>Session Description </a:t>
            </a:r>
          </a:p>
          <a:p>
            <a:pPr>
              <a:lnSpc>
                <a:spcPct val="80000"/>
              </a:lnSpc>
              <a:buFont typeface="Wingdings" pitchFamily="2" charset="2"/>
              <a:buNone/>
            </a:pPr>
            <a:r>
              <a:rPr lang="en-US" sz="1600" dirty="0" smtClean="0"/>
              <a:t>    This session will teach the participants how to manage constant change.</a:t>
            </a:r>
          </a:p>
          <a:p>
            <a:pPr>
              <a:lnSpc>
                <a:spcPct val="80000"/>
              </a:lnSpc>
              <a:buFont typeface="Wingdings" pitchFamily="2" charset="2"/>
              <a:buNone/>
            </a:pPr>
            <a:r>
              <a:rPr lang="en-US" sz="1600" dirty="0" smtClean="0"/>
              <a:t>                 </a:t>
            </a:r>
          </a:p>
          <a:p>
            <a:pPr>
              <a:lnSpc>
                <a:spcPct val="80000"/>
              </a:lnSpc>
              <a:buFont typeface="Wingdings" pitchFamily="2" charset="2"/>
              <a:buNone/>
            </a:pPr>
            <a:r>
              <a:rPr lang="en-US" sz="1600" dirty="0" smtClean="0"/>
              <a:t>This level includes:</a:t>
            </a:r>
          </a:p>
          <a:p>
            <a:pPr>
              <a:lnSpc>
                <a:spcPct val="80000"/>
              </a:lnSpc>
              <a:buNone/>
            </a:pPr>
            <a:r>
              <a:rPr lang="en-US" sz="1600" dirty="0" smtClean="0"/>
              <a:t>                </a:t>
            </a:r>
            <a:endParaRPr lang="en-US" sz="1600" dirty="0"/>
          </a:p>
          <a:p>
            <a:pPr>
              <a:lnSpc>
                <a:spcPct val="80000"/>
              </a:lnSpc>
              <a:buNone/>
            </a:pPr>
            <a:r>
              <a:rPr lang="en-US" sz="1600" dirty="0"/>
              <a:t>At the completion of this session the team member will:</a:t>
            </a:r>
          </a:p>
          <a:p>
            <a:pPr>
              <a:lnSpc>
                <a:spcPct val="80000"/>
              </a:lnSpc>
            </a:pPr>
            <a:r>
              <a:rPr lang="en-US" sz="1600" dirty="0" smtClean="0"/>
              <a:t>be </a:t>
            </a:r>
            <a:r>
              <a:rPr lang="en-US" sz="1600" dirty="0"/>
              <a:t>able to define </a:t>
            </a:r>
            <a:r>
              <a:rPr lang="en-US" sz="1600" dirty="0" smtClean="0"/>
              <a:t>and use active listening skills</a:t>
            </a:r>
          </a:p>
          <a:p>
            <a:pPr>
              <a:lnSpc>
                <a:spcPct val="80000"/>
              </a:lnSpc>
            </a:pPr>
            <a:r>
              <a:rPr lang="en-US" sz="1600" dirty="0" smtClean="0"/>
              <a:t>be able to graph the changes</a:t>
            </a:r>
          </a:p>
          <a:p>
            <a:pPr marL="0" indent="0">
              <a:lnSpc>
                <a:spcPct val="80000"/>
              </a:lnSpc>
              <a:buNone/>
            </a:pPr>
            <a:endParaRPr lang="en-US" sz="1600" dirty="0"/>
          </a:p>
          <a:p>
            <a:pPr>
              <a:lnSpc>
                <a:spcPct val="80000"/>
              </a:lnSpc>
              <a:buFont typeface="Wingdings" pitchFamily="2" charset="2"/>
              <a:buNone/>
            </a:pPr>
            <a:r>
              <a:rPr lang="en-US" sz="1600" dirty="0" smtClean="0"/>
              <a:t>Presenter: Linda Steele</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Who should attend? Anyone</a:t>
            </a:r>
          </a:p>
          <a:p>
            <a:pPr>
              <a:lnSpc>
                <a:spcPct val="80000"/>
              </a:lnSpc>
              <a:buFont typeface="Wingdings" pitchFamily="2" charset="2"/>
              <a:buNone/>
            </a:pPr>
            <a:r>
              <a:rPr lang="en-US" sz="1600" dirty="0" smtClean="0"/>
              <a:t>Prerequisite:  none</a:t>
            </a:r>
            <a:r>
              <a:rPr lang="en-US" sz="1600" b="0" dirty="0" smtClean="0"/>
              <a:t>    </a:t>
            </a:r>
            <a:endParaRPr lang="en-US" sz="1600" dirty="0" smtClean="0"/>
          </a:p>
          <a:p>
            <a:pPr>
              <a:lnSpc>
                <a:spcPct val="80000"/>
              </a:lnSpc>
              <a:buFont typeface="Wingdings" pitchFamily="2" charset="2"/>
              <a:buNone/>
            </a:pPr>
            <a:r>
              <a:rPr lang="en-US" sz="1600" dirty="0" smtClean="0"/>
              <a:t>Program Length: 1 hour</a:t>
            </a:r>
          </a:p>
          <a:p>
            <a:pPr>
              <a:lnSpc>
                <a:spcPct val="80000"/>
              </a:lnSpc>
              <a:buFont typeface="Wingdings" pitchFamily="2" charset="2"/>
              <a:buNone/>
            </a:pPr>
            <a:r>
              <a:rPr lang="en-US" sz="1600" dirty="0"/>
              <a:t>C</a:t>
            </a:r>
            <a:r>
              <a:rPr lang="en-US" sz="1600" dirty="0" smtClean="0"/>
              <a:t>PE awarded:      1  hour Personal Development</a:t>
            </a:r>
          </a:p>
          <a:p>
            <a:pPr>
              <a:lnSpc>
                <a:spcPct val="80000"/>
              </a:lnSpc>
              <a:buFont typeface="Wingdings" pitchFamily="2" charset="2"/>
              <a:buNone/>
            </a:pPr>
            <a:endParaRPr lang="en-US" sz="1300" dirty="0" smtClean="0"/>
          </a:p>
          <a:p>
            <a:pPr>
              <a:lnSpc>
                <a:spcPct val="80000"/>
              </a:lnSpc>
            </a:pPr>
            <a:endParaRPr lang="en-US" sz="1300" dirty="0" smtClean="0"/>
          </a:p>
          <a:p>
            <a:pPr>
              <a:lnSpc>
                <a:spcPct val="80000"/>
              </a:lnSpc>
            </a:pPr>
            <a:endParaRPr lang="en-US" sz="1600" dirty="0" smtClean="0"/>
          </a:p>
          <a:p>
            <a:pPr>
              <a:lnSpc>
                <a:spcPct val="80000"/>
              </a:lnSpc>
            </a:pPr>
            <a:endParaRPr lang="en-US" sz="1600" dirty="0" smtClean="0"/>
          </a:p>
          <a:p>
            <a:pPr>
              <a:lnSpc>
                <a:spcPct val="80000"/>
              </a:lnSpc>
            </a:pPr>
            <a:endParaRPr lang="en-US" sz="1600" dirty="0" smtClean="0"/>
          </a:p>
        </p:txBody>
      </p:sp>
    </p:spTree>
    <p:extLst>
      <p:ext uri="{BB962C8B-B14F-4D97-AF65-F5344CB8AC3E}">
        <p14:creationId xmlns:p14="http://schemas.microsoft.com/office/powerpoint/2010/main" val="160948836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p:spPr>
        <p:txBody>
          <a:bodyPr/>
          <a:lstStyle/>
          <a:p>
            <a:fld id="{F30559A5-CA54-4703-880E-2BD1E309A7D1}" type="slidenum">
              <a:rPr lang="en-US"/>
              <a:pPr/>
              <a:t>42</a:t>
            </a:fld>
            <a:endParaRPr lang="en-US" dirty="0"/>
          </a:p>
        </p:txBody>
      </p:sp>
      <p:sp>
        <p:nvSpPr>
          <p:cNvPr id="48131" name="Rectangle 2"/>
          <p:cNvSpPr>
            <a:spLocks noGrp="1" noChangeArrowheads="1"/>
          </p:cNvSpPr>
          <p:nvPr>
            <p:ph type="title"/>
          </p:nvPr>
        </p:nvSpPr>
        <p:spPr>
          <a:xfrm>
            <a:off x="304800" y="152400"/>
            <a:ext cx="7391400" cy="762000"/>
          </a:xfrm>
        </p:spPr>
        <p:txBody>
          <a:bodyPr/>
          <a:lstStyle/>
          <a:p>
            <a:pPr algn="ctr"/>
            <a:r>
              <a:rPr lang="en-US" dirty="0" smtClean="0">
                <a:solidFill>
                  <a:schemeClr val="accent1"/>
                </a:solidFill>
              </a:rPr>
              <a:t>Managing Multiple Projects</a:t>
            </a:r>
          </a:p>
        </p:txBody>
      </p:sp>
      <p:sp>
        <p:nvSpPr>
          <p:cNvPr id="48132" name="Rectangle 3"/>
          <p:cNvSpPr>
            <a:spLocks noGrp="1" noChangeArrowheads="1"/>
          </p:cNvSpPr>
          <p:nvPr>
            <p:ph type="body" idx="1"/>
          </p:nvPr>
        </p:nvSpPr>
        <p:spPr>
          <a:xfrm>
            <a:off x="381000" y="1066800"/>
            <a:ext cx="7391400" cy="5791200"/>
          </a:xfrm>
        </p:spPr>
        <p:txBody>
          <a:bodyPr/>
          <a:lstStyle/>
          <a:p>
            <a:pPr>
              <a:lnSpc>
                <a:spcPct val="80000"/>
              </a:lnSpc>
              <a:buFont typeface="Wingdings" pitchFamily="2" charset="2"/>
              <a:buNone/>
            </a:pPr>
            <a:r>
              <a:rPr lang="en-US" sz="1600" dirty="0" smtClean="0"/>
              <a:t>Session Description </a:t>
            </a:r>
          </a:p>
          <a:p>
            <a:pPr>
              <a:lnSpc>
                <a:spcPct val="80000"/>
              </a:lnSpc>
              <a:buFont typeface="Wingdings" pitchFamily="2" charset="2"/>
              <a:buNone/>
            </a:pPr>
            <a:r>
              <a:rPr lang="en-US" sz="1600" dirty="0" smtClean="0"/>
              <a:t>    This session will teach the participants how to manage multiple projects.</a:t>
            </a:r>
          </a:p>
          <a:p>
            <a:pPr>
              <a:lnSpc>
                <a:spcPct val="80000"/>
              </a:lnSpc>
              <a:buFont typeface="Wingdings" pitchFamily="2" charset="2"/>
              <a:buNone/>
            </a:pPr>
            <a:r>
              <a:rPr lang="en-US" sz="1600" dirty="0" smtClean="0"/>
              <a:t>                 </a:t>
            </a:r>
          </a:p>
          <a:p>
            <a:pPr>
              <a:lnSpc>
                <a:spcPct val="80000"/>
              </a:lnSpc>
              <a:buFont typeface="Wingdings" pitchFamily="2" charset="2"/>
              <a:buNone/>
            </a:pPr>
            <a:r>
              <a:rPr lang="en-US" sz="1600" dirty="0" smtClean="0"/>
              <a:t>This level includes:</a:t>
            </a:r>
          </a:p>
          <a:p>
            <a:pPr>
              <a:lnSpc>
                <a:spcPct val="80000"/>
              </a:lnSpc>
              <a:buNone/>
            </a:pPr>
            <a:r>
              <a:rPr lang="en-US" sz="1600" dirty="0" smtClean="0"/>
              <a:t>                </a:t>
            </a:r>
            <a:endParaRPr lang="en-US" sz="1600" dirty="0"/>
          </a:p>
          <a:p>
            <a:pPr>
              <a:lnSpc>
                <a:spcPct val="80000"/>
              </a:lnSpc>
              <a:buNone/>
            </a:pPr>
            <a:r>
              <a:rPr lang="en-US" sz="1600" dirty="0"/>
              <a:t>At the completion of this session the team member will:</a:t>
            </a:r>
          </a:p>
          <a:p>
            <a:pPr>
              <a:lnSpc>
                <a:spcPct val="80000"/>
              </a:lnSpc>
            </a:pPr>
            <a:r>
              <a:rPr lang="en-US" sz="1600" dirty="0" smtClean="0"/>
              <a:t>learn steps to managing multiple projects</a:t>
            </a:r>
          </a:p>
          <a:p>
            <a:pPr>
              <a:lnSpc>
                <a:spcPct val="80000"/>
              </a:lnSpc>
            </a:pPr>
            <a:r>
              <a:rPr lang="en-US" sz="1600" dirty="0" smtClean="0"/>
              <a:t>learn how </a:t>
            </a:r>
            <a:r>
              <a:rPr lang="en-US" sz="1600" dirty="0"/>
              <a:t>to get organized and stay that </a:t>
            </a:r>
            <a:r>
              <a:rPr lang="en-US" sz="1600" dirty="0" smtClean="0"/>
              <a:t>way</a:t>
            </a:r>
          </a:p>
          <a:p>
            <a:pPr>
              <a:lnSpc>
                <a:spcPct val="80000"/>
              </a:lnSpc>
            </a:pPr>
            <a:r>
              <a:rPr lang="en-US" sz="1600" dirty="0" smtClean="0"/>
              <a:t>learn how </a:t>
            </a:r>
            <a:r>
              <a:rPr lang="en-US" sz="1600" dirty="0"/>
              <a:t>to overcome the most common barriers to personal productivity</a:t>
            </a:r>
          </a:p>
          <a:p>
            <a:pPr>
              <a:lnSpc>
                <a:spcPct val="80000"/>
              </a:lnSpc>
            </a:pPr>
            <a:endParaRPr lang="en-US" sz="1600" dirty="0"/>
          </a:p>
          <a:p>
            <a:pPr>
              <a:lnSpc>
                <a:spcPct val="80000"/>
              </a:lnSpc>
            </a:pPr>
            <a:endParaRPr lang="en-US" sz="1600" dirty="0" smtClean="0"/>
          </a:p>
          <a:p>
            <a:pPr marL="0" indent="0">
              <a:lnSpc>
                <a:spcPct val="80000"/>
              </a:lnSpc>
              <a:buNone/>
            </a:pPr>
            <a:endParaRPr lang="en-US" sz="1600" dirty="0"/>
          </a:p>
          <a:p>
            <a:pPr>
              <a:lnSpc>
                <a:spcPct val="80000"/>
              </a:lnSpc>
              <a:buFont typeface="Wingdings" pitchFamily="2" charset="2"/>
              <a:buNone/>
            </a:pPr>
            <a:r>
              <a:rPr lang="en-US" sz="1600" dirty="0" smtClean="0"/>
              <a:t>Presenter: Linda Steele</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Who should attend? Anyone</a:t>
            </a:r>
          </a:p>
          <a:p>
            <a:pPr>
              <a:lnSpc>
                <a:spcPct val="80000"/>
              </a:lnSpc>
              <a:buFont typeface="Wingdings" pitchFamily="2" charset="2"/>
              <a:buNone/>
            </a:pPr>
            <a:r>
              <a:rPr lang="en-US" sz="1600" dirty="0" smtClean="0"/>
              <a:t>Prerequisite:  none</a:t>
            </a:r>
            <a:r>
              <a:rPr lang="en-US" sz="1600" b="0" dirty="0" smtClean="0"/>
              <a:t>    </a:t>
            </a:r>
            <a:endParaRPr lang="en-US" sz="1600" dirty="0" smtClean="0"/>
          </a:p>
          <a:p>
            <a:pPr>
              <a:lnSpc>
                <a:spcPct val="80000"/>
              </a:lnSpc>
              <a:buFont typeface="Wingdings" pitchFamily="2" charset="2"/>
              <a:buNone/>
            </a:pPr>
            <a:r>
              <a:rPr lang="en-US" sz="1600" dirty="0" smtClean="0"/>
              <a:t>Program Length: 1 hour</a:t>
            </a:r>
          </a:p>
          <a:p>
            <a:pPr>
              <a:lnSpc>
                <a:spcPct val="80000"/>
              </a:lnSpc>
              <a:buNone/>
            </a:pPr>
            <a:r>
              <a:rPr lang="en-US" sz="1600" dirty="0"/>
              <a:t>C</a:t>
            </a:r>
            <a:r>
              <a:rPr lang="en-US" sz="1600" dirty="0" smtClean="0"/>
              <a:t>PE awarded:      1  hour </a:t>
            </a:r>
            <a:r>
              <a:rPr lang="en-US" sz="1600" dirty="0"/>
              <a:t>Business Management and Organization</a:t>
            </a:r>
            <a:endParaRPr lang="en-US" sz="1300" dirty="0" smtClean="0"/>
          </a:p>
          <a:p>
            <a:pPr>
              <a:lnSpc>
                <a:spcPct val="80000"/>
              </a:lnSpc>
            </a:pPr>
            <a:endParaRPr lang="en-US" sz="1300" dirty="0" smtClean="0"/>
          </a:p>
          <a:p>
            <a:pPr>
              <a:lnSpc>
                <a:spcPct val="80000"/>
              </a:lnSpc>
            </a:pPr>
            <a:endParaRPr lang="en-US" sz="1600" dirty="0" smtClean="0"/>
          </a:p>
          <a:p>
            <a:pPr>
              <a:lnSpc>
                <a:spcPct val="80000"/>
              </a:lnSpc>
            </a:pPr>
            <a:endParaRPr lang="en-US" sz="1600" dirty="0" smtClean="0"/>
          </a:p>
          <a:p>
            <a:pPr>
              <a:lnSpc>
                <a:spcPct val="80000"/>
              </a:lnSpc>
            </a:pPr>
            <a:endParaRPr lang="en-US" sz="1600" dirty="0" smtClean="0"/>
          </a:p>
        </p:txBody>
      </p:sp>
    </p:spTree>
    <p:extLst>
      <p:ext uri="{BB962C8B-B14F-4D97-AF65-F5344CB8AC3E}">
        <p14:creationId xmlns:p14="http://schemas.microsoft.com/office/powerpoint/2010/main" val="272994107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43</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New Year Resolution Bingo</a:t>
            </a:r>
          </a:p>
        </p:txBody>
      </p:sp>
      <p:sp>
        <p:nvSpPr>
          <p:cNvPr id="46084" name="Rectangle 3"/>
          <p:cNvSpPr>
            <a:spLocks noGrp="1" noChangeArrowheads="1"/>
          </p:cNvSpPr>
          <p:nvPr>
            <p:ph type="body" idx="1"/>
          </p:nvPr>
        </p:nvSpPr>
        <p:spPr>
          <a:xfrm>
            <a:off x="381000" y="1143000"/>
            <a:ext cx="7391400" cy="51816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use a Bingo game to teach participants tools they should use in the new year such as out of office, active listening, and other taught skills as a review.</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learn to use tools for better time management</a:t>
            </a:r>
          </a:p>
          <a:p>
            <a:pPr>
              <a:lnSpc>
                <a:spcPct val="90000"/>
              </a:lnSpc>
            </a:pPr>
            <a:r>
              <a:rPr lang="en-US" sz="1600" dirty="0" smtClean="0"/>
              <a:t>learn to use tools for etiquette purposes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Font typeface="Wingdings" pitchFamily="2" charset="2"/>
              <a:buNone/>
            </a:pPr>
            <a:r>
              <a:rPr lang="en-US" sz="1600" dirty="0" smtClean="0"/>
              <a:t>CPE awarded:      1 hour Personal Development</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163103811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44</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Receptionist Skills</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give skills needed to be a receptionist.</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have a list of computer programs to use for organization</a:t>
            </a:r>
          </a:p>
          <a:p>
            <a:pPr>
              <a:lnSpc>
                <a:spcPct val="90000"/>
              </a:lnSpc>
            </a:pPr>
            <a:r>
              <a:rPr lang="en-US" sz="1600" dirty="0" smtClean="0"/>
              <a:t>have a list to determine defined roles</a:t>
            </a:r>
          </a:p>
          <a:p>
            <a:pPr>
              <a:lnSpc>
                <a:spcPct val="90000"/>
              </a:lnSpc>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2  hours</a:t>
            </a:r>
          </a:p>
          <a:p>
            <a:pPr>
              <a:lnSpc>
                <a:spcPct val="90000"/>
              </a:lnSpc>
              <a:buFont typeface="Wingdings" pitchFamily="2" charset="2"/>
              <a:buNone/>
            </a:pPr>
            <a:r>
              <a:rPr lang="en-US" sz="1600" dirty="0" smtClean="0"/>
              <a:t>CPE awarded:      2 hour HR</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124429393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45</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Running an Effective Meeting</a:t>
            </a:r>
          </a:p>
        </p:txBody>
      </p:sp>
      <p:sp>
        <p:nvSpPr>
          <p:cNvPr id="46084" name="Rectangle 3"/>
          <p:cNvSpPr>
            <a:spLocks noGrp="1" noChangeArrowheads="1"/>
          </p:cNvSpPr>
          <p:nvPr>
            <p:ph type="body" idx="1"/>
          </p:nvPr>
        </p:nvSpPr>
        <p:spPr>
          <a:xfrm>
            <a:off x="381000" y="1219200"/>
            <a:ext cx="7391400" cy="51054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techniques to run an effective meeting.</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have steps to run an effective meeting</a:t>
            </a:r>
          </a:p>
          <a:p>
            <a:pPr>
              <a:lnSpc>
                <a:spcPct val="90000"/>
              </a:lnSpc>
            </a:pPr>
            <a:r>
              <a:rPr lang="en-US" sz="1600" dirty="0" smtClean="0"/>
              <a:t>learn to create good agendas</a:t>
            </a:r>
          </a:p>
          <a:p>
            <a:pPr>
              <a:lnSpc>
                <a:spcPct val="90000"/>
              </a:lnSpc>
            </a:pPr>
            <a:r>
              <a:rPr lang="en-US" sz="1600" dirty="0" smtClean="0"/>
              <a:t>have a checklist of things to do for future reference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None/>
            </a:pPr>
            <a:r>
              <a:rPr lang="en-US" sz="1600" dirty="0" smtClean="0"/>
              <a:t>CPE awarded:      1 hour </a:t>
            </a:r>
            <a:r>
              <a:rPr lang="en-US" sz="1600" dirty="0"/>
              <a:t>Business Management and Organization</a:t>
            </a: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237102709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46</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Sexual Harassment</a:t>
            </a:r>
          </a:p>
        </p:txBody>
      </p:sp>
      <p:sp>
        <p:nvSpPr>
          <p:cNvPr id="46084" name="Rectangle 3"/>
          <p:cNvSpPr>
            <a:spLocks noGrp="1" noChangeArrowheads="1"/>
          </p:cNvSpPr>
          <p:nvPr>
            <p:ph type="body" idx="1"/>
          </p:nvPr>
        </p:nvSpPr>
        <p:spPr>
          <a:xfrm>
            <a:off x="381000" y="1143000"/>
            <a:ext cx="7391400" cy="51054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the laws governing sexual harassment in the workplace.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know the law of sexual harassment</a:t>
            </a:r>
          </a:p>
          <a:p>
            <a:pPr>
              <a:lnSpc>
                <a:spcPct val="90000"/>
              </a:lnSpc>
            </a:pPr>
            <a:r>
              <a:rPr lang="en-US" sz="1600" dirty="0" smtClean="0"/>
              <a:t>identify areas of sexual harassment</a:t>
            </a:r>
          </a:p>
          <a:p>
            <a:pPr>
              <a:lnSpc>
                <a:spcPct val="90000"/>
              </a:lnSpc>
            </a:pPr>
            <a:r>
              <a:rPr lang="en-US" sz="1600" dirty="0" smtClean="0"/>
              <a:t>take a short quiz on examples of sexual harassment for discussion</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2  hours</a:t>
            </a:r>
          </a:p>
          <a:p>
            <a:pPr>
              <a:lnSpc>
                <a:spcPct val="90000"/>
              </a:lnSpc>
              <a:buFont typeface="Wingdings" pitchFamily="2" charset="2"/>
              <a:buNone/>
            </a:pPr>
            <a:r>
              <a:rPr lang="en-US" sz="1600" dirty="0" smtClean="0"/>
              <a:t>CPE awarded:      2 hours HR</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101021910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47</a:t>
            </a:fld>
            <a:endParaRPr lang="en-US" dirty="0"/>
          </a:p>
        </p:txBody>
      </p:sp>
      <p:sp>
        <p:nvSpPr>
          <p:cNvPr id="46083" name="Rectangle 2"/>
          <p:cNvSpPr>
            <a:spLocks noGrp="1" noChangeArrowheads="1"/>
          </p:cNvSpPr>
          <p:nvPr>
            <p:ph type="title"/>
          </p:nvPr>
        </p:nvSpPr>
        <p:spPr/>
        <p:txBody>
          <a:bodyPr/>
          <a:lstStyle/>
          <a:p>
            <a:r>
              <a:rPr lang="en-US" dirty="0" smtClean="0">
                <a:solidFill>
                  <a:schemeClr val="accent1"/>
                </a:solidFill>
              </a:rPr>
              <a:t>Spelling for Business</a:t>
            </a:r>
          </a:p>
        </p:txBody>
      </p:sp>
      <p:sp>
        <p:nvSpPr>
          <p:cNvPr id="46084" name="Rectangle 3"/>
          <p:cNvSpPr>
            <a:spLocks noGrp="1" noChangeArrowheads="1"/>
          </p:cNvSpPr>
          <p:nvPr>
            <p:ph type="body" idx="1"/>
          </p:nvPr>
        </p:nvSpPr>
        <p:spPr>
          <a:xfrm>
            <a:off x="381000" y="1219200"/>
            <a:ext cx="7391400" cy="51054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spelling rules as they apply to misspelled words in business.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be able to identify frequently misspelled words</a:t>
            </a:r>
          </a:p>
          <a:p>
            <a:pPr>
              <a:lnSpc>
                <a:spcPct val="90000"/>
              </a:lnSpc>
            </a:pPr>
            <a:r>
              <a:rPr lang="en-US" sz="1600" dirty="0" smtClean="0"/>
              <a:t>be able to identify the most common mistakes in English and correct them</a:t>
            </a:r>
          </a:p>
          <a:p>
            <a:pPr marL="0" indent="0">
              <a:lnSpc>
                <a:spcPct val="90000"/>
              </a:lnSpc>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1.5  hours Communications and Marketing</a:t>
            </a:r>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388638479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48</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Success Habits</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the success habits.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rate their success habits</a:t>
            </a:r>
          </a:p>
          <a:p>
            <a:pPr>
              <a:lnSpc>
                <a:spcPct val="90000"/>
              </a:lnSpc>
            </a:pPr>
            <a:r>
              <a:rPr lang="en-US" sz="1600" dirty="0" smtClean="0"/>
              <a:t>identify areas of improvement to make them more successful</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Font typeface="Wingdings" pitchFamily="2" charset="2"/>
              <a:buNone/>
            </a:pPr>
            <a:r>
              <a:rPr lang="en-US" sz="1600" dirty="0" smtClean="0"/>
              <a:t>CPE awarded:      1 hour Personal Development</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363299506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49</a:t>
            </a:fld>
            <a:endParaRPr lang="en-US" dirty="0"/>
          </a:p>
        </p:txBody>
      </p:sp>
      <p:sp>
        <p:nvSpPr>
          <p:cNvPr id="54275" name="Rectangle 2"/>
          <p:cNvSpPr>
            <a:spLocks noGrp="1" noChangeArrowheads="1"/>
          </p:cNvSpPr>
          <p:nvPr>
            <p:ph type="title"/>
          </p:nvPr>
        </p:nvSpPr>
        <p:spPr>
          <a:xfrm>
            <a:off x="0" y="228600"/>
            <a:ext cx="8077200" cy="1143000"/>
          </a:xfrm>
        </p:spPr>
        <p:txBody>
          <a:bodyPr/>
          <a:lstStyle/>
          <a:p>
            <a:pPr algn="ctr"/>
            <a:r>
              <a:rPr lang="en-US" dirty="0" smtClean="0">
                <a:solidFill>
                  <a:schemeClr val="accent1"/>
                </a:solidFill>
              </a:rPr>
              <a:t>Taking Ownership</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teach the participants how take ownership.</a:t>
            </a:r>
          </a:p>
          <a:p>
            <a:pPr>
              <a:lnSpc>
                <a:spcPct val="80000"/>
              </a:lnSpc>
              <a:buFont typeface="Wingdings" pitchFamily="2" charset="2"/>
              <a:buNone/>
            </a:pPr>
            <a:r>
              <a:rPr lang="en-US" sz="1400" dirty="0" smtClean="0"/>
              <a:t>                </a:t>
            </a:r>
          </a:p>
          <a:p>
            <a:pPr>
              <a:lnSpc>
                <a:spcPct val="80000"/>
              </a:lnSpc>
              <a:buFont typeface="Wingdings" pitchFamily="2" charset="2"/>
              <a:buNone/>
            </a:pPr>
            <a:r>
              <a:rPr lang="en-US" sz="1400" dirty="0" smtClean="0"/>
              <a:t>At the completion of this session the team member will:</a:t>
            </a:r>
          </a:p>
          <a:p>
            <a:pPr>
              <a:lnSpc>
                <a:spcPct val="80000"/>
              </a:lnSpc>
            </a:pPr>
            <a:r>
              <a:rPr lang="en-US" sz="1400" dirty="0" smtClean="0"/>
              <a:t>have goals set</a:t>
            </a:r>
          </a:p>
          <a:p>
            <a:pPr>
              <a:lnSpc>
                <a:spcPct val="80000"/>
              </a:lnSpc>
            </a:pPr>
            <a:r>
              <a:rPr lang="en-US" sz="1400" dirty="0" smtClean="0"/>
              <a:t>have a career development program</a:t>
            </a:r>
          </a:p>
          <a:p>
            <a:pPr>
              <a:lnSpc>
                <a:spcPct val="80000"/>
              </a:lnSpc>
            </a:pPr>
            <a:endParaRPr lang="en-US" sz="1400" dirty="0" smtClean="0"/>
          </a:p>
          <a:p>
            <a:pPr>
              <a:lnSpc>
                <a:spcPct val="80000"/>
              </a:lnSpc>
              <a:buFont typeface="Wingdings" pitchFamily="2" charset="2"/>
              <a:buNone/>
            </a:pPr>
            <a:r>
              <a:rPr lang="en-US" sz="1400" dirty="0" smtClean="0"/>
              <a:t>Who should attend? Open to all</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CPE awarded:      1 hour personal development</a:t>
            </a:r>
          </a:p>
          <a:p>
            <a:pPr>
              <a:lnSpc>
                <a:spcPct val="80000"/>
              </a:lnSpc>
              <a:buFont typeface="Wingdings" pitchFamily="2" charset="2"/>
              <a:buNone/>
            </a:pPr>
            <a:endParaRPr lang="en-US" sz="1400" dirty="0" smtClean="0"/>
          </a:p>
          <a:p>
            <a:pPr>
              <a:lnSpc>
                <a:spcPct val="80000"/>
              </a:lnSpc>
            </a:pP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7502927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1371600" y="6172200"/>
            <a:ext cx="1905000" cy="457200"/>
          </a:xfrm>
          <a:prstGeom prst="rect">
            <a:avLst/>
          </a:prstGeom>
        </p:spPr>
        <p:txBody>
          <a:bodyPr/>
          <a:lstStyle/>
          <a:p>
            <a:pPr>
              <a:defRPr/>
            </a:pPr>
            <a:fld id="{A353ED28-3DB1-48F7-B369-484AFA2B047F}" type="slidenum">
              <a:rPr lang="en-US" smtClean="0"/>
              <a:pPr>
                <a:defRPr/>
              </a:pPr>
              <a:t>5</a:t>
            </a:fld>
            <a:endParaRPr lang="en-US" dirty="0"/>
          </a:p>
        </p:txBody>
      </p:sp>
      <p:sp>
        <p:nvSpPr>
          <p:cNvPr id="3" name="Text Box 46"/>
          <p:cNvSpPr txBox="1">
            <a:spLocks noChangeArrowheads="1"/>
          </p:cNvSpPr>
          <p:nvPr/>
        </p:nvSpPr>
        <p:spPr bwMode="auto">
          <a:xfrm>
            <a:off x="6477000" y="2590800"/>
            <a:ext cx="1524000" cy="581025"/>
          </a:xfrm>
          <a:prstGeom prst="rect">
            <a:avLst/>
          </a:prstGeom>
          <a:noFill/>
          <a:ln w="9525">
            <a:noFill/>
            <a:miter lim="800000"/>
            <a:headEnd/>
            <a:tailEnd/>
          </a:ln>
        </p:spPr>
        <p:txBody>
          <a:bodyPr>
            <a:spAutoFit/>
          </a:bodyPr>
          <a:lstStyle/>
          <a:p>
            <a:pPr>
              <a:spcBef>
                <a:spcPct val="50000"/>
              </a:spcBef>
            </a:pPr>
            <a:r>
              <a:rPr lang="en-US" sz="1600" dirty="0">
                <a:latin typeface="Arial" charset="0"/>
              </a:rPr>
              <a:t>All classes are </a:t>
            </a:r>
            <a:r>
              <a:rPr lang="en-US" sz="1600" u="sng" dirty="0">
                <a:latin typeface="Arial" charset="0"/>
              </a:rPr>
              <a:t>group-live</a:t>
            </a:r>
          </a:p>
        </p:txBody>
      </p:sp>
      <p:sp>
        <p:nvSpPr>
          <p:cNvPr id="4" name="Text Box 47"/>
          <p:cNvSpPr txBox="1">
            <a:spLocks noChangeArrowheads="1"/>
          </p:cNvSpPr>
          <p:nvPr/>
        </p:nvSpPr>
        <p:spPr bwMode="auto">
          <a:xfrm>
            <a:off x="6477000" y="3352800"/>
            <a:ext cx="1524000" cy="1314450"/>
          </a:xfrm>
          <a:prstGeom prst="rect">
            <a:avLst/>
          </a:prstGeom>
          <a:noFill/>
          <a:ln w="9525">
            <a:noFill/>
            <a:miter lim="800000"/>
            <a:headEnd/>
            <a:tailEnd/>
          </a:ln>
        </p:spPr>
        <p:txBody>
          <a:bodyPr>
            <a:spAutoFit/>
          </a:bodyPr>
          <a:lstStyle/>
          <a:p>
            <a:pPr>
              <a:spcBef>
                <a:spcPct val="50000"/>
              </a:spcBef>
            </a:pPr>
            <a:r>
              <a:rPr lang="en-US" sz="1600" dirty="0">
                <a:latin typeface="Arial" charset="0"/>
              </a:rPr>
              <a:t>No advanced prep work is required for any of the classes.</a:t>
            </a:r>
          </a:p>
        </p:txBody>
      </p:sp>
      <p:sp>
        <p:nvSpPr>
          <p:cNvPr id="5" name="Rectangle 2"/>
          <p:cNvSpPr txBox="1">
            <a:spLocks noChangeArrowheads="1"/>
          </p:cNvSpPr>
          <p:nvPr/>
        </p:nvSpPr>
        <p:spPr>
          <a:xfrm>
            <a:off x="304800" y="0"/>
            <a:ext cx="7391400" cy="609600"/>
          </a:xfrm>
          <a:prstGeom prst="rect">
            <a:avLst/>
          </a:prstGeom>
        </p:spPr>
        <p:txBody>
          <a:bodyPr/>
          <a:lstStyle>
            <a:lvl1pPr algn="l" rtl="0" eaLnBrk="0" fontAlgn="base" hangingPunct="0">
              <a:spcBef>
                <a:spcPct val="0"/>
              </a:spcBef>
              <a:spcAft>
                <a:spcPct val="0"/>
              </a:spcAft>
              <a:defRPr sz="4000" b="1">
                <a:solidFill>
                  <a:schemeClr val="tx2"/>
                </a:solidFill>
                <a:latin typeface="+mj-lt"/>
                <a:ea typeface="+mj-ea"/>
                <a:cs typeface="+mj-cs"/>
              </a:defRPr>
            </a:lvl1pPr>
            <a:lvl2pPr algn="l" rtl="0" eaLnBrk="0" fontAlgn="base" hangingPunct="0">
              <a:spcBef>
                <a:spcPct val="0"/>
              </a:spcBef>
              <a:spcAft>
                <a:spcPct val="0"/>
              </a:spcAft>
              <a:defRPr sz="4000" b="1">
                <a:solidFill>
                  <a:schemeClr val="tx2"/>
                </a:solidFill>
                <a:latin typeface="Arial" charset="0"/>
              </a:defRPr>
            </a:lvl2pPr>
            <a:lvl3pPr algn="l" rtl="0" eaLnBrk="0" fontAlgn="base" hangingPunct="0">
              <a:spcBef>
                <a:spcPct val="0"/>
              </a:spcBef>
              <a:spcAft>
                <a:spcPct val="0"/>
              </a:spcAft>
              <a:defRPr sz="4000" b="1">
                <a:solidFill>
                  <a:schemeClr val="tx2"/>
                </a:solidFill>
                <a:latin typeface="Arial" charset="0"/>
              </a:defRPr>
            </a:lvl3pPr>
            <a:lvl4pPr algn="l" rtl="0" eaLnBrk="0" fontAlgn="base" hangingPunct="0">
              <a:spcBef>
                <a:spcPct val="0"/>
              </a:spcBef>
              <a:spcAft>
                <a:spcPct val="0"/>
              </a:spcAft>
              <a:defRPr sz="4000" b="1">
                <a:solidFill>
                  <a:schemeClr val="tx2"/>
                </a:solidFill>
                <a:latin typeface="Arial" charset="0"/>
              </a:defRPr>
            </a:lvl4pPr>
            <a:lvl5pPr algn="l" rtl="0" eaLnBrk="0" fontAlgn="base" hangingPunct="0">
              <a:spcBef>
                <a:spcPct val="0"/>
              </a:spcBef>
              <a:spcAft>
                <a:spcPct val="0"/>
              </a:spcAft>
              <a:defRPr sz="4000" b="1">
                <a:solidFill>
                  <a:schemeClr val="tx2"/>
                </a:solidFill>
                <a:latin typeface="Arial" charset="0"/>
              </a:defRPr>
            </a:lvl5pPr>
            <a:lvl6pPr marL="457200" algn="l" rtl="0" eaLnBrk="0" fontAlgn="base" hangingPunct="0">
              <a:spcBef>
                <a:spcPct val="0"/>
              </a:spcBef>
              <a:spcAft>
                <a:spcPct val="0"/>
              </a:spcAft>
              <a:defRPr sz="4000" b="1">
                <a:solidFill>
                  <a:schemeClr val="tx2"/>
                </a:solidFill>
                <a:latin typeface="Arial" charset="0"/>
              </a:defRPr>
            </a:lvl6pPr>
            <a:lvl7pPr marL="914400" algn="l" rtl="0" eaLnBrk="0" fontAlgn="base" hangingPunct="0">
              <a:spcBef>
                <a:spcPct val="0"/>
              </a:spcBef>
              <a:spcAft>
                <a:spcPct val="0"/>
              </a:spcAft>
              <a:defRPr sz="4000" b="1">
                <a:solidFill>
                  <a:schemeClr val="tx2"/>
                </a:solidFill>
                <a:latin typeface="Arial" charset="0"/>
              </a:defRPr>
            </a:lvl7pPr>
            <a:lvl8pPr marL="1371600" algn="l" rtl="0" eaLnBrk="0" fontAlgn="base" hangingPunct="0">
              <a:spcBef>
                <a:spcPct val="0"/>
              </a:spcBef>
              <a:spcAft>
                <a:spcPct val="0"/>
              </a:spcAft>
              <a:defRPr sz="4000" b="1">
                <a:solidFill>
                  <a:schemeClr val="tx2"/>
                </a:solidFill>
                <a:latin typeface="Arial" charset="0"/>
              </a:defRPr>
            </a:lvl8pPr>
            <a:lvl9pPr marL="1828800" algn="l" rtl="0" eaLnBrk="0" fontAlgn="base" hangingPunct="0">
              <a:spcBef>
                <a:spcPct val="0"/>
              </a:spcBef>
              <a:spcAft>
                <a:spcPct val="0"/>
              </a:spcAft>
              <a:defRPr sz="4000" b="1">
                <a:solidFill>
                  <a:schemeClr val="tx2"/>
                </a:solidFill>
                <a:latin typeface="Arial" charset="0"/>
              </a:defRPr>
            </a:lvl9pPr>
          </a:lstStyle>
          <a:p>
            <a:r>
              <a:rPr lang="en-US" sz="3600" dirty="0" smtClean="0">
                <a:solidFill>
                  <a:schemeClr val="accent1"/>
                </a:solidFill>
              </a:rPr>
              <a:t>Table of Contents</a:t>
            </a:r>
          </a:p>
        </p:txBody>
      </p:sp>
      <p:graphicFrame>
        <p:nvGraphicFramePr>
          <p:cNvPr id="6" name="Object 5"/>
          <p:cNvGraphicFramePr>
            <a:graphicFrameLocks noChangeAspect="1"/>
          </p:cNvGraphicFramePr>
          <p:nvPr>
            <p:extLst>
              <p:ext uri="{D42A27DB-BD31-4B8C-83A1-F6EECF244321}">
                <p14:modId xmlns:p14="http://schemas.microsoft.com/office/powerpoint/2010/main" val="4183103124"/>
              </p:ext>
            </p:extLst>
          </p:nvPr>
        </p:nvGraphicFramePr>
        <p:xfrm>
          <a:off x="990600" y="606984"/>
          <a:ext cx="5486400" cy="5713883"/>
        </p:xfrm>
        <a:graphic>
          <a:graphicData uri="http://schemas.openxmlformats.org/presentationml/2006/ole">
            <mc:AlternateContent xmlns:mc="http://schemas.openxmlformats.org/markup-compatibility/2006">
              <mc:Choice xmlns:v="urn:schemas-microsoft-com:vml" Requires="v">
                <p:oleObj spid="_x0000_s4130" name="Document" r:id="rId3" imgW="5952018" imgH="8928523" progId="Word.Document.12">
                  <p:embed/>
                </p:oleObj>
              </mc:Choice>
              <mc:Fallback>
                <p:oleObj name="Document" r:id="rId3" imgW="5952018" imgH="8928523" progId="Word.Document.12">
                  <p:embed/>
                  <p:pic>
                    <p:nvPicPr>
                      <p:cNvPr id="0" name=""/>
                      <p:cNvPicPr/>
                      <p:nvPr/>
                    </p:nvPicPr>
                    <p:blipFill>
                      <a:blip r:embed="rId4"/>
                      <a:stretch>
                        <a:fillRect/>
                      </a:stretch>
                    </p:blipFill>
                    <p:spPr>
                      <a:xfrm>
                        <a:off x="990600" y="606984"/>
                        <a:ext cx="5486400" cy="5713883"/>
                      </a:xfrm>
                      <a:prstGeom prst="rect">
                        <a:avLst/>
                      </a:prstGeom>
                    </p:spPr>
                  </p:pic>
                </p:oleObj>
              </mc:Fallback>
            </mc:AlternateContent>
          </a:graphicData>
        </a:graphic>
      </p:graphicFrame>
    </p:spTree>
    <p:extLst>
      <p:ext uri="{BB962C8B-B14F-4D97-AF65-F5344CB8AC3E}">
        <p14:creationId xmlns:p14="http://schemas.microsoft.com/office/powerpoint/2010/main" val="37016085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p:spPr>
        <p:txBody>
          <a:bodyPr/>
          <a:lstStyle/>
          <a:p>
            <a:fld id="{F30559A5-CA54-4703-880E-2BD1E309A7D1}" type="slidenum">
              <a:rPr lang="en-US"/>
              <a:pPr/>
              <a:t>50</a:t>
            </a:fld>
            <a:endParaRPr lang="en-US" dirty="0"/>
          </a:p>
        </p:txBody>
      </p:sp>
      <p:sp>
        <p:nvSpPr>
          <p:cNvPr id="48131" name="Rectangle 2"/>
          <p:cNvSpPr>
            <a:spLocks noGrp="1" noChangeArrowheads="1"/>
          </p:cNvSpPr>
          <p:nvPr>
            <p:ph type="title"/>
          </p:nvPr>
        </p:nvSpPr>
        <p:spPr/>
        <p:txBody>
          <a:bodyPr/>
          <a:lstStyle/>
          <a:p>
            <a:r>
              <a:rPr lang="en-US" dirty="0" smtClean="0">
                <a:solidFill>
                  <a:schemeClr val="accent1"/>
                </a:solidFill>
              </a:rPr>
              <a:t>Team Problem Solving</a:t>
            </a:r>
          </a:p>
        </p:txBody>
      </p:sp>
      <p:sp>
        <p:nvSpPr>
          <p:cNvPr id="48132" name="Rectangle 3"/>
          <p:cNvSpPr>
            <a:spLocks noGrp="1" noChangeArrowheads="1"/>
          </p:cNvSpPr>
          <p:nvPr>
            <p:ph type="body" idx="1"/>
          </p:nvPr>
        </p:nvSpPr>
        <p:spPr>
          <a:xfrm>
            <a:off x="381000" y="1371600"/>
            <a:ext cx="7391400" cy="5486400"/>
          </a:xfrm>
        </p:spPr>
        <p:txBody>
          <a:bodyPr/>
          <a:lstStyle/>
          <a:p>
            <a:pPr>
              <a:lnSpc>
                <a:spcPct val="80000"/>
              </a:lnSpc>
              <a:buFont typeface="Wingdings" pitchFamily="2" charset="2"/>
              <a:buNone/>
            </a:pPr>
            <a:r>
              <a:rPr lang="en-US" sz="1600" dirty="0" smtClean="0"/>
              <a:t>Session Description </a:t>
            </a:r>
          </a:p>
          <a:p>
            <a:pPr>
              <a:lnSpc>
                <a:spcPct val="80000"/>
              </a:lnSpc>
              <a:buFont typeface="Wingdings" pitchFamily="2" charset="2"/>
              <a:buNone/>
            </a:pPr>
            <a:r>
              <a:rPr lang="en-US" sz="1600" dirty="0" smtClean="0"/>
              <a:t>    This session will teach the participants how to work more effectively as a team.</a:t>
            </a:r>
          </a:p>
          <a:p>
            <a:pPr>
              <a:lnSpc>
                <a:spcPct val="80000"/>
              </a:lnSpc>
              <a:buFont typeface="Wingdings" pitchFamily="2" charset="2"/>
              <a:buNone/>
            </a:pPr>
            <a:r>
              <a:rPr lang="en-US" sz="1600" dirty="0" smtClean="0"/>
              <a:t>                 </a:t>
            </a:r>
          </a:p>
          <a:p>
            <a:pPr>
              <a:lnSpc>
                <a:spcPct val="80000"/>
              </a:lnSpc>
              <a:buFont typeface="Wingdings" pitchFamily="2" charset="2"/>
              <a:buNone/>
            </a:pPr>
            <a:r>
              <a:rPr lang="en-US" sz="1600" dirty="0" smtClean="0"/>
              <a:t>At the completion of this session the team member will:</a:t>
            </a:r>
          </a:p>
          <a:p>
            <a:pPr>
              <a:lnSpc>
                <a:spcPct val="80000"/>
              </a:lnSpc>
            </a:pPr>
            <a:r>
              <a:rPr lang="en-US" sz="1600" dirty="0" smtClean="0"/>
              <a:t>be able to identify personality types that make up a team</a:t>
            </a:r>
          </a:p>
          <a:p>
            <a:pPr>
              <a:lnSpc>
                <a:spcPct val="80000"/>
              </a:lnSpc>
            </a:pPr>
            <a:r>
              <a:rPr lang="en-US" sz="1600" dirty="0" smtClean="0"/>
              <a:t>work as a team on activities</a:t>
            </a:r>
          </a:p>
          <a:p>
            <a:pPr>
              <a:lnSpc>
                <a:spcPct val="80000"/>
              </a:lnSpc>
            </a:pPr>
            <a:r>
              <a:rPr lang="en-US" sz="1600" dirty="0" smtClean="0"/>
              <a:t>learn to identify effective work teams</a:t>
            </a:r>
          </a:p>
          <a:p>
            <a:pPr>
              <a:lnSpc>
                <a:spcPct val="80000"/>
              </a:lnSpc>
            </a:pPr>
            <a:r>
              <a:rPr lang="en-US" sz="1600" dirty="0" smtClean="0"/>
              <a:t>learn problem solving steps</a:t>
            </a:r>
          </a:p>
          <a:p>
            <a:pPr>
              <a:lnSpc>
                <a:spcPct val="80000"/>
              </a:lnSpc>
            </a:pPr>
            <a:endParaRPr lang="en-US" sz="1600" dirty="0" smtClean="0"/>
          </a:p>
          <a:p>
            <a:pPr>
              <a:lnSpc>
                <a:spcPct val="80000"/>
              </a:lnSpc>
              <a:buFont typeface="Wingdings" pitchFamily="2" charset="2"/>
              <a:buNone/>
            </a:pPr>
            <a:r>
              <a:rPr lang="en-US" sz="1600" dirty="0" smtClean="0"/>
              <a:t>Presenter: Linda Steele</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Who should attend? Mandatory for all </a:t>
            </a:r>
          </a:p>
          <a:p>
            <a:pPr>
              <a:lnSpc>
                <a:spcPct val="80000"/>
              </a:lnSpc>
              <a:buFont typeface="Wingdings" pitchFamily="2" charset="2"/>
              <a:buNone/>
            </a:pPr>
            <a:r>
              <a:rPr lang="en-US" sz="1600" dirty="0" smtClean="0"/>
              <a:t>Prerequisite:  None </a:t>
            </a:r>
          </a:p>
          <a:p>
            <a:pPr>
              <a:lnSpc>
                <a:spcPct val="80000"/>
              </a:lnSpc>
              <a:buNone/>
            </a:pPr>
            <a:r>
              <a:rPr lang="en-US" sz="1600" dirty="0"/>
              <a:t>Level: Basic   </a:t>
            </a:r>
            <a:r>
              <a:rPr lang="en-US" sz="1600" dirty="0" smtClean="0"/>
              <a:t> </a:t>
            </a:r>
            <a:r>
              <a:rPr lang="en-US" sz="1600" b="0" dirty="0" smtClean="0"/>
              <a:t>    </a:t>
            </a:r>
            <a:endParaRPr lang="en-US" sz="1600" dirty="0" smtClean="0"/>
          </a:p>
          <a:p>
            <a:pPr>
              <a:lnSpc>
                <a:spcPct val="80000"/>
              </a:lnSpc>
              <a:buFont typeface="Wingdings" pitchFamily="2" charset="2"/>
              <a:buNone/>
            </a:pPr>
            <a:r>
              <a:rPr lang="en-US" sz="1600" dirty="0" smtClean="0"/>
              <a:t>Program Length: 2 hours</a:t>
            </a:r>
          </a:p>
          <a:p>
            <a:pPr>
              <a:lnSpc>
                <a:spcPct val="80000"/>
              </a:lnSpc>
              <a:buFont typeface="Wingdings" pitchFamily="2" charset="2"/>
              <a:buNone/>
            </a:pPr>
            <a:r>
              <a:rPr lang="en-US" sz="1600" dirty="0" smtClean="0"/>
              <a:t>CPE awarded:      2  hours Communications and Marketing</a:t>
            </a:r>
          </a:p>
          <a:p>
            <a:pPr>
              <a:lnSpc>
                <a:spcPct val="80000"/>
              </a:lnSpc>
              <a:buFont typeface="Wingdings" pitchFamily="2" charset="2"/>
              <a:buNone/>
            </a:pPr>
            <a:endParaRPr lang="en-US" sz="2000" dirty="0" smtClean="0"/>
          </a:p>
          <a:p>
            <a:pPr>
              <a:lnSpc>
                <a:spcPct val="80000"/>
              </a:lnSpc>
            </a:pPr>
            <a:endParaRPr lang="en-US" sz="2000" dirty="0" smtClean="0"/>
          </a:p>
          <a:p>
            <a:pPr>
              <a:lnSpc>
                <a:spcPct val="80000"/>
              </a:lnSpc>
            </a:pPr>
            <a:endParaRPr lang="en-US" sz="1600" dirty="0" smtClean="0"/>
          </a:p>
          <a:p>
            <a:pPr>
              <a:lnSpc>
                <a:spcPct val="80000"/>
              </a:lnSpc>
            </a:pPr>
            <a:endParaRPr lang="en-US" sz="1600" dirty="0" smtClean="0"/>
          </a:p>
          <a:p>
            <a:pPr>
              <a:lnSpc>
                <a:spcPct val="80000"/>
              </a:lnSpc>
            </a:pPr>
            <a:endParaRPr lang="en-US" sz="1600" dirty="0" smtClean="0"/>
          </a:p>
        </p:txBody>
      </p:sp>
    </p:spTree>
    <p:extLst>
      <p:ext uri="{BB962C8B-B14F-4D97-AF65-F5344CB8AC3E}">
        <p14:creationId xmlns:p14="http://schemas.microsoft.com/office/powerpoint/2010/main" val="272668679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51</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10 Ways to Make Meetings More Effective</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the ten ways to make meetings more effective.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identify areas of improvement to make meetings more successful</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None/>
            </a:pPr>
            <a:r>
              <a:rPr lang="en-US" sz="1600" dirty="0" smtClean="0"/>
              <a:t>CPE awarded:      1 hour </a:t>
            </a:r>
            <a:r>
              <a:rPr lang="en-US" sz="1600" dirty="0"/>
              <a:t>Business Management and Organization</a:t>
            </a: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4365486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52</a:t>
            </a:fld>
            <a:endParaRPr lang="en-US" dirty="0"/>
          </a:p>
        </p:txBody>
      </p:sp>
      <p:sp>
        <p:nvSpPr>
          <p:cNvPr id="46083" name="Rectangle 2"/>
          <p:cNvSpPr>
            <a:spLocks noGrp="1" noChangeArrowheads="1"/>
          </p:cNvSpPr>
          <p:nvPr>
            <p:ph type="title"/>
          </p:nvPr>
        </p:nvSpPr>
        <p:spPr/>
        <p:txBody>
          <a:bodyPr/>
          <a:lstStyle/>
          <a:p>
            <a:pPr algn="ctr"/>
            <a:r>
              <a:rPr lang="en-US" dirty="0" smtClean="0">
                <a:solidFill>
                  <a:schemeClr val="accent1"/>
                </a:solidFill>
              </a:rPr>
              <a:t>Time Efficiency</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techniques to improve time management skills needed.</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gain strategies to manage time</a:t>
            </a:r>
          </a:p>
          <a:p>
            <a:pPr>
              <a:lnSpc>
                <a:spcPct val="90000"/>
              </a:lnSpc>
            </a:pPr>
            <a:r>
              <a:rPr lang="en-US" sz="1600" dirty="0" smtClean="0"/>
              <a:t>learn to assign tasks in Outlook</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None/>
            </a:pPr>
            <a:r>
              <a:rPr lang="en-US" sz="1600" dirty="0" smtClean="0"/>
              <a:t>CPE awarded:      1 hour </a:t>
            </a:r>
            <a:r>
              <a:rPr lang="en-US" sz="1600" dirty="0"/>
              <a:t>Business Management and Organization</a:t>
            </a: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216484171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53</a:t>
            </a:fld>
            <a:endParaRPr lang="en-US" dirty="0"/>
          </a:p>
        </p:txBody>
      </p:sp>
      <p:sp>
        <p:nvSpPr>
          <p:cNvPr id="46083" name="Rectangle 2"/>
          <p:cNvSpPr>
            <a:spLocks noGrp="1" noChangeArrowheads="1"/>
          </p:cNvSpPr>
          <p:nvPr>
            <p:ph type="title"/>
          </p:nvPr>
        </p:nvSpPr>
        <p:spPr>
          <a:xfrm>
            <a:off x="76200" y="228600"/>
            <a:ext cx="8077200" cy="1143000"/>
          </a:xfrm>
        </p:spPr>
        <p:txBody>
          <a:bodyPr/>
          <a:lstStyle/>
          <a:p>
            <a:pPr algn="ctr"/>
            <a:r>
              <a:rPr lang="en-US" sz="3200" dirty="0" smtClean="0">
                <a:solidFill>
                  <a:schemeClr val="accent1"/>
                </a:solidFill>
              </a:rPr>
              <a:t>Women In the Accounting Profession – Understanding Gender Differences</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500" dirty="0" smtClean="0"/>
              <a:t>Session Description </a:t>
            </a:r>
          </a:p>
          <a:p>
            <a:pPr>
              <a:lnSpc>
                <a:spcPct val="90000"/>
              </a:lnSpc>
              <a:buFont typeface="Wingdings" pitchFamily="2" charset="2"/>
              <a:buNone/>
            </a:pPr>
            <a:r>
              <a:rPr lang="en-US" sz="1500" dirty="0" smtClean="0"/>
              <a:t>    This session will give an understanding of gender differences in accounting today.</a:t>
            </a:r>
          </a:p>
          <a:p>
            <a:pPr>
              <a:lnSpc>
                <a:spcPct val="90000"/>
              </a:lnSpc>
              <a:buFont typeface="Wingdings" pitchFamily="2" charset="2"/>
              <a:buNone/>
            </a:pPr>
            <a:endParaRPr lang="en-US" sz="1500" dirty="0" smtClean="0"/>
          </a:p>
          <a:p>
            <a:pPr>
              <a:lnSpc>
                <a:spcPct val="90000"/>
              </a:lnSpc>
              <a:buFont typeface="Wingdings" pitchFamily="2" charset="2"/>
              <a:buNone/>
            </a:pPr>
            <a:r>
              <a:rPr lang="en-US" sz="1500" dirty="0" smtClean="0"/>
              <a:t>Presenter: Linda Steele</a:t>
            </a:r>
          </a:p>
          <a:p>
            <a:pPr>
              <a:lnSpc>
                <a:spcPct val="90000"/>
              </a:lnSpc>
              <a:buFont typeface="Wingdings" pitchFamily="2" charset="2"/>
              <a:buNone/>
            </a:pPr>
            <a:r>
              <a:rPr lang="en-US" sz="1500" dirty="0" smtClean="0"/>
              <a:t>                   </a:t>
            </a:r>
          </a:p>
          <a:p>
            <a:pPr>
              <a:lnSpc>
                <a:spcPct val="90000"/>
              </a:lnSpc>
              <a:buFont typeface="Wingdings" pitchFamily="2" charset="2"/>
              <a:buNone/>
            </a:pPr>
            <a:r>
              <a:rPr lang="en-US" sz="1500" dirty="0" smtClean="0"/>
              <a:t>At the completion of this session the team member will: </a:t>
            </a:r>
          </a:p>
          <a:p>
            <a:pPr>
              <a:lnSpc>
                <a:spcPct val="90000"/>
              </a:lnSpc>
            </a:pPr>
            <a:r>
              <a:rPr lang="en-US" sz="1500" dirty="0" smtClean="0"/>
              <a:t>look at recent studies</a:t>
            </a:r>
          </a:p>
          <a:p>
            <a:pPr>
              <a:lnSpc>
                <a:spcPct val="90000"/>
              </a:lnSpc>
            </a:pPr>
            <a:r>
              <a:rPr lang="en-US" sz="1500" dirty="0" smtClean="0"/>
              <a:t>understand </a:t>
            </a:r>
            <a:r>
              <a:rPr lang="en-US" sz="1500" dirty="0"/>
              <a:t>gender differences </a:t>
            </a:r>
            <a:r>
              <a:rPr lang="en-US" sz="1500" dirty="0" smtClean="0"/>
              <a:t>to </a:t>
            </a:r>
            <a:r>
              <a:rPr lang="en-US" sz="1500" dirty="0"/>
              <a:t>help a woman better </a:t>
            </a:r>
            <a:r>
              <a:rPr lang="en-US" sz="1500" dirty="0" smtClean="0"/>
              <a:t>succeed</a:t>
            </a:r>
          </a:p>
          <a:p>
            <a:pPr>
              <a:lnSpc>
                <a:spcPct val="90000"/>
              </a:lnSpc>
            </a:pPr>
            <a:r>
              <a:rPr lang="en-US" sz="1500" dirty="0" smtClean="0"/>
              <a:t>Provide tips for improving gaps </a:t>
            </a:r>
          </a:p>
          <a:p>
            <a:pPr>
              <a:lnSpc>
                <a:spcPct val="90000"/>
              </a:lnSpc>
              <a:buFont typeface="Wingdings" pitchFamily="2" charset="2"/>
              <a:buNone/>
            </a:pPr>
            <a:endParaRPr lang="en-US" sz="1500" dirty="0" smtClean="0"/>
          </a:p>
          <a:p>
            <a:pPr>
              <a:lnSpc>
                <a:spcPct val="90000"/>
              </a:lnSpc>
              <a:buFont typeface="Wingdings" pitchFamily="2" charset="2"/>
              <a:buNone/>
            </a:pPr>
            <a:r>
              <a:rPr lang="en-US" sz="1500" dirty="0" smtClean="0"/>
              <a:t>Who should attend? Anyone</a:t>
            </a:r>
          </a:p>
          <a:p>
            <a:pPr>
              <a:lnSpc>
                <a:spcPct val="90000"/>
              </a:lnSpc>
              <a:buFont typeface="Wingdings" pitchFamily="2" charset="2"/>
              <a:buNone/>
            </a:pPr>
            <a:endParaRPr lang="en-US" sz="1500" dirty="0" smtClean="0"/>
          </a:p>
          <a:p>
            <a:pPr>
              <a:lnSpc>
                <a:spcPct val="90000"/>
              </a:lnSpc>
              <a:buFont typeface="Wingdings" pitchFamily="2" charset="2"/>
              <a:buNone/>
            </a:pPr>
            <a:r>
              <a:rPr lang="en-US" sz="1500" dirty="0" smtClean="0"/>
              <a:t>Prerequisite: none</a:t>
            </a:r>
          </a:p>
          <a:p>
            <a:pPr>
              <a:lnSpc>
                <a:spcPct val="90000"/>
              </a:lnSpc>
              <a:buFont typeface="Wingdings" pitchFamily="2" charset="2"/>
              <a:buNone/>
            </a:pPr>
            <a:endParaRPr lang="en-US" sz="1500" dirty="0"/>
          </a:p>
          <a:p>
            <a:pPr>
              <a:lnSpc>
                <a:spcPct val="90000"/>
              </a:lnSpc>
              <a:buNone/>
            </a:pPr>
            <a:r>
              <a:rPr lang="en-US" sz="1500" dirty="0"/>
              <a:t>Level: Basic   </a:t>
            </a:r>
            <a:endParaRPr lang="en-US" sz="1500" dirty="0" smtClean="0"/>
          </a:p>
          <a:p>
            <a:pPr>
              <a:lnSpc>
                <a:spcPct val="90000"/>
              </a:lnSpc>
              <a:buFont typeface="Wingdings" pitchFamily="2" charset="2"/>
              <a:buNone/>
            </a:pPr>
            <a:endParaRPr lang="en-US" sz="1500" dirty="0" smtClean="0"/>
          </a:p>
          <a:p>
            <a:pPr>
              <a:lnSpc>
                <a:spcPct val="90000"/>
              </a:lnSpc>
              <a:buFont typeface="Wingdings" pitchFamily="2" charset="2"/>
              <a:buNone/>
            </a:pPr>
            <a:r>
              <a:rPr lang="en-US" sz="1500" dirty="0" smtClean="0"/>
              <a:t>Program Length: 1.5  hours</a:t>
            </a:r>
          </a:p>
          <a:p>
            <a:pPr>
              <a:lnSpc>
                <a:spcPct val="90000"/>
              </a:lnSpc>
              <a:buNone/>
            </a:pPr>
            <a:r>
              <a:rPr lang="en-US" sz="1500" dirty="0" smtClean="0"/>
              <a:t>CPE awarded:      1.5 hours </a:t>
            </a:r>
            <a:r>
              <a:rPr lang="en-US" sz="1400" dirty="0"/>
              <a:t>Business Management and Organization</a:t>
            </a: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929625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54</a:t>
            </a:fld>
            <a:endParaRPr lang="en-US" dirty="0"/>
          </a:p>
        </p:txBody>
      </p:sp>
      <p:sp>
        <p:nvSpPr>
          <p:cNvPr id="46083" name="Rectangle 2"/>
          <p:cNvSpPr>
            <a:spLocks noGrp="1" noChangeArrowheads="1"/>
          </p:cNvSpPr>
          <p:nvPr>
            <p:ph type="title"/>
          </p:nvPr>
        </p:nvSpPr>
        <p:spPr/>
        <p:txBody>
          <a:bodyPr/>
          <a:lstStyle/>
          <a:p>
            <a:pPr algn="ctr"/>
            <a:r>
              <a:rPr lang="en-US" dirty="0">
                <a:solidFill>
                  <a:schemeClr val="accent1"/>
                </a:solidFill>
              </a:rPr>
              <a:t>Zeroing in on Project Management Skills</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test the individual’s project management skills as well as teach skills in project management.</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r>
              <a:rPr lang="en-US" sz="1600" dirty="0" smtClean="0"/>
              <a:t>able to apply skills learned in project management</a:t>
            </a:r>
          </a:p>
          <a:p>
            <a:r>
              <a:rPr lang="en-US" sz="1600" dirty="0" smtClean="0"/>
              <a:t>Have a better understanding of the elements of project management</a:t>
            </a:r>
          </a:p>
          <a:p>
            <a:pPr marL="0" indent="0">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None/>
            </a:pPr>
            <a:r>
              <a:rPr lang="en-US" sz="1600" dirty="0" smtClean="0"/>
              <a:t>CPE awarded:      1 hour </a:t>
            </a:r>
            <a:r>
              <a:rPr lang="en-US" sz="1600" dirty="0"/>
              <a:t>Business Management and Organization</a:t>
            </a: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23021455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Client service and marketing</a:t>
            </a:r>
            <a:endParaRPr lang="en-US" dirty="0"/>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55</a:t>
            </a:fld>
            <a:endParaRPr lang="en-US" dirty="0"/>
          </a:p>
        </p:txBody>
      </p:sp>
    </p:spTree>
    <p:extLst>
      <p:ext uri="{BB962C8B-B14F-4D97-AF65-F5344CB8AC3E}">
        <p14:creationId xmlns:p14="http://schemas.microsoft.com/office/powerpoint/2010/main" val="294170956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0"/>
          </p:nvPr>
        </p:nvSpPr>
        <p:spPr>
          <a:noFill/>
        </p:spPr>
        <p:txBody>
          <a:bodyPr/>
          <a:lstStyle/>
          <a:p>
            <a:fld id="{30F43571-382A-41D8-A10B-FFE0E43D877C}" type="slidenum">
              <a:rPr lang="en-US"/>
              <a:pPr/>
              <a:t>56</a:t>
            </a:fld>
            <a:endParaRPr lang="en-US" dirty="0"/>
          </a:p>
        </p:txBody>
      </p:sp>
      <p:sp>
        <p:nvSpPr>
          <p:cNvPr id="34819" name="Rectangle 2"/>
          <p:cNvSpPr>
            <a:spLocks noGrp="1" noChangeArrowheads="1"/>
          </p:cNvSpPr>
          <p:nvPr>
            <p:ph type="title"/>
          </p:nvPr>
        </p:nvSpPr>
        <p:spPr>
          <a:xfrm>
            <a:off x="304800" y="0"/>
            <a:ext cx="7391400" cy="1219200"/>
          </a:xfrm>
        </p:spPr>
        <p:txBody>
          <a:bodyPr/>
          <a:lstStyle/>
          <a:p>
            <a:pPr algn="ctr"/>
            <a:r>
              <a:rPr lang="en-US" dirty="0" smtClean="0">
                <a:solidFill>
                  <a:schemeClr val="accent1"/>
                </a:solidFill>
              </a:rPr>
              <a:t>Better Communication</a:t>
            </a:r>
            <a:r>
              <a:rPr lang="en-US" b="0" dirty="0" smtClean="0"/>
              <a:t> </a:t>
            </a:r>
            <a:r>
              <a:rPr lang="en-US" dirty="0">
                <a:solidFill>
                  <a:schemeClr val="accent1"/>
                </a:solidFill>
              </a:rPr>
              <a:t>Skills </a:t>
            </a:r>
            <a:r>
              <a:rPr lang="en-US" dirty="0" smtClean="0">
                <a:solidFill>
                  <a:schemeClr val="accent1"/>
                </a:solidFill>
              </a:rPr>
              <a:t>Across Sites</a:t>
            </a:r>
            <a:endParaRPr lang="en-US" dirty="0">
              <a:solidFill>
                <a:schemeClr val="accent1"/>
              </a:solidFill>
            </a:endParaRPr>
          </a:p>
        </p:txBody>
      </p:sp>
      <p:sp>
        <p:nvSpPr>
          <p:cNvPr id="34820" name="Rectangle 3"/>
          <p:cNvSpPr>
            <a:spLocks noGrp="1" noChangeArrowheads="1"/>
          </p:cNvSpPr>
          <p:nvPr>
            <p:ph type="body" idx="1"/>
          </p:nvPr>
        </p:nvSpPr>
        <p:spPr>
          <a:xfrm>
            <a:off x="381000" y="1295400"/>
            <a:ext cx="7848600" cy="4800600"/>
          </a:xfrm>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teach the participants skills to communicate across sites.</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learn communication skills </a:t>
            </a:r>
          </a:p>
          <a:p>
            <a:pPr>
              <a:lnSpc>
                <a:spcPct val="80000"/>
              </a:lnSpc>
            </a:pPr>
            <a:r>
              <a:rPr lang="en-US" sz="1400" dirty="0" smtClean="0"/>
              <a:t>learn techniques to develop better skills</a:t>
            </a:r>
          </a:p>
          <a:p>
            <a:pPr marL="0" indent="0">
              <a:lnSpc>
                <a:spcPct val="80000"/>
              </a:lnSpc>
              <a:buNone/>
            </a:pPr>
            <a:endParaRPr lang="en-US" sz="1400" dirty="0" smtClean="0"/>
          </a:p>
          <a:p>
            <a:pPr>
              <a:lnSpc>
                <a:spcPct val="80000"/>
              </a:lnSpc>
              <a:buFont typeface="Wingdings" pitchFamily="2" charset="2"/>
              <a:buNone/>
            </a:pPr>
            <a:r>
              <a:rPr lang="en-US" sz="1400" dirty="0" smtClean="0"/>
              <a:t>Who should attend? Anyone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smtClean="0"/>
          </a:p>
          <a:p>
            <a:pPr>
              <a:lnSpc>
                <a:spcPct val="80000"/>
              </a:lnSpc>
              <a:buNone/>
            </a:pPr>
            <a:r>
              <a:rPr lang="en-US" sz="1400" dirty="0" smtClean="0"/>
              <a:t>CPE awarded:        1 hour </a:t>
            </a:r>
            <a:r>
              <a:rPr lang="en-US" sz="1400" dirty="0"/>
              <a:t>Communications and Marketing</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dirty="0"/>
          </a:p>
          <a:p>
            <a:pPr>
              <a:lnSpc>
                <a:spcPct val="80000"/>
              </a:lnSpc>
              <a:buNone/>
            </a:pPr>
            <a:r>
              <a:rPr lang="en-US" sz="1400" dirty="0"/>
              <a:t>Level: Basic   </a:t>
            </a:r>
            <a:r>
              <a:rPr lang="en-US" sz="1400" dirty="0" smtClean="0"/>
              <a:t> </a:t>
            </a:r>
            <a:r>
              <a:rPr lang="en-US" sz="1400" b="0" dirty="0" smtClean="0"/>
              <a:t>    </a:t>
            </a: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26959932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p:spPr>
        <p:txBody>
          <a:bodyPr/>
          <a:lstStyle/>
          <a:p>
            <a:fld id="{F30559A5-CA54-4703-880E-2BD1E309A7D1}" type="slidenum">
              <a:rPr lang="en-US"/>
              <a:pPr/>
              <a:t>57</a:t>
            </a:fld>
            <a:endParaRPr lang="en-US" dirty="0"/>
          </a:p>
        </p:txBody>
      </p:sp>
      <p:sp>
        <p:nvSpPr>
          <p:cNvPr id="48131" name="Rectangle 2"/>
          <p:cNvSpPr>
            <a:spLocks noGrp="1" noChangeArrowheads="1"/>
          </p:cNvSpPr>
          <p:nvPr>
            <p:ph type="title"/>
          </p:nvPr>
        </p:nvSpPr>
        <p:spPr>
          <a:xfrm>
            <a:off x="76200" y="152400"/>
            <a:ext cx="8001000" cy="1676400"/>
          </a:xfrm>
        </p:spPr>
        <p:txBody>
          <a:bodyPr/>
          <a:lstStyle/>
          <a:p>
            <a:pPr algn="ctr"/>
            <a:r>
              <a:rPr lang="en-US" dirty="0" smtClean="0">
                <a:solidFill>
                  <a:schemeClr val="accent1"/>
                </a:solidFill>
              </a:rPr>
              <a:t>Breaking the Ice Toward Developing New Relationships</a:t>
            </a:r>
          </a:p>
        </p:txBody>
      </p:sp>
      <p:sp>
        <p:nvSpPr>
          <p:cNvPr id="48132" name="Rectangle 3"/>
          <p:cNvSpPr>
            <a:spLocks noGrp="1" noChangeArrowheads="1"/>
          </p:cNvSpPr>
          <p:nvPr>
            <p:ph type="body" idx="1"/>
          </p:nvPr>
        </p:nvSpPr>
        <p:spPr>
          <a:xfrm>
            <a:off x="381000" y="2438400"/>
            <a:ext cx="7391400" cy="4419600"/>
          </a:xfrm>
        </p:spPr>
        <p:txBody>
          <a:bodyPr/>
          <a:lstStyle/>
          <a:p>
            <a:pPr>
              <a:lnSpc>
                <a:spcPct val="80000"/>
              </a:lnSpc>
              <a:buFont typeface="Wingdings" pitchFamily="2" charset="2"/>
              <a:buNone/>
            </a:pPr>
            <a:r>
              <a:rPr lang="en-US" sz="1600" dirty="0" smtClean="0"/>
              <a:t>Session Description </a:t>
            </a:r>
          </a:p>
          <a:p>
            <a:pPr>
              <a:lnSpc>
                <a:spcPct val="80000"/>
              </a:lnSpc>
              <a:buFont typeface="Wingdings" pitchFamily="2" charset="2"/>
              <a:buNone/>
            </a:pPr>
            <a:r>
              <a:rPr lang="en-US" sz="1600" dirty="0" smtClean="0"/>
              <a:t>    This session will teach the participants successful marking tips.</a:t>
            </a:r>
          </a:p>
          <a:p>
            <a:pPr>
              <a:lnSpc>
                <a:spcPct val="80000"/>
              </a:lnSpc>
              <a:buFont typeface="Wingdings" pitchFamily="2" charset="2"/>
              <a:buNone/>
            </a:pPr>
            <a:r>
              <a:rPr lang="en-US" sz="1600" dirty="0" smtClean="0"/>
              <a:t>                 </a:t>
            </a:r>
          </a:p>
          <a:p>
            <a:pPr>
              <a:lnSpc>
                <a:spcPct val="80000"/>
              </a:lnSpc>
              <a:buNone/>
            </a:pPr>
            <a:r>
              <a:rPr lang="en-US" sz="1600" dirty="0" smtClean="0"/>
              <a:t>              </a:t>
            </a:r>
            <a:endParaRPr lang="en-US" sz="1600" dirty="0"/>
          </a:p>
          <a:p>
            <a:pPr>
              <a:lnSpc>
                <a:spcPct val="80000"/>
              </a:lnSpc>
              <a:buNone/>
            </a:pPr>
            <a:r>
              <a:rPr lang="en-US" sz="1600" dirty="0"/>
              <a:t>At the completion of this session the team member will:</a:t>
            </a:r>
          </a:p>
          <a:p>
            <a:pPr>
              <a:lnSpc>
                <a:spcPct val="80000"/>
              </a:lnSpc>
            </a:pPr>
            <a:r>
              <a:rPr lang="en-US" sz="1600" dirty="0" smtClean="0"/>
              <a:t>how to give out business cards</a:t>
            </a:r>
          </a:p>
          <a:p>
            <a:pPr>
              <a:lnSpc>
                <a:spcPct val="80000"/>
              </a:lnSpc>
            </a:pPr>
            <a:r>
              <a:rPr lang="en-US" sz="1600" dirty="0" smtClean="0"/>
              <a:t>how to approach networking events</a:t>
            </a:r>
          </a:p>
          <a:p>
            <a:pPr marL="0" indent="0">
              <a:lnSpc>
                <a:spcPct val="80000"/>
              </a:lnSpc>
              <a:buNone/>
            </a:pPr>
            <a:endParaRPr lang="en-US" sz="1600" dirty="0"/>
          </a:p>
          <a:p>
            <a:pPr>
              <a:lnSpc>
                <a:spcPct val="80000"/>
              </a:lnSpc>
              <a:buFont typeface="Wingdings" pitchFamily="2" charset="2"/>
              <a:buNone/>
            </a:pPr>
            <a:r>
              <a:rPr lang="en-US" sz="1600" dirty="0" smtClean="0"/>
              <a:t>Presenter: Linda Steele</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Who should attend? Anyone</a:t>
            </a:r>
          </a:p>
          <a:p>
            <a:pPr>
              <a:lnSpc>
                <a:spcPct val="80000"/>
              </a:lnSpc>
              <a:buFont typeface="Wingdings" pitchFamily="2" charset="2"/>
              <a:buNone/>
            </a:pPr>
            <a:r>
              <a:rPr lang="en-US" sz="1600" dirty="0" smtClean="0"/>
              <a:t>Prerequisite:  none</a:t>
            </a:r>
            <a:r>
              <a:rPr lang="en-US" sz="1600" b="0" dirty="0" smtClean="0"/>
              <a:t>    </a:t>
            </a:r>
            <a:endParaRPr lang="en-US" sz="1600" dirty="0" smtClean="0"/>
          </a:p>
          <a:p>
            <a:pPr>
              <a:lnSpc>
                <a:spcPct val="80000"/>
              </a:lnSpc>
              <a:buFont typeface="Wingdings" pitchFamily="2" charset="2"/>
              <a:buNone/>
            </a:pPr>
            <a:r>
              <a:rPr lang="en-US" sz="1600" dirty="0" smtClean="0"/>
              <a:t>Program Length: 1 hour Communications and Marketing </a:t>
            </a:r>
          </a:p>
          <a:p>
            <a:pPr>
              <a:lnSpc>
                <a:spcPct val="80000"/>
              </a:lnSpc>
            </a:pPr>
            <a:endParaRPr lang="en-US" sz="1600" dirty="0" smtClean="0"/>
          </a:p>
          <a:p>
            <a:pPr>
              <a:lnSpc>
                <a:spcPct val="80000"/>
              </a:lnSpc>
            </a:pPr>
            <a:endParaRPr lang="en-US" sz="1600" dirty="0" smtClean="0"/>
          </a:p>
          <a:p>
            <a:pPr>
              <a:lnSpc>
                <a:spcPct val="80000"/>
              </a:lnSpc>
            </a:pPr>
            <a:endParaRPr lang="en-US" sz="1600" dirty="0" smtClean="0"/>
          </a:p>
        </p:txBody>
      </p:sp>
    </p:spTree>
    <p:extLst>
      <p:ext uri="{BB962C8B-B14F-4D97-AF65-F5344CB8AC3E}">
        <p14:creationId xmlns:p14="http://schemas.microsoft.com/office/powerpoint/2010/main" val="318421745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p:spPr>
        <p:txBody>
          <a:bodyPr/>
          <a:lstStyle/>
          <a:p>
            <a:fld id="{F30559A5-CA54-4703-880E-2BD1E309A7D1}" type="slidenum">
              <a:rPr lang="en-US"/>
              <a:pPr/>
              <a:t>58</a:t>
            </a:fld>
            <a:endParaRPr lang="en-US" dirty="0"/>
          </a:p>
        </p:txBody>
      </p:sp>
      <p:sp>
        <p:nvSpPr>
          <p:cNvPr id="48131" name="Rectangle 2"/>
          <p:cNvSpPr>
            <a:spLocks noGrp="1" noChangeArrowheads="1"/>
          </p:cNvSpPr>
          <p:nvPr>
            <p:ph type="title"/>
          </p:nvPr>
        </p:nvSpPr>
        <p:spPr>
          <a:xfrm>
            <a:off x="304800" y="152400"/>
            <a:ext cx="7391400" cy="762000"/>
          </a:xfrm>
        </p:spPr>
        <p:txBody>
          <a:bodyPr/>
          <a:lstStyle/>
          <a:p>
            <a:r>
              <a:rPr lang="en-US" dirty="0" smtClean="0">
                <a:solidFill>
                  <a:schemeClr val="accent1"/>
                </a:solidFill>
              </a:rPr>
              <a:t>Client Service Best Practices</a:t>
            </a:r>
          </a:p>
        </p:txBody>
      </p:sp>
      <p:sp>
        <p:nvSpPr>
          <p:cNvPr id="48132" name="Rectangle 3"/>
          <p:cNvSpPr>
            <a:spLocks noGrp="1" noChangeArrowheads="1"/>
          </p:cNvSpPr>
          <p:nvPr>
            <p:ph type="body" idx="1"/>
          </p:nvPr>
        </p:nvSpPr>
        <p:spPr>
          <a:xfrm>
            <a:off x="381000" y="914400"/>
            <a:ext cx="7391400" cy="5943600"/>
          </a:xfrm>
        </p:spPr>
        <p:txBody>
          <a:bodyPr/>
          <a:lstStyle/>
          <a:p>
            <a:pPr>
              <a:lnSpc>
                <a:spcPct val="80000"/>
              </a:lnSpc>
              <a:buFont typeface="Wingdings" pitchFamily="2" charset="2"/>
              <a:buNone/>
            </a:pPr>
            <a:r>
              <a:rPr lang="en-US" sz="1600" dirty="0" smtClean="0"/>
              <a:t>Session Description </a:t>
            </a:r>
          </a:p>
          <a:p>
            <a:pPr>
              <a:lnSpc>
                <a:spcPct val="80000"/>
              </a:lnSpc>
              <a:buNone/>
            </a:pPr>
            <a:r>
              <a:rPr lang="en-US" sz="1600" dirty="0" smtClean="0"/>
              <a:t>    </a:t>
            </a:r>
            <a:r>
              <a:rPr lang="en-US" sz="1600" dirty="0"/>
              <a:t>This session will teach the participants how to </a:t>
            </a:r>
            <a:r>
              <a:rPr lang="en-US" sz="1600" dirty="0" smtClean="0"/>
              <a:t>give better client service through tips and survey.</a:t>
            </a:r>
            <a:endParaRPr lang="en-US" sz="1600" dirty="0"/>
          </a:p>
          <a:p>
            <a:pPr>
              <a:lnSpc>
                <a:spcPct val="80000"/>
              </a:lnSpc>
              <a:buNone/>
            </a:pPr>
            <a:r>
              <a:rPr lang="en-US" sz="1600" dirty="0" smtClean="0"/>
              <a:t>                 </a:t>
            </a:r>
            <a:endParaRPr lang="en-US" sz="1600" dirty="0"/>
          </a:p>
          <a:p>
            <a:pPr>
              <a:lnSpc>
                <a:spcPct val="80000"/>
              </a:lnSpc>
              <a:buNone/>
            </a:pPr>
            <a:r>
              <a:rPr lang="en-US" sz="1600" dirty="0"/>
              <a:t>At the completion of this session the team member will:</a:t>
            </a:r>
          </a:p>
          <a:p>
            <a:pPr>
              <a:lnSpc>
                <a:spcPct val="80000"/>
              </a:lnSpc>
            </a:pPr>
            <a:r>
              <a:rPr lang="en-US" sz="1600" dirty="0"/>
              <a:t>be able to </a:t>
            </a:r>
            <a:r>
              <a:rPr lang="en-US" sz="1600" dirty="0" smtClean="0"/>
              <a:t>use tips given</a:t>
            </a:r>
            <a:endParaRPr lang="en-US" sz="1600" dirty="0"/>
          </a:p>
          <a:p>
            <a:pPr>
              <a:lnSpc>
                <a:spcPct val="80000"/>
              </a:lnSpc>
            </a:pPr>
            <a:r>
              <a:rPr lang="en-US" sz="1600" dirty="0" smtClean="0"/>
              <a:t>be able to conduct a client service survey</a:t>
            </a:r>
            <a:endParaRPr lang="en-US" sz="1600" dirty="0"/>
          </a:p>
          <a:p>
            <a:pPr>
              <a:lnSpc>
                <a:spcPct val="80000"/>
              </a:lnSpc>
            </a:pPr>
            <a:endParaRPr lang="en-US" sz="1600" dirty="0"/>
          </a:p>
          <a:p>
            <a:pPr>
              <a:lnSpc>
                <a:spcPct val="80000"/>
              </a:lnSpc>
              <a:buFont typeface="Wingdings" pitchFamily="2" charset="2"/>
              <a:buNone/>
            </a:pPr>
            <a:r>
              <a:rPr lang="en-US" sz="1600" dirty="0" smtClean="0"/>
              <a:t>Presenter: Linda Steele</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Who should attend? Anyone</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Prerequisite:  none</a:t>
            </a:r>
            <a:r>
              <a:rPr lang="en-US" sz="1600" b="0" dirty="0" smtClean="0"/>
              <a:t>    </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Program Length: 1 hour</a:t>
            </a:r>
          </a:p>
          <a:p>
            <a:pPr>
              <a:lnSpc>
                <a:spcPct val="80000"/>
              </a:lnSpc>
              <a:buFont typeface="Wingdings" pitchFamily="2" charset="2"/>
              <a:buNone/>
            </a:pPr>
            <a:endParaRPr lang="en-US" sz="1600" dirty="0" smtClean="0"/>
          </a:p>
          <a:p>
            <a:pPr>
              <a:lnSpc>
                <a:spcPct val="80000"/>
              </a:lnSpc>
              <a:buNone/>
            </a:pPr>
            <a:r>
              <a:rPr lang="en-US" sz="1600" dirty="0"/>
              <a:t>Level: Basic   </a:t>
            </a:r>
            <a:endParaRPr lang="en-US" sz="1600" dirty="0" smtClean="0"/>
          </a:p>
          <a:p>
            <a:pPr>
              <a:lnSpc>
                <a:spcPct val="80000"/>
              </a:lnSpc>
              <a:buNone/>
            </a:pPr>
            <a:endParaRPr lang="en-US" sz="1600" dirty="0" smtClean="0"/>
          </a:p>
          <a:p>
            <a:pPr>
              <a:lnSpc>
                <a:spcPct val="80000"/>
              </a:lnSpc>
              <a:buFont typeface="Wingdings" pitchFamily="2" charset="2"/>
              <a:buNone/>
            </a:pPr>
            <a:r>
              <a:rPr lang="en-US" sz="1600" dirty="0" smtClean="0"/>
              <a:t>CPE awarded:      1 hours Communications and Marketing</a:t>
            </a:r>
          </a:p>
          <a:p>
            <a:pPr>
              <a:lnSpc>
                <a:spcPct val="80000"/>
              </a:lnSpc>
              <a:buFont typeface="Wingdings" pitchFamily="2" charset="2"/>
              <a:buNone/>
            </a:pPr>
            <a:endParaRPr lang="en-US" sz="1300" dirty="0" smtClean="0"/>
          </a:p>
          <a:p>
            <a:pPr>
              <a:lnSpc>
                <a:spcPct val="80000"/>
              </a:lnSpc>
            </a:pPr>
            <a:endParaRPr lang="en-US" sz="1300" dirty="0" smtClean="0"/>
          </a:p>
          <a:p>
            <a:pPr>
              <a:lnSpc>
                <a:spcPct val="80000"/>
              </a:lnSpc>
            </a:pPr>
            <a:endParaRPr lang="en-US" sz="1600" dirty="0" smtClean="0"/>
          </a:p>
          <a:p>
            <a:pPr>
              <a:lnSpc>
                <a:spcPct val="80000"/>
              </a:lnSpc>
            </a:pPr>
            <a:endParaRPr lang="en-US" sz="1600" dirty="0" smtClean="0"/>
          </a:p>
          <a:p>
            <a:pPr>
              <a:lnSpc>
                <a:spcPct val="80000"/>
              </a:lnSpc>
            </a:pPr>
            <a:endParaRPr lang="en-US" sz="1600" dirty="0" smtClean="0"/>
          </a:p>
        </p:txBody>
      </p:sp>
    </p:spTree>
    <p:extLst>
      <p:ext uri="{BB962C8B-B14F-4D97-AF65-F5344CB8AC3E}">
        <p14:creationId xmlns:p14="http://schemas.microsoft.com/office/powerpoint/2010/main" val="388227677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p:spPr>
        <p:txBody>
          <a:bodyPr/>
          <a:lstStyle/>
          <a:p>
            <a:fld id="{F30559A5-CA54-4703-880E-2BD1E309A7D1}" type="slidenum">
              <a:rPr lang="en-US"/>
              <a:pPr/>
              <a:t>59</a:t>
            </a:fld>
            <a:endParaRPr lang="en-US" dirty="0"/>
          </a:p>
        </p:txBody>
      </p:sp>
      <p:sp>
        <p:nvSpPr>
          <p:cNvPr id="48131" name="Rectangle 2"/>
          <p:cNvSpPr>
            <a:spLocks noGrp="1" noChangeArrowheads="1"/>
          </p:cNvSpPr>
          <p:nvPr>
            <p:ph type="title"/>
          </p:nvPr>
        </p:nvSpPr>
        <p:spPr>
          <a:xfrm>
            <a:off x="304800" y="152400"/>
            <a:ext cx="7391400" cy="762000"/>
          </a:xfrm>
        </p:spPr>
        <p:txBody>
          <a:bodyPr/>
          <a:lstStyle/>
          <a:p>
            <a:r>
              <a:rPr lang="en-US" dirty="0" smtClean="0">
                <a:solidFill>
                  <a:schemeClr val="accent1"/>
                </a:solidFill>
              </a:rPr>
              <a:t>Client Service Level I</a:t>
            </a:r>
          </a:p>
        </p:txBody>
      </p:sp>
      <p:sp>
        <p:nvSpPr>
          <p:cNvPr id="48132" name="Rectangle 3"/>
          <p:cNvSpPr>
            <a:spLocks noGrp="1" noChangeArrowheads="1"/>
          </p:cNvSpPr>
          <p:nvPr>
            <p:ph type="body" idx="1"/>
          </p:nvPr>
        </p:nvSpPr>
        <p:spPr>
          <a:xfrm>
            <a:off x="381000" y="914400"/>
            <a:ext cx="7391400" cy="5943600"/>
          </a:xfrm>
        </p:spPr>
        <p:txBody>
          <a:bodyPr/>
          <a:lstStyle/>
          <a:p>
            <a:pPr>
              <a:lnSpc>
                <a:spcPct val="80000"/>
              </a:lnSpc>
              <a:buFont typeface="Wingdings" pitchFamily="2" charset="2"/>
              <a:buNone/>
            </a:pPr>
            <a:r>
              <a:rPr lang="en-US" sz="1300" dirty="0" smtClean="0"/>
              <a:t>Session Description </a:t>
            </a:r>
          </a:p>
          <a:p>
            <a:pPr>
              <a:lnSpc>
                <a:spcPct val="80000"/>
              </a:lnSpc>
              <a:buNone/>
            </a:pPr>
            <a:r>
              <a:rPr lang="en-US" sz="1300" dirty="0" smtClean="0"/>
              <a:t>    </a:t>
            </a:r>
            <a:r>
              <a:rPr lang="en-US" sz="1300" dirty="0"/>
              <a:t>This session will teach the participants how to sell and communicate effectively with clients.</a:t>
            </a:r>
          </a:p>
          <a:p>
            <a:pPr>
              <a:lnSpc>
                <a:spcPct val="80000"/>
              </a:lnSpc>
              <a:buFont typeface="Wingdings" pitchFamily="2" charset="2"/>
              <a:buNone/>
            </a:pPr>
            <a:endParaRPr lang="en-US" sz="1300" dirty="0" smtClean="0"/>
          </a:p>
          <a:p>
            <a:pPr>
              <a:lnSpc>
                <a:spcPct val="80000"/>
              </a:lnSpc>
              <a:buFont typeface="Wingdings" pitchFamily="2" charset="2"/>
              <a:buNone/>
            </a:pPr>
            <a:r>
              <a:rPr lang="en-US" sz="1300" dirty="0" smtClean="0"/>
              <a:t>This level includes:</a:t>
            </a:r>
          </a:p>
          <a:p>
            <a:pPr>
              <a:lnSpc>
                <a:spcPct val="80000"/>
              </a:lnSpc>
            </a:pPr>
            <a:r>
              <a:rPr lang="en-US" sz="1300" dirty="0" smtClean="0"/>
              <a:t>Create Better Understanding Through Active Listening</a:t>
            </a:r>
          </a:p>
          <a:p>
            <a:pPr>
              <a:lnSpc>
                <a:spcPct val="80000"/>
              </a:lnSpc>
            </a:pPr>
            <a:r>
              <a:rPr lang="en-US" sz="1300" dirty="0" smtClean="0"/>
              <a:t>Telephone Skills for Customer Service and Ales Professionals</a:t>
            </a:r>
          </a:p>
          <a:p>
            <a:pPr>
              <a:lnSpc>
                <a:spcPct val="80000"/>
              </a:lnSpc>
            </a:pPr>
            <a:r>
              <a:rPr lang="en-US" sz="1300" dirty="0" smtClean="0"/>
              <a:t>How to Think Like Your Customers Think</a:t>
            </a:r>
          </a:p>
          <a:p>
            <a:pPr>
              <a:lnSpc>
                <a:spcPct val="80000"/>
              </a:lnSpc>
            </a:pPr>
            <a:r>
              <a:rPr lang="en-US" sz="1300" dirty="0" smtClean="0"/>
              <a:t>How To Handle Emotions Under Pressure</a:t>
            </a:r>
          </a:p>
          <a:p>
            <a:pPr>
              <a:lnSpc>
                <a:spcPct val="80000"/>
              </a:lnSpc>
            </a:pPr>
            <a:r>
              <a:rPr lang="en-US" sz="1300" dirty="0" smtClean="0"/>
              <a:t>How to Effectively Handle Customer Complaints</a:t>
            </a:r>
          </a:p>
          <a:p>
            <a:pPr>
              <a:lnSpc>
                <a:spcPct val="80000"/>
              </a:lnSpc>
              <a:buNone/>
            </a:pPr>
            <a:endParaRPr lang="en-US" sz="1300" dirty="0" smtClean="0"/>
          </a:p>
          <a:p>
            <a:pPr>
              <a:lnSpc>
                <a:spcPct val="80000"/>
              </a:lnSpc>
              <a:buNone/>
            </a:pPr>
            <a:r>
              <a:rPr lang="en-US" sz="1300" dirty="0" smtClean="0"/>
              <a:t>                   </a:t>
            </a:r>
            <a:endParaRPr lang="en-US" sz="1300" dirty="0"/>
          </a:p>
          <a:p>
            <a:pPr>
              <a:lnSpc>
                <a:spcPct val="80000"/>
              </a:lnSpc>
              <a:buNone/>
            </a:pPr>
            <a:r>
              <a:rPr lang="en-US" sz="1300" dirty="0"/>
              <a:t>At the completion of this session the team member will:</a:t>
            </a:r>
          </a:p>
          <a:p>
            <a:pPr>
              <a:lnSpc>
                <a:spcPct val="80000"/>
              </a:lnSpc>
            </a:pPr>
            <a:r>
              <a:rPr lang="en-US" sz="1300" dirty="0"/>
              <a:t>be able to define </a:t>
            </a:r>
            <a:r>
              <a:rPr lang="en-US" sz="1300" dirty="0" smtClean="0"/>
              <a:t>and use active listening skills</a:t>
            </a:r>
            <a:endParaRPr lang="en-US" sz="1300" dirty="0"/>
          </a:p>
          <a:p>
            <a:pPr>
              <a:lnSpc>
                <a:spcPct val="80000"/>
              </a:lnSpc>
            </a:pPr>
            <a:r>
              <a:rPr lang="en-US" sz="1300" dirty="0" smtClean="0"/>
              <a:t>be able to handle customer complaints more efficiently</a:t>
            </a:r>
            <a:endParaRPr lang="en-US" sz="1300" dirty="0"/>
          </a:p>
          <a:p>
            <a:pPr>
              <a:lnSpc>
                <a:spcPct val="80000"/>
              </a:lnSpc>
            </a:pPr>
            <a:r>
              <a:rPr lang="en-US" sz="1300" dirty="0" smtClean="0"/>
              <a:t>be able to utilize telephone skills</a:t>
            </a:r>
            <a:endParaRPr lang="en-US" sz="1300" dirty="0"/>
          </a:p>
          <a:p>
            <a:pPr>
              <a:lnSpc>
                <a:spcPct val="80000"/>
              </a:lnSpc>
            </a:pPr>
            <a:r>
              <a:rPr lang="en-US" sz="1300" dirty="0" smtClean="0"/>
              <a:t>be able to think more like a customer</a:t>
            </a:r>
            <a:endParaRPr lang="en-US" sz="1300" dirty="0"/>
          </a:p>
          <a:p>
            <a:pPr>
              <a:lnSpc>
                <a:spcPct val="80000"/>
              </a:lnSpc>
            </a:pPr>
            <a:endParaRPr lang="en-US" sz="1300" dirty="0"/>
          </a:p>
          <a:p>
            <a:pPr>
              <a:lnSpc>
                <a:spcPct val="80000"/>
              </a:lnSpc>
              <a:buFont typeface="Wingdings" pitchFamily="2" charset="2"/>
              <a:buNone/>
            </a:pPr>
            <a:r>
              <a:rPr lang="en-US" sz="1300" dirty="0" smtClean="0"/>
              <a:t>Presenter: Linda Steele</a:t>
            </a:r>
          </a:p>
          <a:p>
            <a:pPr>
              <a:lnSpc>
                <a:spcPct val="80000"/>
              </a:lnSpc>
              <a:buFont typeface="Wingdings" pitchFamily="2" charset="2"/>
              <a:buNone/>
            </a:pPr>
            <a:endParaRPr lang="en-US" sz="1300" dirty="0" smtClean="0"/>
          </a:p>
          <a:p>
            <a:pPr>
              <a:lnSpc>
                <a:spcPct val="80000"/>
              </a:lnSpc>
              <a:buFont typeface="Wingdings" pitchFamily="2" charset="2"/>
              <a:buNone/>
            </a:pPr>
            <a:r>
              <a:rPr lang="en-US" sz="1300" dirty="0" smtClean="0"/>
              <a:t>Who should attend? Anyone</a:t>
            </a:r>
          </a:p>
          <a:p>
            <a:pPr>
              <a:lnSpc>
                <a:spcPct val="80000"/>
              </a:lnSpc>
              <a:buFont typeface="Wingdings" pitchFamily="2" charset="2"/>
              <a:buNone/>
            </a:pPr>
            <a:r>
              <a:rPr lang="en-US" sz="1300" dirty="0" smtClean="0"/>
              <a:t>Prerequisite:  none</a:t>
            </a:r>
            <a:r>
              <a:rPr lang="en-US" sz="1300" b="0" dirty="0" smtClean="0"/>
              <a:t>    </a:t>
            </a:r>
            <a:endParaRPr lang="en-US" sz="1300" dirty="0" smtClean="0"/>
          </a:p>
          <a:p>
            <a:pPr>
              <a:lnSpc>
                <a:spcPct val="80000"/>
              </a:lnSpc>
              <a:buFont typeface="Wingdings" pitchFamily="2" charset="2"/>
              <a:buNone/>
            </a:pPr>
            <a:r>
              <a:rPr lang="en-US" sz="1300" dirty="0" smtClean="0"/>
              <a:t>Program Length: 5 hours with a test afterwards</a:t>
            </a:r>
          </a:p>
          <a:p>
            <a:pPr>
              <a:lnSpc>
                <a:spcPct val="80000"/>
              </a:lnSpc>
              <a:buNone/>
            </a:pPr>
            <a:r>
              <a:rPr lang="en-US" sz="1300" dirty="0"/>
              <a:t>Level: Basic   </a:t>
            </a:r>
            <a:endParaRPr lang="en-US" sz="1300" dirty="0" smtClean="0"/>
          </a:p>
          <a:p>
            <a:pPr>
              <a:lnSpc>
                <a:spcPct val="80000"/>
              </a:lnSpc>
              <a:buNone/>
            </a:pPr>
            <a:r>
              <a:rPr lang="en-US" sz="1300" dirty="0" smtClean="0"/>
              <a:t>CPE awarded:      5  hours </a:t>
            </a:r>
            <a:r>
              <a:rPr lang="en-US" sz="1400" dirty="0"/>
              <a:t>Communications and Marketing</a:t>
            </a:r>
          </a:p>
          <a:p>
            <a:pPr>
              <a:lnSpc>
                <a:spcPct val="80000"/>
              </a:lnSpc>
              <a:buFont typeface="Wingdings" pitchFamily="2" charset="2"/>
              <a:buNone/>
            </a:pPr>
            <a:endParaRPr lang="en-US" sz="1300" dirty="0" smtClean="0"/>
          </a:p>
          <a:p>
            <a:pPr>
              <a:lnSpc>
                <a:spcPct val="80000"/>
              </a:lnSpc>
            </a:pPr>
            <a:endParaRPr lang="en-US" sz="1300" dirty="0" smtClean="0"/>
          </a:p>
          <a:p>
            <a:pPr>
              <a:lnSpc>
                <a:spcPct val="80000"/>
              </a:lnSpc>
            </a:pPr>
            <a:endParaRPr lang="en-US" sz="1600" dirty="0" smtClean="0"/>
          </a:p>
          <a:p>
            <a:pPr>
              <a:lnSpc>
                <a:spcPct val="80000"/>
              </a:lnSpc>
            </a:pPr>
            <a:endParaRPr lang="en-US" sz="1600" dirty="0" smtClean="0"/>
          </a:p>
          <a:p>
            <a:pPr>
              <a:lnSpc>
                <a:spcPct val="80000"/>
              </a:lnSpc>
            </a:pPr>
            <a:endParaRPr lang="en-US" sz="1600" dirty="0" smtClean="0"/>
          </a:p>
        </p:txBody>
      </p:sp>
    </p:spTree>
    <p:extLst>
      <p:ext uri="{BB962C8B-B14F-4D97-AF65-F5344CB8AC3E}">
        <p14:creationId xmlns:p14="http://schemas.microsoft.com/office/powerpoint/2010/main" val="35896051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1371600" y="6172200"/>
            <a:ext cx="1905000" cy="457200"/>
          </a:xfrm>
          <a:prstGeom prst="rect">
            <a:avLst/>
          </a:prstGeom>
        </p:spPr>
        <p:txBody>
          <a:bodyPr/>
          <a:lstStyle/>
          <a:p>
            <a:pPr>
              <a:defRPr/>
            </a:pPr>
            <a:fld id="{A353ED28-3DB1-48F7-B369-484AFA2B047F}" type="slidenum">
              <a:rPr lang="en-US" smtClean="0"/>
              <a:pPr>
                <a:defRPr/>
              </a:pPr>
              <a:t>6</a:t>
            </a:fld>
            <a:endParaRPr lang="en-US" dirty="0"/>
          </a:p>
        </p:txBody>
      </p:sp>
      <p:sp>
        <p:nvSpPr>
          <p:cNvPr id="3" name="Text Box 46"/>
          <p:cNvSpPr txBox="1">
            <a:spLocks noChangeArrowheads="1"/>
          </p:cNvSpPr>
          <p:nvPr/>
        </p:nvSpPr>
        <p:spPr bwMode="auto">
          <a:xfrm>
            <a:off x="6477000" y="2590800"/>
            <a:ext cx="1524000" cy="581025"/>
          </a:xfrm>
          <a:prstGeom prst="rect">
            <a:avLst/>
          </a:prstGeom>
          <a:noFill/>
          <a:ln w="9525">
            <a:noFill/>
            <a:miter lim="800000"/>
            <a:headEnd/>
            <a:tailEnd/>
          </a:ln>
        </p:spPr>
        <p:txBody>
          <a:bodyPr>
            <a:spAutoFit/>
          </a:bodyPr>
          <a:lstStyle/>
          <a:p>
            <a:pPr>
              <a:spcBef>
                <a:spcPct val="50000"/>
              </a:spcBef>
            </a:pPr>
            <a:r>
              <a:rPr lang="en-US" sz="1600" dirty="0">
                <a:latin typeface="Arial" charset="0"/>
              </a:rPr>
              <a:t>All classes are </a:t>
            </a:r>
            <a:r>
              <a:rPr lang="en-US" sz="1600" u="sng" dirty="0">
                <a:latin typeface="Arial" charset="0"/>
              </a:rPr>
              <a:t>group-live</a:t>
            </a:r>
          </a:p>
        </p:txBody>
      </p:sp>
      <p:sp>
        <p:nvSpPr>
          <p:cNvPr id="4" name="Text Box 47"/>
          <p:cNvSpPr txBox="1">
            <a:spLocks noChangeArrowheads="1"/>
          </p:cNvSpPr>
          <p:nvPr/>
        </p:nvSpPr>
        <p:spPr bwMode="auto">
          <a:xfrm>
            <a:off x="6477000" y="3352800"/>
            <a:ext cx="1524000" cy="1314450"/>
          </a:xfrm>
          <a:prstGeom prst="rect">
            <a:avLst/>
          </a:prstGeom>
          <a:noFill/>
          <a:ln w="9525">
            <a:noFill/>
            <a:miter lim="800000"/>
            <a:headEnd/>
            <a:tailEnd/>
          </a:ln>
        </p:spPr>
        <p:txBody>
          <a:bodyPr>
            <a:spAutoFit/>
          </a:bodyPr>
          <a:lstStyle/>
          <a:p>
            <a:pPr>
              <a:spcBef>
                <a:spcPct val="50000"/>
              </a:spcBef>
            </a:pPr>
            <a:r>
              <a:rPr lang="en-US" sz="1600" dirty="0">
                <a:latin typeface="Arial" charset="0"/>
              </a:rPr>
              <a:t>No advanced prep work is required for any of the classes.</a:t>
            </a:r>
          </a:p>
        </p:txBody>
      </p:sp>
      <p:sp>
        <p:nvSpPr>
          <p:cNvPr id="5" name="Rectangle 2"/>
          <p:cNvSpPr txBox="1">
            <a:spLocks noChangeArrowheads="1"/>
          </p:cNvSpPr>
          <p:nvPr/>
        </p:nvSpPr>
        <p:spPr>
          <a:xfrm>
            <a:off x="304800" y="0"/>
            <a:ext cx="7391400" cy="609600"/>
          </a:xfrm>
          <a:prstGeom prst="rect">
            <a:avLst/>
          </a:prstGeom>
        </p:spPr>
        <p:txBody>
          <a:bodyPr/>
          <a:lstStyle>
            <a:lvl1pPr algn="l" rtl="0" eaLnBrk="0" fontAlgn="base" hangingPunct="0">
              <a:spcBef>
                <a:spcPct val="0"/>
              </a:spcBef>
              <a:spcAft>
                <a:spcPct val="0"/>
              </a:spcAft>
              <a:defRPr sz="4000" b="1">
                <a:solidFill>
                  <a:schemeClr val="tx2"/>
                </a:solidFill>
                <a:latin typeface="+mj-lt"/>
                <a:ea typeface="+mj-ea"/>
                <a:cs typeface="+mj-cs"/>
              </a:defRPr>
            </a:lvl1pPr>
            <a:lvl2pPr algn="l" rtl="0" eaLnBrk="0" fontAlgn="base" hangingPunct="0">
              <a:spcBef>
                <a:spcPct val="0"/>
              </a:spcBef>
              <a:spcAft>
                <a:spcPct val="0"/>
              </a:spcAft>
              <a:defRPr sz="4000" b="1">
                <a:solidFill>
                  <a:schemeClr val="tx2"/>
                </a:solidFill>
                <a:latin typeface="Arial" charset="0"/>
              </a:defRPr>
            </a:lvl2pPr>
            <a:lvl3pPr algn="l" rtl="0" eaLnBrk="0" fontAlgn="base" hangingPunct="0">
              <a:spcBef>
                <a:spcPct val="0"/>
              </a:spcBef>
              <a:spcAft>
                <a:spcPct val="0"/>
              </a:spcAft>
              <a:defRPr sz="4000" b="1">
                <a:solidFill>
                  <a:schemeClr val="tx2"/>
                </a:solidFill>
                <a:latin typeface="Arial" charset="0"/>
              </a:defRPr>
            </a:lvl3pPr>
            <a:lvl4pPr algn="l" rtl="0" eaLnBrk="0" fontAlgn="base" hangingPunct="0">
              <a:spcBef>
                <a:spcPct val="0"/>
              </a:spcBef>
              <a:spcAft>
                <a:spcPct val="0"/>
              </a:spcAft>
              <a:defRPr sz="4000" b="1">
                <a:solidFill>
                  <a:schemeClr val="tx2"/>
                </a:solidFill>
                <a:latin typeface="Arial" charset="0"/>
              </a:defRPr>
            </a:lvl4pPr>
            <a:lvl5pPr algn="l" rtl="0" eaLnBrk="0" fontAlgn="base" hangingPunct="0">
              <a:spcBef>
                <a:spcPct val="0"/>
              </a:spcBef>
              <a:spcAft>
                <a:spcPct val="0"/>
              </a:spcAft>
              <a:defRPr sz="4000" b="1">
                <a:solidFill>
                  <a:schemeClr val="tx2"/>
                </a:solidFill>
                <a:latin typeface="Arial" charset="0"/>
              </a:defRPr>
            </a:lvl5pPr>
            <a:lvl6pPr marL="457200" algn="l" rtl="0" eaLnBrk="0" fontAlgn="base" hangingPunct="0">
              <a:spcBef>
                <a:spcPct val="0"/>
              </a:spcBef>
              <a:spcAft>
                <a:spcPct val="0"/>
              </a:spcAft>
              <a:defRPr sz="4000" b="1">
                <a:solidFill>
                  <a:schemeClr val="tx2"/>
                </a:solidFill>
                <a:latin typeface="Arial" charset="0"/>
              </a:defRPr>
            </a:lvl6pPr>
            <a:lvl7pPr marL="914400" algn="l" rtl="0" eaLnBrk="0" fontAlgn="base" hangingPunct="0">
              <a:spcBef>
                <a:spcPct val="0"/>
              </a:spcBef>
              <a:spcAft>
                <a:spcPct val="0"/>
              </a:spcAft>
              <a:defRPr sz="4000" b="1">
                <a:solidFill>
                  <a:schemeClr val="tx2"/>
                </a:solidFill>
                <a:latin typeface="Arial" charset="0"/>
              </a:defRPr>
            </a:lvl7pPr>
            <a:lvl8pPr marL="1371600" algn="l" rtl="0" eaLnBrk="0" fontAlgn="base" hangingPunct="0">
              <a:spcBef>
                <a:spcPct val="0"/>
              </a:spcBef>
              <a:spcAft>
                <a:spcPct val="0"/>
              </a:spcAft>
              <a:defRPr sz="4000" b="1">
                <a:solidFill>
                  <a:schemeClr val="tx2"/>
                </a:solidFill>
                <a:latin typeface="Arial" charset="0"/>
              </a:defRPr>
            </a:lvl8pPr>
            <a:lvl9pPr marL="1828800" algn="l" rtl="0" eaLnBrk="0" fontAlgn="base" hangingPunct="0">
              <a:spcBef>
                <a:spcPct val="0"/>
              </a:spcBef>
              <a:spcAft>
                <a:spcPct val="0"/>
              </a:spcAft>
              <a:defRPr sz="4000" b="1">
                <a:solidFill>
                  <a:schemeClr val="tx2"/>
                </a:solidFill>
                <a:latin typeface="Arial" charset="0"/>
              </a:defRPr>
            </a:lvl9pPr>
          </a:lstStyle>
          <a:p>
            <a:r>
              <a:rPr lang="en-US" sz="3600" dirty="0" smtClean="0">
                <a:solidFill>
                  <a:schemeClr val="accent1"/>
                </a:solidFill>
              </a:rPr>
              <a:t>Table of Contents</a:t>
            </a:r>
          </a:p>
        </p:txBody>
      </p:sp>
      <p:graphicFrame>
        <p:nvGraphicFramePr>
          <p:cNvPr id="6" name="Object 5"/>
          <p:cNvGraphicFramePr>
            <a:graphicFrameLocks noChangeAspect="1"/>
          </p:cNvGraphicFramePr>
          <p:nvPr>
            <p:extLst>
              <p:ext uri="{D42A27DB-BD31-4B8C-83A1-F6EECF244321}">
                <p14:modId xmlns:p14="http://schemas.microsoft.com/office/powerpoint/2010/main" val="3314610238"/>
              </p:ext>
            </p:extLst>
          </p:nvPr>
        </p:nvGraphicFramePr>
        <p:xfrm>
          <a:off x="762000" y="1295400"/>
          <a:ext cx="5951537" cy="2859087"/>
        </p:xfrm>
        <a:graphic>
          <a:graphicData uri="http://schemas.openxmlformats.org/presentationml/2006/ole">
            <mc:AlternateContent xmlns:mc="http://schemas.openxmlformats.org/markup-compatibility/2006">
              <mc:Choice xmlns:v="urn:schemas-microsoft-com:vml" Requires="v">
                <p:oleObj spid="_x0000_s5123" name="Document" r:id="rId3" imgW="5952018" imgH="2859861" progId="Word.Document.12">
                  <p:embed/>
                </p:oleObj>
              </mc:Choice>
              <mc:Fallback>
                <p:oleObj name="Document" r:id="rId3" imgW="5952018" imgH="2859861" progId="Word.Document.12">
                  <p:embed/>
                  <p:pic>
                    <p:nvPicPr>
                      <p:cNvPr id="0" name=""/>
                      <p:cNvPicPr/>
                      <p:nvPr/>
                    </p:nvPicPr>
                    <p:blipFill>
                      <a:blip r:embed="rId4"/>
                      <a:stretch>
                        <a:fillRect/>
                      </a:stretch>
                    </p:blipFill>
                    <p:spPr>
                      <a:xfrm>
                        <a:off x="762000" y="1295400"/>
                        <a:ext cx="5951537" cy="2859087"/>
                      </a:xfrm>
                      <a:prstGeom prst="rect">
                        <a:avLst/>
                      </a:prstGeom>
                    </p:spPr>
                  </p:pic>
                </p:oleObj>
              </mc:Fallback>
            </mc:AlternateContent>
          </a:graphicData>
        </a:graphic>
      </p:graphicFrame>
    </p:spTree>
    <p:extLst>
      <p:ext uri="{BB962C8B-B14F-4D97-AF65-F5344CB8AC3E}">
        <p14:creationId xmlns:p14="http://schemas.microsoft.com/office/powerpoint/2010/main" val="406275410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p:spPr>
        <p:txBody>
          <a:bodyPr/>
          <a:lstStyle/>
          <a:p>
            <a:fld id="{F30559A5-CA54-4703-880E-2BD1E309A7D1}" type="slidenum">
              <a:rPr lang="en-US"/>
              <a:pPr/>
              <a:t>60</a:t>
            </a:fld>
            <a:endParaRPr lang="en-US" dirty="0"/>
          </a:p>
        </p:txBody>
      </p:sp>
      <p:sp>
        <p:nvSpPr>
          <p:cNvPr id="48131" name="Rectangle 2"/>
          <p:cNvSpPr>
            <a:spLocks noGrp="1" noChangeArrowheads="1"/>
          </p:cNvSpPr>
          <p:nvPr>
            <p:ph type="title"/>
          </p:nvPr>
        </p:nvSpPr>
        <p:spPr>
          <a:xfrm>
            <a:off x="304800" y="228600"/>
            <a:ext cx="7391400" cy="762000"/>
          </a:xfrm>
        </p:spPr>
        <p:txBody>
          <a:bodyPr/>
          <a:lstStyle/>
          <a:p>
            <a:r>
              <a:rPr lang="en-US" dirty="0" smtClean="0">
                <a:solidFill>
                  <a:schemeClr val="accent1"/>
                </a:solidFill>
              </a:rPr>
              <a:t>Client Service Level II</a:t>
            </a:r>
          </a:p>
        </p:txBody>
      </p:sp>
      <p:sp>
        <p:nvSpPr>
          <p:cNvPr id="48132" name="Rectangle 3"/>
          <p:cNvSpPr>
            <a:spLocks noGrp="1" noChangeArrowheads="1"/>
          </p:cNvSpPr>
          <p:nvPr>
            <p:ph type="body" idx="1"/>
          </p:nvPr>
        </p:nvSpPr>
        <p:spPr>
          <a:xfrm>
            <a:off x="381000" y="914400"/>
            <a:ext cx="7391400" cy="5943600"/>
          </a:xfrm>
        </p:spPr>
        <p:txBody>
          <a:bodyPr/>
          <a:lstStyle/>
          <a:p>
            <a:pPr>
              <a:lnSpc>
                <a:spcPct val="80000"/>
              </a:lnSpc>
              <a:buFont typeface="Wingdings" pitchFamily="2" charset="2"/>
              <a:buNone/>
            </a:pPr>
            <a:r>
              <a:rPr lang="en-US" sz="1300" dirty="0" smtClean="0"/>
              <a:t>Session Description </a:t>
            </a:r>
          </a:p>
          <a:p>
            <a:pPr>
              <a:lnSpc>
                <a:spcPct val="80000"/>
              </a:lnSpc>
              <a:buNone/>
            </a:pPr>
            <a:r>
              <a:rPr lang="en-US" sz="1300" dirty="0" smtClean="0"/>
              <a:t>    </a:t>
            </a:r>
            <a:r>
              <a:rPr lang="en-US" sz="1300" dirty="0"/>
              <a:t>This session will teach the participants how to sell and communicate effectively with clients.</a:t>
            </a:r>
          </a:p>
          <a:p>
            <a:pPr>
              <a:lnSpc>
                <a:spcPct val="80000"/>
              </a:lnSpc>
              <a:buFont typeface="Wingdings" pitchFamily="2" charset="2"/>
              <a:buNone/>
            </a:pPr>
            <a:r>
              <a:rPr lang="en-US" sz="1300" dirty="0" smtClean="0"/>
              <a:t>                 </a:t>
            </a:r>
          </a:p>
          <a:p>
            <a:pPr>
              <a:lnSpc>
                <a:spcPct val="80000"/>
              </a:lnSpc>
              <a:buFont typeface="Wingdings" pitchFamily="2" charset="2"/>
              <a:buNone/>
            </a:pPr>
            <a:r>
              <a:rPr lang="en-US" sz="1300" dirty="0" smtClean="0"/>
              <a:t>This level includes:</a:t>
            </a:r>
          </a:p>
          <a:p>
            <a:pPr>
              <a:lnSpc>
                <a:spcPct val="80000"/>
              </a:lnSpc>
            </a:pPr>
            <a:r>
              <a:rPr lang="en-US" sz="1300" dirty="0" smtClean="0"/>
              <a:t>Next Generation of Customer Service: Up-to-Date Tips for Keeping Your Customers Satisfied</a:t>
            </a:r>
          </a:p>
          <a:p>
            <a:pPr>
              <a:lnSpc>
                <a:spcPct val="80000"/>
              </a:lnSpc>
            </a:pPr>
            <a:r>
              <a:rPr lang="en-US" sz="1300" dirty="0" smtClean="0"/>
              <a:t>Overcoming Sales Objections</a:t>
            </a:r>
          </a:p>
          <a:p>
            <a:pPr>
              <a:lnSpc>
                <a:spcPct val="80000"/>
              </a:lnSpc>
            </a:pPr>
            <a:r>
              <a:rPr lang="en-US" sz="1300" dirty="0" smtClean="0"/>
              <a:t>The Essentials of E-mail and Business Writing</a:t>
            </a:r>
          </a:p>
          <a:p>
            <a:pPr>
              <a:lnSpc>
                <a:spcPct val="80000"/>
              </a:lnSpc>
            </a:pPr>
            <a:r>
              <a:rPr lang="en-US" sz="1300" dirty="0" smtClean="0"/>
              <a:t>Time Management Tips</a:t>
            </a:r>
          </a:p>
          <a:p>
            <a:pPr>
              <a:lnSpc>
                <a:spcPct val="80000"/>
              </a:lnSpc>
            </a:pPr>
            <a:r>
              <a:rPr lang="en-US" sz="1300" dirty="0" smtClean="0"/>
              <a:t>Getting Results Without Authority</a:t>
            </a:r>
          </a:p>
          <a:p>
            <a:pPr>
              <a:lnSpc>
                <a:spcPct val="80000"/>
              </a:lnSpc>
              <a:buNone/>
            </a:pPr>
            <a:endParaRPr lang="en-US" sz="1300" dirty="0" smtClean="0"/>
          </a:p>
          <a:p>
            <a:pPr>
              <a:lnSpc>
                <a:spcPct val="80000"/>
              </a:lnSpc>
              <a:buNone/>
            </a:pPr>
            <a:r>
              <a:rPr lang="en-US" sz="1300" dirty="0" smtClean="0"/>
              <a:t>                    </a:t>
            </a:r>
            <a:endParaRPr lang="en-US" sz="1300" dirty="0"/>
          </a:p>
          <a:p>
            <a:pPr>
              <a:lnSpc>
                <a:spcPct val="80000"/>
              </a:lnSpc>
              <a:buNone/>
            </a:pPr>
            <a:r>
              <a:rPr lang="en-US" sz="1300" dirty="0"/>
              <a:t>At the completion of this session the team member will:</a:t>
            </a:r>
          </a:p>
          <a:p>
            <a:pPr>
              <a:lnSpc>
                <a:spcPct val="80000"/>
              </a:lnSpc>
            </a:pPr>
            <a:r>
              <a:rPr lang="en-US" sz="1300" dirty="0"/>
              <a:t>be able to </a:t>
            </a:r>
            <a:r>
              <a:rPr lang="en-US" sz="1300" dirty="0" smtClean="0"/>
              <a:t>manage time more efficiently</a:t>
            </a:r>
            <a:endParaRPr lang="en-US" sz="1300" dirty="0"/>
          </a:p>
          <a:p>
            <a:pPr>
              <a:lnSpc>
                <a:spcPct val="80000"/>
              </a:lnSpc>
            </a:pPr>
            <a:r>
              <a:rPr lang="en-US" sz="1300" dirty="0" smtClean="0"/>
              <a:t>be able to sell services</a:t>
            </a:r>
            <a:endParaRPr lang="en-US" sz="1300" dirty="0"/>
          </a:p>
          <a:p>
            <a:pPr>
              <a:lnSpc>
                <a:spcPct val="80000"/>
              </a:lnSpc>
            </a:pPr>
            <a:r>
              <a:rPr lang="en-US" sz="1300" dirty="0" smtClean="0"/>
              <a:t>be able to meet client needs</a:t>
            </a:r>
            <a:endParaRPr lang="en-US" sz="1300" dirty="0"/>
          </a:p>
          <a:p>
            <a:pPr>
              <a:lnSpc>
                <a:spcPct val="80000"/>
              </a:lnSpc>
            </a:pPr>
            <a:r>
              <a:rPr lang="en-US" sz="1300" dirty="0" smtClean="0"/>
              <a:t>be able to take charge of job assignments more easily</a:t>
            </a:r>
            <a:endParaRPr lang="en-US" sz="1300" dirty="0"/>
          </a:p>
          <a:p>
            <a:pPr>
              <a:lnSpc>
                <a:spcPct val="80000"/>
              </a:lnSpc>
            </a:pPr>
            <a:endParaRPr lang="en-US" sz="1300" dirty="0"/>
          </a:p>
          <a:p>
            <a:pPr>
              <a:lnSpc>
                <a:spcPct val="80000"/>
              </a:lnSpc>
              <a:buFont typeface="Wingdings" pitchFamily="2" charset="2"/>
              <a:buNone/>
            </a:pPr>
            <a:r>
              <a:rPr lang="en-US" sz="1300" dirty="0" smtClean="0"/>
              <a:t>Presenter: Linda Steele</a:t>
            </a:r>
          </a:p>
          <a:p>
            <a:pPr>
              <a:lnSpc>
                <a:spcPct val="80000"/>
              </a:lnSpc>
              <a:buFont typeface="Wingdings" pitchFamily="2" charset="2"/>
              <a:buNone/>
            </a:pPr>
            <a:endParaRPr lang="en-US" sz="1300" dirty="0" smtClean="0"/>
          </a:p>
          <a:p>
            <a:pPr>
              <a:lnSpc>
                <a:spcPct val="80000"/>
              </a:lnSpc>
              <a:buFont typeface="Wingdings" pitchFamily="2" charset="2"/>
              <a:buNone/>
            </a:pPr>
            <a:r>
              <a:rPr lang="en-US" sz="1300" dirty="0" smtClean="0"/>
              <a:t>Who should attend? Anyone</a:t>
            </a:r>
          </a:p>
          <a:p>
            <a:pPr>
              <a:lnSpc>
                <a:spcPct val="80000"/>
              </a:lnSpc>
              <a:buFont typeface="Wingdings" pitchFamily="2" charset="2"/>
              <a:buNone/>
            </a:pPr>
            <a:r>
              <a:rPr lang="en-US" sz="1300" dirty="0" smtClean="0"/>
              <a:t>Prerequisite:  none</a:t>
            </a:r>
            <a:r>
              <a:rPr lang="en-US" sz="1300" b="0" dirty="0" smtClean="0"/>
              <a:t>    </a:t>
            </a:r>
            <a:endParaRPr lang="en-US" sz="1300" dirty="0" smtClean="0"/>
          </a:p>
          <a:p>
            <a:pPr>
              <a:lnSpc>
                <a:spcPct val="80000"/>
              </a:lnSpc>
              <a:buFont typeface="Wingdings" pitchFamily="2" charset="2"/>
              <a:buNone/>
            </a:pPr>
            <a:r>
              <a:rPr lang="en-US" sz="1300" dirty="0" smtClean="0"/>
              <a:t>Program Length: 5 hours with a test afterwards</a:t>
            </a:r>
          </a:p>
          <a:p>
            <a:pPr>
              <a:lnSpc>
                <a:spcPct val="80000"/>
              </a:lnSpc>
              <a:buNone/>
            </a:pPr>
            <a:r>
              <a:rPr lang="en-US" sz="1300" dirty="0"/>
              <a:t>Level: Basic   </a:t>
            </a:r>
            <a:endParaRPr lang="en-US" sz="1300" dirty="0" smtClean="0"/>
          </a:p>
          <a:p>
            <a:pPr>
              <a:lnSpc>
                <a:spcPct val="80000"/>
              </a:lnSpc>
              <a:buFont typeface="Wingdings" pitchFamily="2" charset="2"/>
              <a:buNone/>
            </a:pPr>
            <a:r>
              <a:rPr lang="en-US" sz="1300" dirty="0" smtClean="0"/>
              <a:t>CPE awarded:      5  hours Marketing</a:t>
            </a:r>
          </a:p>
          <a:p>
            <a:pPr>
              <a:lnSpc>
                <a:spcPct val="80000"/>
              </a:lnSpc>
              <a:buFont typeface="Wingdings" pitchFamily="2" charset="2"/>
              <a:buNone/>
            </a:pPr>
            <a:endParaRPr lang="en-US" sz="1400" dirty="0" smtClean="0"/>
          </a:p>
          <a:p>
            <a:pPr>
              <a:lnSpc>
                <a:spcPct val="80000"/>
              </a:lnSpc>
            </a:pPr>
            <a:endParaRPr lang="en-US" sz="2000" dirty="0" smtClean="0"/>
          </a:p>
          <a:p>
            <a:pPr>
              <a:lnSpc>
                <a:spcPct val="80000"/>
              </a:lnSpc>
            </a:pPr>
            <a:endParaRPr lang="en-US" sz="1600" dirty="0" smtClean="0"/>
          </a:p>
          <a:p>
            <a:pPr>
              <a:lnSpc>
                <a:spcPct val="80000"/>
              </a:lnSpc>
            </a:pPr>
            <a:endParaRPr lang="en-US" sz="1600" dirty="0" smtClean="0"/>
          </a:p>
          <a:p>
            <a:pPr>
              <a:lnSpc>
                <a:spcPct val="80000"/>
              </a:lnSpc>
            </a:pPr>
            <a:endParaRPr lang="en-US" sz="1600" dirty="0" smtClean="0"/>
          </a:p>
        </p:txBody>
      </p:sp>
    </p:spTree>
    <p:extLst>
      <p:ext uri="{BB962C8B-B14F-4D97-AF65-F5344CB8AC3E}">
        <p14:creationId xmlns:p14="http://schemas.microsoft.com/office/powerpoint/2010/main" val="300072517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p:spPr>
        <p:txBody>
          <a:bodyPr/>
          <a:lstStyle/>
          <a:p>
            <a:fld id="{F30559A5-CA54-4703-880E-2BD1E309A7D1}" type="slidenum">
              <a:rPr lang="en-US"/>
              <a:pPr/>
              <a:t>61</a:t>
            </a:fld>
            <a:endParaRPr lang="en-US" dirty="0"/>
          </a:p>
        </p:txBody>
      </p:sp>
      <p:sp>
        <p:nvSpPr>
          <p:cNvPr id="48131" name="Rectangle 2"/>
          <p:cNvSpPr>
            <a:spLocks noGrp="1" noChangeArrowheads="1"/>
          </p:cNvSpPr>
          <p:nvPr>
            <p:ph type="title"/>
          </p:nvPr>
        </p:nvSpPr>
        <p:spPr>
          <a:xfrm>
            <a:off x="304800" y="228600"/>
            <a:ext cx="7391400" cy="762000"/>
          </a:xfrm>
        </p:spPr>
        <p:txBody>
          <a:bodyPr/>
          <a:lstStyle/>
          <a:p>
            <a:r>
              <a:rPr lang="en-US" dirty="0" smtClean="0">
                <a:solidFill>
                  <a:schemeClr val="accent1"/>
                </a:solidFill>
              </a:rPr>
              <a:t>Client Service Level III</a:t>
            </a:r>
          </a:p>
        </p:txBody>
      </p:sp>
      <p:sp>
        <p:nvSpPr>
          <p:cNvPr id="48132" name="Rectangle 3"/>
          <p:cNvSpPr>
            <a:spLocks noGrp="1" noChangeArrowheads="1"/>
          </p:cNvSpPr>
          <p:nvPr>
            <p:ph type="body" idx="1"/>
          </p:nvPr>
        </p:nvSpPr>
        <p:spPr>
          <a:xfrm>
            <a:off x="381000" y="914400"/>
            <a:ext cx="7391400" cy="5943600"/>
          </a:xfrm>
        </p:spPr>
        <p:txBody>
          <a:bodyPr/>
          <a:lstStyle/>
          <a:p>
            <a:pPr>
              <a:lnSpc>
                <a:spcPct val="80000"/>
              </a:lnSpc>
              <a:buFont typeface="Wingdings" pitchFamily="2" charset="2"/>
              <a:buNone/>
            </a:pPr>
            <a:r>
              <a:rPr lang="en-US" sz="1300" dirty="0" smtClean="0"/>
              <a:t>Session Description </a:t>
            </a:r>
          </a:p>
          <a:p>
            <a:pPr>
              <a:lnSpc>
                <a:spcPct val="80000"/>
              </a:lnSpc>
              <a:buNone/>
            </a:pPr>
            <a:r>
              <a:rPr lang="en-US" sz="1300" dirty="0" smtClean="0"/>
              <a:t>    </a:t>
            </a:r>
            <a:r>
              <a:rPr lang="en-US" sz="1300" dirty="0"/>
              <a:t>This session will teach the participants how to sell and communicate effectively with internal and external clients.</a:t>
            </a:r>
          </a:p>
          <a:p>
            <a:pPr>
              <a:lnSpc>
                <a:spcPct val="80000"/>
              </a:lnSpc>
              <a:buFont typeface="Wingdings" pitchFamily="2" charset="2"/>
              <a:buNone/>
            </a:pPr>
            <a:r>
              <a:rPr lang="en-US" sz="1300" dirty="0" smtClean="0"/>
              <a:t>                 </a:t>
            </a:r>
          </a:p>
          <a:p>
            <a:pPr>
              <a:lnSpc>
                <a:spcPct val="80000"/>
              </a:lnSpc>
              <a:buFont typeface="Wingdings" pitchFamily="2" charset="2"/>
              <a:buNone/>
            </a:pPr>
            <a:r>
              <a:rPr lang="en-US" sz="1300" dirty="0" smtClean="0"/>
              <a:t>This level includes:</a:t>
            </a:r>
          </a:p>
          <a:p>
            <a:pPr>
              <a:lnSpc>
                <a:spcPct val="80000"/>
              </a:lnSpc>
            </a:pPr>
            <a:r>
              <a:rPr lang="en-US" sz="1300" dirty="0" smtClean="0"/>
              <a:t>Ethics in the Workplace</a:t>
            </a:r>
          </a:p>
          <a:p>
            <a:pPr>
              <a:lnSpc>
                <a:spcPct val="80000"/>
              </a:lnSpc>
            </a:pPr>
            <a:r>
              <a:rPr lang="en-US" sz="1300" dirty="0" smtClean="0"/>
              <a:t>Creating an Environment of Customer Service Excellence</a:t>
            </a:r>
          </a:p>
          <a:p>
            <a:pPr>
              <a:lnSpc>
                <a:spcPct val="80000"/>
              </a:lnSpc>
            </a:pPr>
            <a:r>
              <a:rPr lang="en-US" sz="1300" dirty="0" smtClean="0"/>
              <a:t>Critical Thinking and Problem Solving Skills</a:t>
            </a:r>
          </a:p>
          <a:p>
            <a:pPr>
              <a:lnSpc>
                <a:spcPct val="80000"/>
              </a:lnSpc>
            </a:pPr>
            <a:r>
              <a:rPr lang="en-US" sz="1300" dirty="0" smtClean="0"/>
              <a:t>How to Find and Attract Excellent Customer Service Professionals</a:t>
            </a:r>
          </a:p>
          <a:p>
            <a:pPr>
              <a:lnSpc>
                <a:spcPct val="80000"/>
              </a:lnSpc>
            </a:pPr>
            <a:r>
              <a:rPr lang="en-US" sz="1300" dirty="0" smtClean="0"/>
              <a:t>How to Handle Emotionally Charged Situations in the Workplace</a:t>
            </a:r>
          </a:p>
          <a:p>
            <a:pPr>
              <a:lnSpc>
                <a:spcPct val="80000"/>
              </a:lnSpc>
              <a:buNone/>
            </a:pPr>
            <a:endParaRPr lang="en-US" sz="1300" dirty="0" smtClean="0"/>
          </a:p>
          <a:p>
            <a:pPr>
              <a:lnSpc>
                <a:spcPct val="80000"/>
              </a:lnSpc>
              <a:buNone/>
            </a:pPr>
            <a:r>
              <a:rPr lang="en-US" sz="1300" dirty="0" smtClean="0"/>
              <a:t>At </a:t>
            </a:r>
            <a:r>
              <a:rPr lang="en-US" sz="1300" dirty="0"/>
              <a:t>the completion of this session the team member will:</a:t>
            </a:r>
          </a:p>
          <a:p>
            <a:pPr>
              <a:lnSpc>
                <a:spcPct val="80000"/>
              </a:lnSpc>
            </a:pPr>
            <a:r>
              <a:rPr lang="en-US" sz="1300" dirty="0"/>
              <a:t>be able to </a:t>
            </a:r>
            <a:r>
              <a:rPr lang="en-US" sz="1300" dirty="0" smtClean="0"/>
              <a:t>think more ethically</a:t>
            </a:r>
            <a:endParaRPr lang="en-US" sz="1300" dirty="0"/>
          </a:p>
          <a:p>
            <a:pPr>
              <a:lnSpc>
                <a:spcPct val="80000"/>
              </a:lnSpc>
            </a:pPr>
            <a:r>
              <a:rPr lang="en-US" sz="1300" dirty="0" smtClean="0"/>
              <a:t>be able to sell services</a:t>
            </a:r>
            <a:endParaRPr lang="en-US" sz="1300" dirty="0"/>
          </a:p>
          <a:p>
            <a:pPr>
              <a:lnSpc>
                <a:spcPct val="80000"/>
              </a:lnSpc>
            </a:pPr>
            <a:r>
              <a:rPr lang="en-US" sz="1300" dirty="0" smtClean="0"/>
              <a:t>be able to think and solve problems more effectively</a:t>
            </a:r>
            <a:endParaRPr lang="en-US" sz="1300" dirty="0"/>
          </a:p>
          <a:p>
            <a:pPr>
              <a:lnSpc>
                <a:spcPct val="80000"/>
              </a:lnSpc>
            </a:pPr>
            <a:r>
              <a:rPr lang="en-US" sz="1300" dirty="0" smtClean="0"/>
              <a:t>be able to have skills to recruit for the firm</a:t>
            </a:r>
            <a:endParaRPr lang="en-US" sz="1300" dirty="0"/>
          </a:p>
          <a:p>
            <a:pPr>
              <a:lnSpc>
                <a:spcPct val="80000"/>
              </a:lnSpc>
            </a:pPr>
            <a:endParaRPr lang="en-US" sz="1300" dirty="0"/>
          </a:p>
          <a:p>
            <a:pPr>
              <a:lnSpc>
                <a:spcPct val="80000"/>
              </a:lnSpc>
              <a:buFont typeface="Wingdings" pitchFamily="2" charset="2"/>
              <a:buNone/>
            </a:pPr>
            <a:r>
              <a:rPr lang="en-US" sz="1300" dirty="0" smtClean="0"/>
              <a:t>Presenter: Linda Steele</a:t>
            </a:r>
          </a:p>
          <a:p>
            <a:pPr>
              <a:lnSpc>
                <a:spcPct val="80000"/>
              </a:lnSpc>
              <a:buFont typeface="Wingdings" pitchFamily="2" charset="2"/>
              <a:buNone/>
            </a:pPr>
            <a:endParaRPr lang="en-US" sz="1300" dirty="0" smtClean="0"/>
          </a:p>
          <a:p>
            <a:pPr>
              <a:lnSpc>
                <a:spcPct val="80000"/>
              </a:lnSpc>
              <a:buFont typeface="Wingdings" pitchFamily="2" charset="2"/>
              <a:buNone/>
            </a:pPr>
            <a:r>
              <a:rPr lang="en-US" sz="1300" dirty="0" smtClean="0"/>
              <a:t>Who should attend? Anyone</a:t>
            </a:r>
          </a:p>
          <a:p>
            <a:pPr>
              <a:lnSpc>
                <a:spcPct val="80000"/>
              </a:lnSpc>
              <a:buFont typeface="Wingdings" pitchFamily="2" charset="2"/>
              <a:buNone/>
            </a:pPr>
            <a:r>
              <a:rPr lang="en-US" sz="1300" dirty="0" smtClean="0"/>
              <a:t>Prerequisite:  None</a:t>
            </a:r>
          </a:p>
          <a:p>
            <a:pPr>
              <a:lnSpc>
                <a:spcPct val="80000"/>
              </a:lnSpc>
              <a:buFont typeface="Wingdings" pitchFamily="2" charset="2"/>
              <a:buNone/>
            </a:pPr>
            <a:r>
              <a:rPr lang="en-US" sz="1300" dirty="0" smtClean="0"/>
              <a:t>Program Length: 5 hours with a test afterwards</a:t>
            </a:r>
          </a:p>
          <a:p>
            <a:pPr>
              <a:lnSpc>
                <a:spcPct val="80000"/>
              </a:lnSpc>
              <a:buNone/>
            </a:pPr>
            <a:r>
              <a:rPr lang="en-US" sz="1300" dirty="0"/>
              <a:t>Level: Basic   </a:t>
            </a:r>
            <a:endParaRPr lang="en-US" sz="1300" dirty="0" smtClean="0"/>
          </a:p>
          <a:p>
            <a:pPr>
              <a:lnSpc>
                <a:spcPct val="80000"/>
              </a:lnSpc>
              <a:buNone/>
            </a:pPr>
            <a:r>
              <a:rPr lang="en-US" sz="1300" dirty="0" smtClean="0"/>
              <a:t>CPE awarded:      5  hours </a:t>
            </a:r>
            <a:r>
              <a:rPr lang="en-US" sz="1400" dirty="0"/>
              <a:t>Communications and Marketing</a:t>
            </a:r>
          </a:p>
          <a:p>
            <a:pPr>
              <a:lnSpc>
                <a:spcPct val="80000"/>
              </a:lnSpc>
              <a:buFont typeface="Wingdings" pitchFamily="2" charset="2"/>
              <a:buNone/>
            </a:pPr>
            <a:endParaRPr lang="en-US" sz="1400" dirty="0" smtClean="0"/>
          </a:p>
          <a:p>
            <a:pPr>
              <a:lnSpc>
                <a:spcPct val="80000"/>
              </a:lnSpc>
            </a:pPr>
            <a:endParaRPr lang="en-US" sz="2000" dirty="0" smtClean="0"/>
          </a:p>
          <a:p>
            <a:pPr>
              <a:lnSpc>
                <a:spcPct val="80000"/>
              </a:lnSpc>
            </a:pPr>
            <a:endParaRPr lang="en-US" sz="1600" dirty="0" smtClean="0"/>
          </a:p>
          <a:p>
            <a:pPr>
              <a:lnSpc>
                <a:spcPct val="80000"/>
              </a:lnSpc>
            </a:pPr>
            <a:endParaRPr lang="en-US" sz="1600" dirty="0" smtClean="0"/>
          </a:p>
          <a:p>
            <a:pPr>
              <a:lnSpc>
                <a:spcPct val="80000"/>
              </a:lnSpc>
            </a:pPr>
            <a:endParaRPr lang="en-US" sz="1600" dirty="0" smtClean="0"/>
          </a:p>
        </p:txBody>
      </p:sp>
    </p:spTree>
    <p:extLst>
      <p:ext uri="{BB962C8B-B14F-4D97-AF65-F5344CB8AC3E}">
        <p14:creationId xmlns:p14="http://schemas.microsoft.com/office/powerpoint/2010/main" val="175814096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0"/>
          </p:nvPr>
        </p:nvSpPr>
        <p:spPr>
          <a:noFill/>
        </p:spPr>
        <p:txBody>
          <a:bodyPr/>
          <a:lstStyle/>
          <a:p>
            <a:fld id="{30F43571-382A-41D8-A10B-FFE0E43D877C}" type="slidenum">
              <a:rPr lang="en-US"/>
              <a:pPr/>
              <a:t>62</a:t>
            </a:fld>
            <a:endParaRPr lang="en-US" dirty="0"/>
          </a:p>
        </p:txBody>
      </p:sp>
      <p:sp>
        <p:nvSpPr>
          <p:cNvPr id="34819" name="Rectangle 2"/>
          <p:cNvSpPr>
            <a:spLocks noGrp="1" noChangeArrowheads="1"/>
          </p:cNvSpPr>
          <p:nvPr>
            <p:ph type="title"/>
          </p:nvPr>
        </p:nvSpPr>
        <p:spPr>
          <a:xfrm>
            <a:off x="304800" y="0"/>
            <a:ext cx="7391400" cy="1219200"/>
          </a:xfrm>
        </p:spPr>
        <p:txBody>
          <a:bodyPr/>
          <a:lstStyle/>
          <a:p>
            <a:pPr algn="ctr"/>
            <a:r>
              <a:rPr lang="en-US" dirty="0">
                <a:solidFill>
                  <a:schemeClr val="accent1"/>
                </a:solidFill>
              </a:rPr>
              <a:t>Communication: Negotiation Skills </a:t>
            </a:r>
          </a:p>
        </p:txBody>
      </p:sp>
      <p:sp>
        <p:nvSpPr>
          <p:cNvPr id="34820" name="Rectangle 3"/>
          <p:cNvSpPr>
            <a:spLocks noGrp="1" noChangeArrowheads="1"/>
          </p:cNvSpPr>
          <p:nvPr>
            <p:ph type="body" idx="1"/>
          </p:nvPr>
        </p:nvSpPr>
        <p:spPr>
          <a:xfrm>
            <a:off x="381000" y="1295400"/>
            <a:ext cx="7848600" cy="4800600"/>
          </a:xfrm>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teach the participants skills to better negotiate.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learn negotiation skills </a:t>
            </a:r>
          </a:p>
          <a:p>
            <a:pPr>
              <a:lnSpc>
                <a:spcPct val="80000"/>
              </a:lnSpc>
            </a:pPr>
            <a:r>
              <a:rPr lang="en-US" sz="1400" dirty="0" smtClean="0"/>
              <a:t>practice exercises to enforce these skills</a:t>
            </a:r>
          </a:p>
          <a:p>
            <a:pPr marL="0" indent="0">
              <a:lnSpc>
                <a:spcPct val="80000"/>
              </a:lnSpc>
              <a:buNone/>
            </a:pPr>
            <a:endParaRPr lang="en-US" sz="1400" dirty="0" smtClean="0"/>
          </a:p>
          <a:p>
            <a:pPr>
              <a:lnSpc>
                <a:spcPct val="80000"/>
              </a:lnSpc>
              <a:buFont typeface="Wingdings" pitchFamily="2" charset="2"/>
              <a:buNone/>
            </a:pPr>
            <a:r>
              <a:rPr lang="en-US" sz="1400" dirty="0" smtClean="0"/>
              <a:t>Who should attend? Anyone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1.5 hours</a:t>
            </a:r>
          </a:p>
          <a:p>
            <a:pPr>
              <a:lnSpc>
                <a:spcPct val="80000"/>
              </a:lnSpc>
              <a:buFont typeface="Wingdings" pitchFamily="2" charset="2"/>
              <a:buNone/>
            </a:pPr>
            <a:endParaRPr lang="en-US" sz="1400" dirty="0" smtClean="0"/>
          </a:p>
          <a:p>
            <a:pPr>
              <a:lnSpc>
                <a:spcPct val="80000"/>
              </a:lnSpc>
              <a:buNone/>
            </a:pPr>
            <a:r>
              <a:rPr lang="en-US" sz="1400" dirty="0" smtClean="0"/>
              <a:t>CPE awarded:        1.5 hours </a:t>
            </a:r>
            <a:r>
              <a:rPr lang="en-US" sz="1400" dirty="0"/>
              <a:t>Communications and Marketing</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dirty="0"/>
          </a:p>
          <a:p>
            <a:pPr>
              <a:lnSpc>
                <a:spcPct val="80000"/>
              </a:lnSpc>
              <a:buNone/>
            </a:pPr>
            <a:r>
              <a:rPr lang="en-US" sz="1400" dirty="0"/>
              <a:t>Level: Basic   </a:t>
            </a:r>
            <a:r>
              <a:rPr lang="en-US" sz="1400" dirty="0" smtClean="0"/>
              <a:t> </a:t>
            </a:r>
            <a:r>
              <a:rPr lang="en-US" sz="1400" b="0" dirty="0" smtClean="0"/>
              <a:t>    </a:t>
            </a: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138542599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63</a:t>
            </a:fld>
            <a:endParaRPr lang="en-US" dirty="0"/>
          </a:p>
        </p:txBody>
      </p:sp>
      <p:sp>
        <p:nvSpPr>
          <p:cNvPr id="54275" name="Rectangle 2"/>
          <p:cNvSpPr>
            <a:spLocks noGrp="1" noChangeArrowheads="1"/>
          </p:cNvSpPr>
          <p:nvPr>
            <p:ph type="title"/>
          </p:nvPr>
        </p:nvSpPr>
        <p:spPr/>
        <p:txBody>
          <a:bodyPr/>
          <a:lstStyle/>
          <a:p>
            <a:r>
              <a:rPr lang="en-US" dirty="0">
                <a:solidFill>
                  <a:schemeClr val="accent1"/>
                </a:solidFill>
              </a:rPr>
              <a:t>Cross Selling</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teach the participants how to </a:t>
            </a:r>
            <a:r>
              <a:rPr lang="en-US" sz="1400" dirty="0" smtClean="0"/>
              <a:t>cross sell the firm services.</a:t>
            </a:r>
            <a:endParaRPr lang="en-US" sz="1400" dirty="0" smtClean="0"/>
          </a:p>
          <a:p>
            <a:pPr>
              <a:lnSpc>
                <a:spcPct val="80000"/>
              </a:lnSpc>
              <a:buFont typeface="Wingdings" pitchFamily="2" charset="2"/>
              <a:buNone/>
            </a:pPr>
            <a:r>
              <a:rPr lang="en-US" sz="1400" dirty="0" smtClean="0"/>
              <a:t>                </a:t>
            </a:r>
          </a:p>
          <a:p>
            <a:pPr>
              <a:lnSpc>
                <a:spcPct val="80000"/>
              </a:lnSpc>
              <a:buFont typeface="Wingdings" pitchFamily="2" charset="2"/>
              <a:buNone/>
            </a:pPr>
            <a:r>
              <a:rPr lang="en-US" sz="1400" dirty="0" smtClean="0"/>
              <a:t>At the completion of this session the team member will:</a:t>
            </a:r>
          </a:p>
          <a:p>
            <a:pPr>
              <a:lnSpc>
                <a:spcPct val="80000"/>
              </a:lnSpc>
            </a:pPr>
            <a:r>
              <a:rPr lang="en-US" sz="1400" dirty="0" smtClean="0"/>
              <a:t>be able to sell other services</a:t>
            </a:r>
            <a:endParaRPr lang="en-US" sz="1400" dirty="0" smtClean="0"/>
          </a:p>
          <a:p>
            <a:pPr>
              <a:lnSpc>
                <a:spcPct val="80000"/>
              </a:lnSpc>
            </a:pPr>
            <a:r>
              <a:rPr lang="en-US" sz="1400" dirty="0" smtClean="0"/>
              <a:t>have marketing tips to use</a:t>
            </a:r>
          </a:p>
          <a:p>
            <a:pPr>
              <a:lnSpc>
                <a:spcPct val="80000"/>
              </a:lnSpc>
            </a:pPr>
            <a:endParaRPr lang="en-US" sz="1400" dirty="0" smtClean="0"/>
          </a:p>
          <a:p>
            <a:pPr>
              <a:lnSpc>
                <a:spcPct val="80000"/>
              </a:lnSpc>
              <a:buFont typeface="Wingdings" pitchFamily="2" charset="2"/>
              <a:buNone/>
            </a:pPr>
            <a:r>
              <a:rPr lang="en-US" sz="1400" dirty="0" smtClean="0"/>
              <a:t>Who should attend? Open to all</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a:t>
            </a:r>
            <a:r>
              <a:rPr lang="en-US" sz="1400" dirty="0" smtClean="0"/>
              <a:t>1.5 hours</a:t>
            </a:r>
            <a:endParaRPr lang="en-US" sz="1400" dirty="0" smtClean="0"/>
          </a:p>
          <a:p>
            <a:pPr>
              <a:lnSpc>
                <a:spcPct val="80000"/>
              </a:lnSpc>
              <a:buFont typeface="Wingdings" pitchFamily="2" charset="2"/>
              <a:buNone/>
            </a:pPr>
            <a:endParaRPr lang="en-US" sz="1400" dirty="0" smtClean="0"/>
          </a:p>
          <a:p>
            <a:pPr>
              <a:lnSpc>
                <a:spcPct val="80000"/>
              </a:lnSpc>
              <a:buNone/>
            </a:pPr>
            <a:r>
              <a:rPr lang="en-US" sz="1400" dirty="0" smtClean="0"/>
              <a:t>CPE awarded:      </a:t>
            </a:r>
            <a:r>
              <a:rPr lang="en-US" sz="1400" dirty="0" smtClean="0"/>
              <a:t>1.5 hours </a:t>
            </a:r>
            <a:r>
              <a:rPr lang="en-US" sz="1400" dirty="0"/>
              <a:t>Communications and Marketing</a:t>
            </a:r>
          </a:p>
          <a:p>
            <a:pPr>
              <a:lnSpc>
                <a:spcPct val="80000"/>
              </a:lnSpc>
              <a:buFont typeface="Wingdings" pitchFamily="2" charset="2"/>
              <a:buNone/>
            </a:pPr>
            <a:endParaRPr lang="en-US" sz="1400" dirty="0" smtClean="0"/>
          </a:p>
          <a:p>
            <a:pPr>
              <a:lnSpc>
                <a:spcPct val="80000"/>
              </a:lnSpc>
            </a:pP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12706803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64</a:t>
            </a:fld>
            <a:endParaRPr lang="en-US" dirty="0"/>
          </a:p>
        </p:txBody>
      </p:sp>
      <p:sp>
        <p:nvSpPr>
          <p:cNvPr id="54275" name="Rectangle 2"/>
          <p:cNvSpPr>
            <a:spLocks noGrp="1" noChangeArrowheads="1"/>
          </p:cNvSpPr>
          <p:nvPr>
            <p:ph type="title"/>
          </p:nvPr>
        </p:nvSpPr>
        <p:spPr>
          <a:xfrm>
            <a:off x="304800" y="228600"/>
            <a:ext cx="7924800" cy="1143000"/>
          </a:xfrm>
        </p:spPr>
        <p:txBody>
          <a:bodyPr/>
          <a:lstStyle/>
          <a:p>
            <a:r>
              <a:rPr lang="en-US" dirty="0">
                <a:solidFill>
                  <a:schemeClr val="accent1"/>
                </a:solidFill>
              </a:rPr>
              <a:t>Effective Client Meetings Create New Service </a:t>
            </a:r>
            <a:r>
              <a:rPr lang="en-US" dirty="0">
                <a:solidFill>
                  <a:schemeClr val="accent1"/>
                </a:solidFill>
              </a:rPr>
              <a:t>Opportunities </a:t>
            </a:r>
          </a:p>
        </p:txBody>
      </p:sp>
      <p:sp>
        <p:nvSpPr>
          <p:cNvPr id="54276" name="Rectangle 3"/>
          <p:cNvSpPr>
            <a:spLocks noGrp="1" noChangeArrowheads="1"/>
          </p:cNvSpPr>
          <p:nvPr>
            <p:ph type="body" idx="1"/>
          </p:nvPr>
        </p:nvSpPr>
        <p:spPr>
          <a:xfrm>
            <a:off x="381000" y="1524000"/>
            <a:ext cx="7391400" cy="4343400"/>
          </a:xfrm>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teach the participants how to </a:t>
            </a:r>
            <a:r>
              <a:rPr lang="en-US" sz="1400" dirty="0" smtClean="0"/>
              <a:t>have effective client meetings to sell other services.</a:t>
            </a:r>
            <a:endParaRPr lang="en-US" sz="1400" dirty="0" smtClean="0"/>
          </a:p>
          <a:p>
            <a:pPr>
              <a:lnSpc>
                <a:spcPct val="80000"/>
              </a:lnSpc>
              <a:buFont typeface="Wingdings" pitchFamily="2" charset="2"/>
              <a:buNone/>
            </a:pPr>
            <a:r>
              <a:rPr lang="en-US" sz="1400" dirty="0" smtClean="0"/>
              <a:t>                </a:t>
            </a:r>
          </a:p>
          <a:p>
            <a:pPr>
              <a:lnSpc>
                <a:spcPct val="80000"/>
              </a:lnSpc>
              <a:buFont typeface="Wingdings" pitchFamily="2" charset="2"/>
              <a:buNone/>
            </a:pPr>
            <a:r>
              <a:rPr lang="en-US" sz="1400" dirty="0" smtClean="0"/>
              <a:t>At the completion of this session the team member will:</a:t>
            </a:r>
          </a:p>
          <a:p>
            <a:pPr>
              <a:lnSpc>
                <a:spcPct val="80000"/>
              </a:lnSpc>
            </a:pPr>
            <a:r>
              <a:rPr lang="en-US" sz="1400" dirty="0" smtClean="0"/>
              <a:t>be able to sell other services</a:t>
            </a:r>
            <a:endParaRPr lang="en-US" sz="1400" dirty="0" smtClean="0"/>
          </a:p>
          <a:p>
            <a:pPr>
              <a:lnSpc>
                <a:spcPct val="80000"/>
              </a:lnSpc>
            </a:pPr>
            <a:r>
              <a:rPr lang="en-US" sz="1400" dirty="0" smtClean="0"/>
              <a:t>have marketing tips to </a:t>
            </a:r>
            <a:r>
              <a:rPr lang="en-US" sz="1400" dirty="0" smtClean="0"/>
              <a:t>use</a:t>
            </a:r>
          </a:p>
          <a:p>
            <a:pPr>
              <a:lnSpc>
                <a:spcPct val="80000"/>
              </a:lnSpc>
            </a:pPr>
            <a:r>
              <a:rPr lang="en-US" sz="1400" dirty="0" smtClean="0"/>
              <a:t>have questions to use to establish needs</a:t>
            </a:r>
            <a:endParaRPr lang="en-US" sz="1400" dirty="0" smtClean="0"/>
          </a:p>
          <a:p>
            <a:pPr>
              <a:lnSpc>
                <a:spcPct val="80000"/>
              </a:lnSpc>
            </a:pPr>
            <a:endParaRPr lang="en-US" sz="1400" dirty="0" smtClean="0"/>
          </a:p>
          <a:p>
            <a:pPr>
              <a:lnSpc>
                <a:spcPct val="80000"/>
              </a:lnSpc>
              <a:buFont typeface="Wingdings" pitchFamily="2" charset="2"/>
              <a:buNone/>
            </a:pPr>
            <a:r>
              <a:rPr lang="en-US" sz="1400" dirty="0" smtClean="0"/>
              <a:t>Who should attend? Open to all</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a:t>
            </a:r>
            <a:r>
              <a:rPr lang="en-US" sz="1400" dirty="0" smtClean="0"/>
              <a:t>1 hour</a:t>
            </a:r>
            <a:endParaRPr lang="en-US" sz="1400" dirty="0" smtClean="0"/>
          </a:p>
          <a:p>
            <a:pPr>
              <a:lnSpc>
                <a:spcPct val="80000"/>
              </a:lnSpc>
              <a:buFont typeface="Wingdings" pitchFamily="2" charset="2"/>
              <a:buNone/>
            </a:pPr>
            <a:endParaRPr lang="en-US" sz="1400" dirty="0" smtClean="0"/>
          </a:p>
          <a:p>
            <a:pPr>
              <a:lnSpc>
                <a:spcPct val="80000"/>
              </a:lnSpc>
              <a:buNone/>
            </a:pPr>
            <a:r>
              <a:rPr lang="en-US" sz="1400" dirty="0" smtClean="0"/>
              <a:t>CPE awarded:      </a:t>
            </a:r>
            <a:r>
              <a:rPr lang="en-US" sz="1400" dirty="0" smtClean="0"/>
              <a:t>1 hour </a:t>
            </a:r>
            <a:r>
              <a:rPr lang="en-US" sz="1400" dirty="0"/>
              <a:t>Communications and Marketing</a:t>
            </a:r>
          </a:p>
          <a:p>
            <a:pPr>
              <a:lnSpc>
                <a:spcPct val="80000"/>
              </a:lnSpc>
              <a:buFont typeface="Wingdings" pitchFamily="2" charset="2"/>
              <a:buNone/>
            </a:pPr>
            <a:endParaRPr lang="en-US" sz="1400" dirty="0" smtClean="0"/>
          </a:p>
          <a:p>
            <a:pPr>
              <a:lnSpc>
                <a:spcPct val="80000"/>
              </a:lnSpc>
            </a:pP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224922933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0"/>
          </p:nvPr>
        </p:nvSpPr>
        <p:spPr>
          <a:noFill/>
        </p:spPr>
        <p:txBody>
          <a:bodyPr/>
          <a:lstStyle/>
          <a:p>
            <a:fld id="{30F43571-382A-41D8-A10B-FFE0E43D877C}" type="slidenum">
              <a:rPr lang="en-US"/>
              <a:pPr/>
              <a:t>65</a:t>
            </a:fld>
            <a:endParaRPr lang="en-US" dirty="0"/>
          </a:p>
        </p:txBody>
      </p:sp>
      <p:sp>
        <p:nvSpPr>
          <p:cNvPr id="34819" name="Rectangle 2"/>
          <p:cNvSpPr>
            <a:spLocks noGrp="1" noChangeArrowheads="1"/>
          </p:cNvSpPr>
          <p:nvPr>
            <p:ph type="title"/>
          </p:nvPr>
        </p:nvSpPr>
        <p:spPr>
          <a:xfrm>
            <a:off x="304800" y="0"/>
            <a:ext cx="7391400" cy="1219200"/>
          </a:xfrm>
        </p:spPr>
        <p:txBody>
          <a:bodyPr/>
          <a:lstStyle/>
          <a:p>
            <a:pPr algn="ctr"/>
            <a:r>
              <a:rPr lang="en-US" dirty="0" smtClean="0">
                <a:solidFill>
                  <a:schemeClr val="accent1"/>
                </a:solidFill>
              </a:rPr>
              <a:t>Elevator Speech</a:t>
            </a:r>
          </a:p>
        </p:txBody>
      </p:sp>
      <p:sp>
        <p:nvSpPr>
          <p:cNvPr id="34820" name="Rectangle 3"/>
          <p:cNvSpPr>
            <a:spLocks noGrp="1" noChangeArrowheads="1"/>
          </p:cNvSpPr>
          <p:nvPr>
            <p:ph type="body" idx="1"/>
          </p:nvPr>
        </p:nvSpPr>
        <p:spPr>
          <a:xfrm>
            <a:off x="381000" y="1295400"/>
            <a:ext cx="7848600" cy="4800600"/>
          </a:xfrm>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teach the participant to create an elevator speech.</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have an elevator speech to use</a:t>
            </a:r>
          </a:p>
          <a:p>
            <a:pPr>
              <a:lnSpc>
                <a:spcPct val="80000"/>
              </a:lnSpc>
            </a:pPr>
            <a:r>
              <a:rPr lang="en-US" sz="1400" dirty="0" smtClean="0"/>
              <a:t>learn techniques to help him/her be more confident and comfortable in any speaking situation</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Who should attend? Anyone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smtClean="0"/>
          </a:p>
          <a:p>
            <a:pPr>
              <a:lnSpc>
                <a:spcPct val="80000"/>
              </a:lnSpc>
              <a:buNone/>
            </a:pPr>
            <a:r>
              <a:rPr lang="en-US" sz="1400" dirty="0" smtClean="0"/>
              <a:t>CPE awarded:        1 hour </a:t>
            </a:r>
            <a:r>
              <a:rPr lang="en-US" sz="1400" dirty="0"/>
              <a:t>Communications and Marketing</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dirty="0"/>
          </a:p>
          <a:p>
            <a:pPr>
              <a:lnSpc>
                <a:spcPct val="80000"/>
              </a:lnSpc>
              <a:buNone/>
            </a:pPr>
            <a:r>
              <a:rPr lang="en-US" sz="1400" dirty="0"/>
              <a:t>Level: Basic   </a:t>
            </a:r>
            <a:r>
              <a:rPr lang="en-US" sz="1400" dirty="0" smtClean="0"/>
              <a:t> </a:t>
            </a:r>
            <a:r>
              <a:rPr lang="en-US" sz="1400" b="0" dirty="0" smtClean="0"/>
              <a:t>    </a:t>
            </a: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60868029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0"/>
          </p:nvPr>
        </p:nvSpPr>
        <p:spPr>
          <a:noFill/>
        </p:spPr>
        <p:txBody>
          <a:bodyPr/>
          <a:lstStyle/>
          <a:p>
            <a:fld id="{30F43571-382A-41D8-A10B-FFE0E43D877C}" type="slidenum">
              <a:rPr lang="en-US"/>
              <a:pPr/>
              <a:t>66</a:t>
            </a:fld>
            <a:endParaRPr lang="en-US" dirty="0"/>
          </a:p>
        </p:txBody>
      </p:sp>
      <p:sp>
        <p:nvSpPr>
          <p:cNvPr id="34819" name="Rectangle 2"/>
          <p:cNvSpPr>
            <a:spLocks noGrp="1" noChangeArrowheads="1"/>
          </p:cNvSpPr>
          <p:nvPr>
            <p:ph type="title"/>
          </p:nvPr>
        </p:nvSpPr>
        <p:spPr>
          <a:xfrm>
            <a:off x="304800" y="0"/>
            <a:ext cx="7391400" cy="1219200"/>
          </a:xfrm>
        </p:spPr>
        <p:txBody>
          <a:bodyPr/>
          <a:lstStyle/>
          <a:p>
            <a:pPr algn="ctr"/>
            <a:r>
              <a:rPr lang="en-US" dirty="0" smtClean="0">
                <a:solidFill>
                  <a:schemeClr val="accent1"/>
                </a:solidFill>
              </a:rPr>
              <a:t>Facebook for Business</a:t>
            </a:r>
          </a:p>
        </p:txBody>
      </p:sp>
      <p:sp>
        <p:nvSpPr>
          <p:cNvPr id="34820" name="Rectangle 3"/>
          <p:cNvSpPr>
            <a:spLocks noGrp="1" noChangeArrowheads="1"/>
          </p:cNvSpPr>
          <p:nvPr>
            <p:ph type="body" idx="1"/>
          </p:nvPr>
        </p:nvSpPr>
        <p:spPr>
          <a:xfrm>
            <a:off x="381000" y="1295400"/>
            <a:ext cx="7848600" cy="4800600"/>
          </a:xfrm>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teach the participant how to use Facebook for business.</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learn </a:t>
            </a:r>
            <a:r>
              <a:rPr lang="en-US" sz="1400" dirty="0" smtClean="0"/>
              <a:t>how to advertise</a:t>
            </a:r>
          </a:p>
          <a:p>
            <a:pPr>
              <a:lnSpc>
                <a:spcPct val="80000"/>
              </a:lnSpc>
            </a:pPr>
            <a:r>
              <a:rPr lang="en-US" sz="1400" dirty="0" smtClean="0"/>
              <a:t>learn techniques to develop a good Facebook page</a:t>
            </a:r>
          </a:p>
          <a:p>
            <a:pPr marL="0" indent="0">
              <a:lnSpc>
                <a:spcPct val="80000"/>
              </a:lnSpc>
              <a:buNone/>
            </a:pPr>
            <a:endParaRPr lang="en-US" sz="1400" dirty="0" smtClean="0"/>
          </a:p>
          <a:p>
            <a:pPr>
              <a:lnSpc>
                <a:spcPct val="80000"/>
              </a:lnSpc>
              <a:buFont typeface="Wingdings" pitchFamily="2" charset="2"/>
              <a:buNone/>
            </a:pPr>
            <a:r>
              <a:rPr lang="en-US" sz="1400" dirty="0" smtClean="0"/>
              <a:t>Who should attend? Anyone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smtClean="0"/>
          </a:p>
          <a:p>
            <a:pPr>
              <a:lnSpc>
                <a:spcPct val="80000"/>
              </a:lnSpc>
              <a:buNone/>
            </a:pPr>
            <a:r>
              <a:rPr lang="en-US" sz="1400" dirty="0" smtClean="0"/>
              <a:t>CPE awarded:        1 hour </a:t>
            </a:r>
            <a:r>
              <a:rPr lang="en-US" sz="1400" dirty="0"/>
              <a:t>Communications and Marketing</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dirty="0"/>
          </a:p>
          <a:p>
            <a:pPr>
              <a:lnSpc>
                <a:spcPct val="80000"/>
              </a:lnSpc>
              <a:buNone/>
            </a:pPr>
            <a:r>
              <a:rPr lang="en-US" sz="1400" dirty="0"/>
              <a:t>Level: Basic   </a:t>
            </a:r>
            <a:r>
              <a:rPr lang="en-US" sz="1400" dirty="0" smtClean="0"/>
              <a:t> </a:t>
            </a:r>
            <a:r>
              <a:rPr lang="en-US" sz="1400" b="0" dirty="0" smtClean="0"/>
              <a:t>    </a:t>
            </a: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355054703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0"/>
          </p:nvPr>
        </p:nvSpPr>
        <p:spPr>
          <a:noFill/>
        </p:spPr>
        <p:txBody>
          <a:bodyPr/>
          <a:lstStyle/>
          <a:p>
            <a:fld id="{30F43571-382A-41D8-A10B-FFE0E43D877C}" type="slidenum">
              <a:rPr lang="en-US"/>
              <a:pPr/>
              <a:t>67</a:t>
            </a:fld>
            <a:endParaRPr lang="en-US" dirty="0"/>
          </a:p>
        </p:txBody>
      </p:sp>
      <p:sp>
        <p:nvSpPr>
          <p:cNvPr id="34819" name="Rectangle 2"/>
          <p:cNvSpPr>
            <a:spLocks noGrp="1" noChangeArrowheads="1"/>
          </p:cNvSpPr>
          <p:nvPr>
            <p:ph type="title"/>
          </p:nvPr>
        </p:nvSpPr>
        <p:spPr>
          <a:xfrm>
            <a:off x="304800" y="0"/>
            <a:ext cx="7391400" cy="1219200"/>
          </a:xfrm>
        </p:spPr>
        <p:txBody>
          <a:bodyPr/>
          <a:lstStyle/>
          <a:p>
            <a:pPr algn="ctr"/>
            <a:r>
              <a:rPr lang="en-US" dirty="0">
                <a:solidFill>
                  <a:schemeClr val="accent1"/>
                </a:solidFill>
              </a:rPr>
              <a:t>Generating Better Business Referrals </a:t>
            </a:r>
            <a:endParaRPr lang="en-US" dirty="0">
              <a:solidFill>
                <a:schemeClr val="accent1"/>
              </a:solidFill>
            </a:endParaRPr>
          </a:p>
        </p:txBody>
      </p:sp>
      <p:sp>
        <p:nvSpPr>
          <p:cNvPr id="34820" name="Rectangle 3"/>
          <p:cNvSpPr>
            <a:spLocks noGrp="1" noChangeArrowheads="1"/>
          </p:cNvSpPr>
          <p:nvPr>
            <p:ph type="body" idx="1"/>
          </p:nvPr>
        </p:nvSpPr>
        <p:spPr>
          <a:xfrm>
            <a:off x="381000" y="1295400"/>
            <a:ext cx="7848600" cy="4800600"/>
          </a:xfrm>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teach the participant how to </a:t>
            </a:r>
            <a:r>
              <a:rPr lang="en-US" sz="1400" dirty="0" smtClean="0"/>
              <a:t>generate better business referrals.</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learn </a:t>
            </a:r>
            <a:r>
              <a:rPr lang="en-US" sz="1400" dirty="0" smtClean="0"/>
              <a:t>how to advertise</a:t>
            </a:r>
          </a:p>
          <a:p>
            <a:pPr>
              <a:lnSpc>
                <a:spcPct val="80000"/>
              </a:lnSpc>
            </a:pPr>
            <a:r>
              <a:rPr lang="en-US" sz="1400" dirty="0" smtClean="0"/>
              <a:t>learn techniques to develop </a:t>
            </a:r>
            <a:r>
              <a:rPr lang="en-US" sz="1400" dirty="0" smtClean="0"/>
              <a:t>leads</a:t>
            </a:r>
            <a:endParaRPr lang="en-US" sz="1400" dirty="0" smtClean="0"/>
          </a:p>
          <a:p>
            <a:pPr marL="0" indent="0">
              <a:lnSpc>
                <a:spcPct val="80000"/>
              </a:lnSpc>
              <a:buNone/>
            </a:pPr>
            <a:endParaRPr lang="en-US" sz="1400" dirty="0" smtClean="0"/>
          </a:p>
          <a:p>
            <a:pPr>
              <a:lnSpc>
                <a:spcPct val="80000"/>
              </a:lnSpc>
              <a:buFont typeface="Wingdings" pitchFamily="2" charset="2"/>
              <a:buNone/>
            </a:pPr>
            <a:r>
              <a:rPr lang="en-US" sz="1400" dirty="0" smtClean="0"/>
              <a:t>Who should attend? Anyone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smtClean="0"/>
          </a:p>
          <a:p>
            <a:pPr>
              <a:lnSpc>
                <a:spcPct val="80000"/>
              </a:lnSpc>
              <a:buNone/>
            </a:pPr>
            <a:r>
              <a:rPr lang="en-US" sz="1400" dirty="0" smtClean="0"/>
              <a:t>CPE awarded:        1 hour </a:t>
            </a:r>
            <a:r>
              <a:rPr lang="en-US" sz="1400" dirty="0"/>
              <a:t>Communications and Marketing</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dirty="0"/>
          </a:p>
          <a:p>
            <a:pPr>
              <a:lnSpc>
                <a:spcPct val="80000"/>
              </a:lnSpc>
              <a:buNone/>
            </a:pPr>
            <a:r>
              <a:rPr lang="en-US" sz="1400" dirty="0"/>
              <a:t>Level: Basic   </a:t>
            </a:r>
            <a:r>
              <a:rPr lang="en-US" sz="1400" dirty="0" smtClean="0"/>
              <a:t> </a:t>
            </a:r>
            <a:r>
              <a:rPr lang="en-US" sz="1400" b="0" dirty="0" smtClean="0"/>
              <a:t>    </a:t>
            </a: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89734051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0"/>
          </p:nvPr>
        </p:nvSpPr>
        <p:spPr>
          <a:noFill/>
        </p:spPr>
        <p:txBody>
          <a:bodyPr/>
          <a:lstStyle/>
          <a:p>
            <a:fld id="{30F43571-382A-41D8-A10B-FFE0E43D877C}" type="slidenum">
              <a:rPr lang="en-US"/>
              <a:pPr/>
              <a:t>68</a:t>
            </a:fld>
            <a:endParaRPr lang="en-US" dirty="0"/>
          </a:p>
        </p:txBody>
      </p:sp>
      <p:sp>
        <p:nvSpPr>
          <p:cNvPr id="34819" name="Rectangle 2"/>
          <p:cNvSpPr>
            <a:spLocks noGrp="1" noChangeArrowheads="1"/>
          </p:cNvSpPr>
          <p:nvPr>
            <p:ph type="title"/>
          </p:nvPr>
        </p:nvSpPr>
        <p:spPr>
          <a:xfrm>
            <a:off x="304800" y="0"/>
            <a:ext cx="7391400" cy="1219200"/>
          </a:xfrm>
        </p:spPr>
        <p:txBody>
          <a:bodyPr/>
          <a:lstStyle/>
          <a:p>
            <a:pPr algn="ctr"/>
            <a:r>
              <a:rPr lang="en-US" dirty="0">
                <a:solidFill>
                  <a:schemeClr val="accent1"/>
                </a:solidFill>
              </a:rPr>
              <a:t>How to Use Twitter for Business </a:t>
            </a:r>
            <a:endParaRPr lang="en-US" dirty="0">
              <a:solidFill>
                <a:schemeClr val="accent1"/>
              </a:solidFill>
            </a:endParaRPr>
          </a:p>
        </p:txBody>
      </p:sp>
      <p:sp>
        <p:nvSpPr>
          <p:cNvPr id="34820" name="Rectangle 3"/>
          <p:cNvSpPr>
            <a:spLocks noGrp="1" noChangeArrowheads="1"/>
          </p:cNvSpPr>
          <p:nvPr>
            <p:ph type="body" idx="1"/>
          </p:nvPr>
        </p:nvSpPr>
        <p:spPr>
          <a:xfrm>
            <a:off x="381000" y="1295400"/>
            <a:ext cx="7848600" cy="4800600"/>
          </a:xfrm>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teach the participant how to use </a:t>
            </a:r>
            <a:r>
              <a:rPr lang="en-US" sz="1400" dirty="0"/>
              <a:t>Facebook f</a:t>
            </a:r>
            <a:r>
              <a:rPr lang="en-US" sz="1400" dirty="0" smtClean="0"/>
              <a:t>or business.</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learn </a:t>
            </a:r>
            <a:r>
              <a:rPr lang="en-US" sz="1400" dirty="0" smtClean="0"/>
              <a:t>how to advertise</a:t>
            </a:r>
          </a:p>
          <a:p>
            <a:pPr>
              <a:lnSpc>
                <a:spcPct val="80000"/>
              </a:lnSpc>
            </a:pPr>
            <a:r>
              <a:rPr lang="en-US" sz="1400" dirty="0" smtClean="0"/>
              <a:t>learn techniques to develop a good </a:t>
            </a:r>
            <a:r>
              <a:rPr lang="en-US" sz="1400" dirty="0" smtClean="0"/>
              <a:t>Twitter </a:t>
            </a:r>
            <a:r>
              <a:rPr lang="en-US" sz="1400" dirty="0" smtClean="0"/>
              <a:t>page</a:t>
            </a:r>
          </a:p>
          <a:p>
            <a:pPr marL="0" indent="0">
              <a:lnSpc>
                <a:spcPct val="80000"/>
              </a:lnSpc>
              <a:buNone/>
            </a:pPr>
            <a:endParaRPr lang="en-US" sz="1400" dirty="0" smtClean="0"/>
          </a:p>
          <a:p>
            <a:pPr>
              <a:lnSpc>
                <a:spcPct val="80000"/>
              </a:lnSpc>
              <a:buFont typeface="Wingdings" pitchFamily="2" charset="2"/>
              <a:buNone/>
            </a:pPr>
            <a:r>
              <a:rPr lang="en-US" sz="1400" dirty="0" smtClean="0"/>
              <a:t>Who should attend? Anyone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smtClean="0"/>
          </a:p>
          <a:p>
            <a:pPr>
              <a:lnSpc>
                <a:spcPct val="80000"/>
              </a:lnSpc>
              <a:buNone/>
            </a:pPr>
            <a:r>
              <a:rPr lang="en-US" sz="1400" dirty="0" smtClean="0"/>
              <a:t>CPE awarded:        1 hour </a:t>
            </a:r>
            <a:r>
              <a:rPr lang="en-US" sz="1400" dirty="0"/>
              <a:t>Communications and Marketing</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dirty="0"/>
          </a:p>
          <a:p>
            <a:pPr>
              <a:lnSpc>
                <a:spcPct val="80000"/>
              </a:lnSpc>
              <a:buNone/>
            </a:pPr>
            <a:r>
              <a:rPr lang="en-US" sz="1400" dirty="0"/>
              <a:t>Level: Basic   </a:t>
            </a:r>
            <a:r>
              <a:rPr lang="en-US" sz="1400" dirty="0" smtClean="0"/>
              <a:t> </a:t>
            </a:r>
            <a:r>
              <a:rPr lang="en-US" sz="1400" b="0" dirty="0" smtClean="0"/>
              <a:t>    </a:t>
            </a: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357314194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69</a:t>
            </a:fld>
            <a:endParaRPr lang="en-US" dirty="0"/>
          </a:p>
        </p:txBody>
      </p:sp>
      <p:sp>
        <p:nvSpPr>
          <p:cNvPr id="54275" name="Rectangle 2"/>
          <p:cNvSpPr>
            <a:spLocks noGrp="1" noChangeArrowheads="1"/>
          </p:cNvSpPr>
          <p:nvPr>
            <p:ph type="title"/>
          </p:nvPr>
        </p:nvSpPr>
        <p:spPr/>
        <p:txBody>
          <a:bodyPr/>
          <a:lstStyle/>
          <a:p>
            <a:pPr algn="ctr"/>
            <a:r>
              <a:rPr lang="en-US" dirty="0" smtClean="0">
                <a:solidFill>
                  <a:schemeClr val="accent1"/>
                </a:solidFill>
              </a:rPr>
              <a:t>Keeping Your Customers Satisfied</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give some tips on keeping your customers as customers.</a:t>
            </a:r>
          </a:p>
          <a:p>
            <a:pPr>
              <a:lnSpc>
                <a:spcPct val="80000"/>
              </a:lnSpc>
              <a:buFont typeface="Wingdings" pitchFamily="2" charset="2"/>
              <a:buNone/>
            </a:pPr>
            <a:r>
              <a:rPr lang="en-US" sz="1400" dirty="0" smtClean="0"/>
              <a:t>                </a:t>
            </a:r>
          </a:p>
          <a:p>
            <a:pPr>
              <a:lnSpc>
                <a:spcPct val="80000"/>
              </a:lnSpc>
              <a:buFont typeface="Wingdings" pitchFamily="2" charset="2"/>
              <a:buNone/>
            </a:pPr>
            <a:r>
              <a:rPr lang="en-US" sz="1400" dirty="0" smtClean="0"/>
              <a:t>At the completion of this session the team member will:</a:t>
            </a:r>
          </a:p>
          <a:p>
            <a:pPr>
              <a:lnSpc>
                <a:spcPct val="80000"/>
              </a:lnSpc>
            </a:pPr>
            <a:r>
              <a:rPr lang="en-US" sz="1400" dirty="0" smtClean="0"/>
              <a:t>have some tools to use to communicate better with clients</a:t>
            </a:r>
          </a:p>
          <a:p>
            <a:pPr>
              <a:lnSpc>
                <a:spcPct val="80000"/>
              </a:lnSpc>
            </a:pPr>
            <a:r>
              <a:rPr lang="en-US" sz="1400" dirty="0" smtClean="0"/>
              <a:t>understand this is a never-ending process</a:t>
            </a:r>
          </a:p>
          <a:p>
            <a:pPr>
              <a:lnSpc>
                <a:spcPct val="80000"/>
              </a:lnSpc>
            </a:pPr>
            <a:endParaRPr lang="en-US" sz="1400" dirty="0" smtClean="0"/>
          </a:p>
          <a:p>
            <a:pPr>
              <a:lnSpc>
                <a:spcPct val="80000"/>
              </a:lnSpc>
              <a:buFont typeface="Wingdings" pitchFamily="2" charset="2"/>
              <a:buNone/>
            </a:pPr>
            <a:r>
              <a:rPr lang="en-US" sz="1400" dirty="0" smtClean="0"/>
              <a:t>Who should attend? Open to all</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smtClean="0"/>
          </a:p>
          <a:p>
            <a:pPr>
              <a:lnSpc>
                <a:spcPct val="80000"/>
              </a:lnSpc>
              <a:buNone/>
            </a:pPr>
            <a:r>
              <a:rPr lang="en-US" sz="1400" dirty="0" smtClean="0"/>
              <a:t>CPE awarded:      1 hour </a:t>
            </a:r>
            <a:r>
              <a:rPr lang="en-US" sz="1400" dirty="0"/>
              <a:t>Communications and Marketing</a:t>
            </a:r>
          </a:p>
          <a:p>
            <a:pPr>
              <a:lnSpc>
                <a:spcPct val="80000"/>
              </a:lnSpc>
              <a:buFont typeface="Wingdings" pitchFamily="2" charset="2"/>
              <a:buNone/>
            </a:pPr>
            <a:endParaRPr lang="en-US" sz="1400" dirty="0" smtClean="0"/>
          </a:p>
          <a:p>
            <a:pPr>
              <a:lnSpc>
                <a:spcPct val="80000"/>
              </a:lnSpc>
            </a:pP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676289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4419600"/>
            <a:ext cx="7772400" cy="1349375"/>
          </a:xfrm>
        </p:spPr>
        <p:txBody>
          <a:bodyPr/>
          <a:lstStyle/>
          <a:p>
            <a:r>
              <a:rPr lang="en-US" dirty="0" smtClean="0"/>
              <a:t>Adobe</a:t>
            </a:r>
            <a:endParaRPr lang="en-US" dirty="0"/>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7</a:t>
            </a:fld>
            <a:endParaRPr lang="en-US" dirty="0"/>
          </a:p>
        </p:txBody>
      </p:sp>
    </p:spTree>
    <p:extLst>
      <p:ext uri="{BB962C8B-B14F-4D97-AF65-F5344CB8AC3E}">
        <p14:creationId xmlns:p14="http://schemas.microsoft.com/office/powerpoint/2010/main" val="403171392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70</a:t>
            </a:fld>
            <a:endParaRPr lang="en-US" dirty="0"/>
          </a:p>
        </p:txBody>
      </p:sp>
      <p:sp>
        <p:nvSpPr>
          <p:cNvPr id="54275" name="Rectangle 2"/>
          <p:cNvSpPr>
            <a:spLocks noGrp="1" noChangeArrowheads="1"/>
          </p:cNvSpPr>
          <p:nvPr>
            <p:ph type="title"/>
          </p:nvPr>
        </p:nvSpPr>
        <p:spPr/>
        <p:txBody>
          <a:bodyPr/>
          <a:lstStyle/>
          <a:p>
            <a:r>
              <a:rPr lang="en-US" dirty="0" smtClean="0">
                <a:solidFill>
                  <a:schemeClr val="accent1"/>
                </a:solidFill>
              </a:rPr>
              <a:t>Linked-in</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teach the participants how to use linked-in for marketing and networking purposes.</a:t>
            </a:r>
          </a:p>
          <a:p>
            <a:pPr>
              <a:lnSpc>
                <a:spcPct val="80000"/>
              </a:lnSpc>
              <a:buFont typeface="Wingdings" pitchFamily="2" charset="2"/>
              <a:buNone/>
            </a:pPr>
            <a:r>
              <a:rPr lang="en-US" sz="1400" dirty="0" smtClean="0"/>
              <a:t>                </a:t>
            </a:r>
          </a:p>
          <a:p>
            <a:pPr>
              <a:lnSpc>
                <a:spcPct val="80000"/>
              </a:lnSpc>
              <a:buFont typeface="Wingdings" pitchFamily="2" charset="2"/>
              <a:buNone/>
            </a:pPr>
            <a:r>
              <a:rPr lang="en-US" sz="1400" dirty="0" smtClean="0"/>
              <a:t>At the completion of this session the team member will:</a:t>
            </a:r>
          </a:p>
          <a:p>
            <a:pPr>
              <a:lnSpc>
                <a:spcPct val="80000"/>
              </a:lnSpc>
            </a:pPr>
            <a:r>
              <a:rPr lang="en-US" sz="1400" dirty="0" smtClean="0"/>
              <a:t>set up an account</a:t>
            </a:r>
          </a:p>
          <a:p>
            <a:pPr>
              <a:lnSpc>
                <a:spcPct val="80000"/>
              </a:lnSpc>
            </a:pPr>
            <a:r>
              <a:rPr lang="en-US" sz="1400" dirty="0" smtClean="0"/>
              <a:t>understand the relationships</a:t>
            </a:r>
          </a:p>
          <a:p>
            <a:pPr>
              <a:lnSpc>
                <a:spcPct val="80000"/>
              </a:lnSpc>
            </a:pPr>
            <a:endParaRPr lang="en-US" sz="1400" dirty="0" smtClean="0"/>
          </a:p>
          <a:p>
            <a:pPr>
              <a:lnSpc>
                <a:spcPct val="80000"/>
              </a:lnSpc>
              <a:buFont typeface="Wingdings" pitchFamily="2" charset="2"/>
              <a:buNone/>
            </a:pPr>
            <a:r>
              <a:rPr lang="en-US" sz="1400" dirty="0" smtClean="0"/>
              <a:t>Who should attend? Open to all</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smtClean="0"/>
          </a:p>
          <a:p>
            <a:pPr>
              <a:lnSpc>
                <a:spcPct val="80000"/>
              </a:lnSpc>
              <a:buNone/>
            </a:pPr>
            <a:r>
              <a:rPr lang="en-US" sz="1400" dirty="0" smtClean="0"/>
              <a:t>CPE awarded:      1 hour </a:t>
            </a:r>
            <a:r>
              <a:rPr lang="en-US" sz="1400" dirty="0"/>
              <a:t>Communications and Marketing</a:t>
            </a:r>
          </a:p>
          <a:p>
            <a:pPr>
              <a:lnSpc>
                <a:spcPct val="80000"/>
              </a:lnSpc>
              <a:buFont typeface="Wingdings" pitchFamily="2" charset="2"/>
              <a:buNone/>
            </a:pPr>
            <a:endParaRPr lang="en-US" sz="1400" dirty="0" smtClean="0"/>
          </a:p>
          <a:p>
            <a:pPr>
              <a:lnSpc>
                <a:spcPct val="80000"/>
              </a:lnSpc>
            </a:pP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86469206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71</a:t>
            </a:fld>
            <a:endParaRPr lang="en-US" dirty="0"/>
          </a:p>
        </p:txBody>
      </p:sp>
      <p:sp>
        <p:nvSpPr>
          <p:cNvPr id="54275" name="Rectangle 2"/>
          <p:cNvSpPr>
            <a:spLocks noGrp="1" noChangeArrowheads="1"/>
          </p:cNvSpPr>
          <p:nvPr>
            <p:ph type="title"/>
          </p:nvPr>
        </p:nvSpPr>
        <p:spPr/>
        <p:txBody>
          <a:bodyPr/>
          <a:lstStyle/>
          <a:p>
            <a:r>
              <a:rPr lang="en-US" dirty="0" smtClean="0">
                <a:solidFill>
                  <a:schemeClr val="accent1"/>
                </a:solidFill>
              </a:rPr>
              <a:t>Using Linked-in for Business</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teach the participants how to use linked-in for marketing and networking purposes for the business.</a:t>
            </a:r>
          </a:p>
          <a:p>
            <a:pPr>
              <a:lnSpc>
                <a:spcPct val="80000"/>
              </a:lnSpc>
              <a:buFont typeface="Wingdings" pitchFamily="2" charset="2"/>
              <a:buNone/>
            </a:pPr>
            <a:r>
              <a:rPr lang="en-US" sz="1400" dirty="0" smtClean="0"/>
              <a:t>                </a:t>
            </a:r>
          </a:p>
          <a:p>
            <a:pPr>
              <a:lnSpc>
                <a:spcPct val="80000"/>
              </a:lnSpc>
              <a:buFont typeface="Wingdings" pitchFamily="2" charset="2"/>
              <a:buNone/>
            </a:pPr>
            <a:r>
              <a:rPr lang="en-US" sz="1400" dirty="0" smtClean="0"/>
              <a:t>At the completion of this session the team member will:</a:t>
            </a:r>
          </a:p>
          <a:p>
            <a:pPr>
              <a:lnSpc>
                <a:spcPct val="80000"/>
              </a:lnSpc>
            </a:pPr>
            <a:r>
              <a:rPr lang="en-US" sz="1400" dirty="0" smtClean="0"/>
              <a:t>learn tips on how to use for business</a:t>
            </a:r>
          </a:p>
          <a:p>
            <a:pPr>
              <a:lnSpc>
                <a:spcPct val="80000"/>
              </a:lnSpc>
            </a:pPr>
            <a:r>
              <a:rPr lang="en-US" sz="1400" dirty="0" smtClean="0"/>
              <a:t>understand the ways to use for business</a:t>
            </a:r>
          </a:p>
          <a:p>
            <a:pPr>
              <a:lnSpc>
                <a:spcPct val="80000"/>
              </a:lnSpc>
            </a:pPr>
            <a:endParaRPr lang="en-US" sz="1400" dirty="0" smtClean="0"/>
          </a:p>
          <a:p>
            <a:pPr>
              <a:lnSpc>
                <a:spcPct val="80000"/>
              </a:lnSpc>
              <a:buFont typeface="Wingdings" pitchFamily="2" charset="2"/>
              <a:buNone/>
            </a:pPr>
            <a:r>
              <a:rPr lang="en-US" sz="1400" dirty="0" smtClean="0"/>
              <a:t>Who should attend? Open to all</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1.5 hours</a:t>
            </a:r>
          </a:p>
          <a:p>
            <a:pPr>
              <a:lnSpc>
                <a:spcPct val="80000"/>
              </a:lnSpc>
              <a:buFont typeface="Wingdings" pitchFamily="2" charset="2"/>
              <a:buNone/>
            </a:pPr>
            <a:endParaRPr lang="en-US" sz="1400" dirty="0" smtClean="0"/>
          </a:p>
          <a:p>
            <a:pPr>
              <a:lnSpc>
                <a:spcPct val="80000"/>
              </a:lnSpc>
              <a:buNone/>
            </a:pPr>
            <a:r>
              <a:rPr lang="en-US" sz="1400" dirty="0" smtClean="0"/>
              <a:t>CPE awarded:      1.5 hours </a:t>
            </a:r>
            <a:r>
              <a:rPr lang="en-US" sz="1400" dirty="0"/>
              <a:t>Communications and Marketing</a:t>
            </a:r>
          </a:p>
          <a:p>
            <a:pPr>
              <a:lnSpc>
                <a:spcPct val="80000"/>
              </a:lnSpc>
              <a:buFont typeface="Wingdings" pitchFamily="2" charset="2"/>
              <a:buNone/>
            </a:pPr>
            <a:endParaRPr lang="en-US" sz="1400" dirty="0" smtClean="0"/>
          </a:p>
          <a:p>
            <a:pPr>
              <a:lnSpc>
                <a:spcPct val="80000"/>
              </a:lnSpc>
            </a:pP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50811152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72</a:t>
            </a:fld>
            <a:endParaRPr lang="en-US" dirty="0"/>
          </a:p>
        </p:txBody>
      </p:sp>
      <p:sp>
        <p:nvSpPr>
          <p:cNvPr id="54275" name="Rectangle 2"/>
          <p:cNvSpPr>
            <a:spLocks noGrp="1" noChangeArrowheads="1"/>
          </p:cNvSpPr>
          <p:nvPr>
            <p:ph type="title"/>
          </p:nvPr>
        </p:nvSpPr>
        <p:spPr/>
        <p:txBody>
          <a:bodyPr/>
          <a:lstStyle/>
          <a:p>
            <a:r>
              <a:rPr lang="en-US" dirty="0" smtClean="0">
                <a:solidFill>
                  <a:schemeClr val="accent1"/>
                </a:solidFill>
              </a:rPr>
              <a:t>Marketing</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teach the participants how to market and network.</a:t>
            </a:r>
          </a:p>
          <a:p>
            <a:pPr>
              <a:lnSpc>
                <a:spcPct val="80000"/>
              </a:lnSpc>
              <a:buFont typeface="Wingdings" pitchFamily="2" charset="2"/>
              <a:buNone/>
            </a:pPr>
            <a:r>
              <a:rPr lang="en-US" sz="1400" dirty="0" smtClean="0"/>
              <a:t>                </a:t>
            </a:r>
          </a:p>
          <a:p>
            <a:pPr>
              <a:lnSpc>
                <a:spcPct val="80000"/>
              </a:lnSpc>
              <a:buFont typeface="Wingdings" pitchFamily="2" charset="2"/>
              <a:buNone/>
            </a:pPr>
            <a:r>
              <a:rPr lang="en-US" sz="1400" dirty="0" smtClean="0"/>
              <a:t>At the completion of this session the team member will:</a:t>
            </a:r>
          </a:p>
          <a:p>
            <a:pPr>
              <a:lnSpc>
                <a:spcPct val="80000"/>
              </a:lnSpc>
            </a:pPr>
            <a:r>
              <a:rPr lang="en-US" sz="1400" dirty="0" smtClean="0"/>
              <a:t>create an elevator speech</a:t>
            </a:r>
          </a:p>
          <a:p>
            <a:pPr>
              <a:lnSpc>
                <a:spcPct val="80000"/>
              </a:lnSpc>
            </a:pPr>
            <a:r>
              <a:rPr lang="en-US" sz="1400" dirty="0" smtClean="0"/>
              <a:t>have marketing tips to use</a:t>
            </a:r>
          </a:p>
          <a:p>
            <a:pPr>
              <a:lnSpc>
                <a:spcPct val="80000"/>
              </a:lnSpc>
            </a:pPr>
            <a:endParaRPr lang="en-US" sz="1400" dirty="0" smtClean="0"/>
          </a:p>
          <a:p>
            <a:pPr>
              <a:lnSpc>
                <a:spcPct val="80000"/>
              </a:lnSpc>
              <a:buFont typeface="Wingdings" pitchFamily="2" charset="2"/>
              <a:buNone/>
            </a:pPr>
            <a:r>
              <a:rPr lang="en-US" sz="1400" dirty="0" smtClean="0"/>
              <a:t>Who should attend? Open to all</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smtClean="0"/>
          </a:p>
          <a:p>
            <a:pPr>
              <a:lnSpc>
                <a:spcPct val="80000"/>
              </a:lnSpc>
              <a:buNone/>
            </a:pPr>
            <a:r>
              <a:rPr lang="en-US" sz="1400" dirty="0" smtClean="0"/>
              <a:t>CPE awarded:      1 hour </a:t>
            </a:r>
            <a:r>
              <a:rPr lang="en-US" sz="1400" dirty="0"/>
              <a:t>Communications and Marketing</a:t>
            </a:r>
          </a:p>
          <a:p>
            <a:pPr>
              <a:lnSpc>
                <a:spcPct val="80000"/>
              </a:lnSpc>
              <a:buFont typeface="Wingdings" pitchFamily="2" charset="2"/>
              <a:buNone/>
            </a:pPr>
            <a:endParaRPr lang="en-US" sz="1400" dirty="0" smtClean="0"/>
          </a:p>
          <a:p>
            <a:pPr>
              <a:lnSpc>
                <a:spcPct val="80000"/>
              </a:lnSpc>
            </a:pP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414964969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73</a:t>
            </a:fld>
            <a:endParaRPr lang="en-US" dirty="0"/>
          </a:p>
        </p:txBody>
      </p:sp>
      <p:sp>
        <p:nvSpPr>
          <p:cNvPr id="54275" name="Rectangle 2"/>
          <p:cNvSpPr>
            <a:spLocks noGrp="1" noChangeArrowheads="1"/>
          </p:cNvSpPr>
          <p:nvPr>
            <p:ph type="title"/>
          </p:nvPr>
        </p:nvSpPr>
        <p:spPr/>
        <p:txBody>
          <a:bodyPr/>
          <a:lstStyle/>
          <a:p>
            <a:r>
              <a:rPr lang="en-US" dirty="0" smtClean="0">
                <a:solidFill>
                  <a:schemeClr val="accent1"/>
                </a:solidFill>
              </a:rPr>
              <a:t>Overcoming Sales Objections</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teach the participants how to use tools to get the sale.</a:t>
            </a:r>
          </a:p>
          <a:p>
            <a:pPr>
              <a:lnSpc>
                <a:spcPct val="80000"/>
              </a:lnSpc>
              <a:buFont typeface="Wingdings" pitchFamily="2" charset="2"/>
              <a:buNone/>
            </a:pPr>
            <a:r>
              <a:rPr lang="en-US" sz="1400" dirty="0" smtClean="0"/>
              <a:t>                </a:t>
            </a:r>
          </a:p>
          <a:p>
            <a:pPr>
              <a:lnSpc>
                <a:spcPct val="80000"/>
              </a:lnSpc>
              <a:buFont typeface="Wingdings" pitchFamily="2" charset="2"/>
              <a:buNone/>
            </a:pPr>
            <a:r>
              <a:rPr lang="en-US" sz="1400" dirty="0" smtClean="0"/>
              <a:t>At the completion of this session the team member will:</a:t>
            </a:r>
          </a:p>
          <a:p>
            <a:pPr>
              <a:lnSpc>
                <a:spcPct val="80000"/>
              </a:lnSpc>
            </a:pPr>
            <a:r>
              <a:rPr lang="en-US" sz="1400" dirty="0" smtClean="0"/>
              <a:t>have a list of things to do</a:t>
            </a:r>
          </a:p>
          <a:p>
            <a:pPr>
              <a:lnSpc>
                <a:spcPct val="80000"/>
              </a:lnSpc>
            </a:pPr>
            <a:r>
              <a:rPr lang="en-US" sz="1400" dirty="0" smtClean="0"/>
              <a:t>have a list of things not to do</a:t>
            </a:r>
          </a:p>
          <a:p>
            <a:pPr>
              <a:lnSpc>
                <a:spcPct val="80000"/>
              </a:lnSpc>
            </a:pPr>
            <a:endParaRPr lang="en-US" sz="1400" dirty="0" smtClean="0"/>
          </a:p>
          <a:p>
            <a:pPr>
              <a:lnSpc>
                <a:spcPct val="80000"/>
              </a:lnSpc>
              <a:buFont typeface="Wingdings" pitchFamily="2" charset="2"/>
              <a:buNone/>
            </a:pPr>
            <a:r>
              <a:rPr lang="en-US" sz="1400" dirty="0" smtClean="0"/>
              <a:t>Who should attend? Open to all</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smtClean="0"/>
          </a:p>
          <a:p>
            <a:pPr>
              <a:lnSpc>
                <a:spcPct val="80000"/>
              </a:lnSpc>
              <a:buNone/>
            </a:pPr>
            <a:r>
              <a:rPr lang="en-US" sz="1400" dirty="0" smtClean="0"/>
              <a:t>CPE awarded:      1 hour </a:t>
            </a:r>
            <a:r>
              <a:rPr lang="en-US" sz="1400" dirty="0"/>
              <a:t>Communications and Marketing</a:t>
            </a:r>
          </a:p>
          <a:p>
            <a:pPr>
              <a:lnSpc>
                <a:spcPct val="80000"/>
              </a:lnSpc>
              <a:buFont typeface="Wingdings" pitchFamily="2" charset="2"/>
              <a:buNone/>
            </a:pPr>
            <a:endParaRPr lang="en-US" sz="1400" dirty="0" smtClean="0"/>
          </a:p>
          <a:p>
            <a:pPr>
              <a:lnSpc>
                <a:spcPct val="80000"/>
              </a:lnSpc>
            </a:pP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99888190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3"/>
          <p:cNvSpPr>
            <a:spLocks noGrp="1"/>
          </p:cNvSpPr>
          <p:nvPr>
            <p:ph type="sldNum" sz="quarter" idx="10"/>
          </p:nvPr>
        </p:nvSpPr>
        <p:spPr>
          <a:noFill/>
        </p:spPr>
        <p:txBody>
          <a:bodyPr/>
          <a:lstStyle/>
          <a:p>
            <a:fld id="{0EC8E770-1006-4214-A163-3CEE9ECC193B}" type="slidenum">
              <a:rPr lang="en-US"/>
              <a:pPr/>
              <a:t>74</a:t>
            </a:fld>
            <a:endParaRPr lang="en-US" dirty="0"/>
          </a:p>
        </p:txBody>
      </p:sp>
      <p:sp>
        <p:nvSpPr>
          <p:cNvPr id="32771" name="Rectangle 2"/>
          <p:cNvSpPr>
            <a:spLocks noGrp="1" noChangeArrowheads="1"/>
          </p:cNvSpPr>
          <p:nvPr>
            <p:ph type="title"/>
          </p:nvPr>
        </p:nvSpPr>
        <p:spPr>
          <a:xfrm>
            <a:off x="304800" y="152400"/>
            <a:ext cx="7391400" cy="1066800"/>
          </a:xfrm>
        </p:spPr>
        <p:txBody>
          <a:bodyPr/>
          <a:lstStyle/>
          <a:p>
            <a:r>
              <a:rPr lang="en-US" dirty="0" smtClean="0">
                <a:solidFill>
                  <a:schemeClr val="accent1"/>
                </a:solidFill>
              </a:rPr>
              <a:t>PowerPoint as a Marketing Tool</a:t>
            </a:r>
          </a:p>
        </p:txBody>
      </p:sp>
      <p:sp>
        <p:nvSpPr>
          <p:cNvPr id="32772" name="Rectangle 3"/>
          <p:cNvSpPr>
            <a:spLocks noGrp="1" noChangeArrowheads="1"/>
          </p:cNvSpPr>
          <p:nvPr>
            <p:ph type="body" idx="1"/>
          </p:nvPr>
        </p:nvSpPr>
        <p:spPr>
          <a:xfrm>
            <a:off x="381000" y="1143000"/>
            <a:ext cx="8153400" cy="5486400"/>
          </a:xfrm>
        </p:spPr>
        <p:txBody>
          <a:bodyPr/>
          <a:lstStyle/>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Session Description </a:t>
            </a:r>
          </a:p>
          <a:p>
            <a:pPr>
              <a:lnSpc>
                <a:spcPct val="80000"/>
              </a:lnSpc>
              <a:buFont typeface="Wingdings" pitchFamily="2" charset="2"/>
              <a:buNone/>
            </a:pPr>
            <a:r>
              <a:rPr lang="en-US" sz="1600" dirty="0" smtClean="0"/>
              <a:t>    This session is designed to introduce you to the using PowerPoint as a marketing took.</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At the completion of this session the team member will: </a:t>
            </a:r>
          </a:p>
          <a:p>
            <a:pPr>
              <a:lnSpc>
                <a:spcPct val="80000"/>
              </a:lnSpc>
            </a:pPr>
            <a:r>
              <a:rPr lang="en-US" sz="1600" dirty="0" smtClean="0"/>
              <a:t>be able to create a new presentation</a:t>
            </a:r>
          </a:p>
          <a:p>
            <a:pPr>
              <a:lnSpc>
                <a:spcPct val="80000"/>
              </a:lnSpc>
            </a:pPr>
            <a:r>
              <a:rPr lang="en-US" sz="1600" dirty="0" smtClean="0"/>
              <a:t>know how to transition speakers effectively</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Who should attend? Anyone-New PowerPoint Users	</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Presenter: Linda Steele</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Prerequisite:  None </a:t>
            </a:r>
          </a:p>
          <a:p>
            <a:pPr>
              <a:lnSpc>
                <a:spcPct val="80000"/>
              </a:lnSpc>
              <a:buFont typeface="Wingdings" pitchFamily="2" charset="2"/>
              <a:buNone/>
            </a:pPr>
            <a:endParaRPr lang="en-US" sz="1600" dirty="0"/>
          </a:p>
          <a:p>
            <a:pPr>
              <a:lnSpc>
                <a:spcPct val="80000"/>
              </a:lnSpc>
              <a:buNone/>
            </a:pPr>
            <a:r>
              <a:rPr lang="en-US" sz="1600" dirty="0"/>
              <a:t>Level: Basic   </a:t>
            </a:r>
            <a:r>
              <a:rPr lang="en-US" sz="1600" dirty="0" smtClean="0"/>
              <a:t> </a:t>
            </a:r>
            <a:r>
              <a:rPr lang="en-US" sz="1600" b="0" dirty="0" smtClean="0"/>
              <a:t>    </a:t>
            </a:r>
            <a:endParaRPr lang="en-US" sz="1600" dirty="0" smtClean="0"/>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Program Length: 2 hours</a:t>
            </a:r>
          </a:p>
          <a:p>
            <a:pPr>
              <a:lnSpc>
                <a:spcPct val="80000"/>
              </a:lnSpc>
              <a:buFont typeface="Wingdings" pitchFamily="2" charset="2"/>
              <a:buNone/>
            </a:pPr>
            <a:endParaRPr lang="en-US" sz="1600" dirty="0" smtClean="0"/>
          </a:p>
          <a:p>
            <a:pPr>
              <a:lnSpc>
                <a:spcPct val="80000"/>
              </a:lnSpc>
              <a:buNone/>
            </a:pPr>
            <a:r>
              <a:rPr lang="en-US" sz="1600" dirty="0" smtClean="0"/>
              <a:t>CPE awarded:	2 hours Computer Software and Applications</a:t>
            </a:r>
            <a:endParaRPr lang="en-US" sz="1600" dirty="0"/>
          </a:p>
          <a:p>
            <a:pPr>
              <a:lnSpc>
                <a:spcPct val="80000"/>
              </a:lnSpc>
              <a:buFont typeface="Wingdings" pitchFamily="2" charset="2"/>
              <a:buNone/>
            </a:pPr>
            <a:endParaRPr lang="en-US" sz="1600" dirty="0" smtClean="0"/>
          </a:p>
        </p:txBody>
      </p:sp>
    </p:spTree>
    <p:extLst>
      <p:ext uri="{BB962C8B-B14F-4D97-AF65-F5344CB8AC3E}">
        <p14:creationId xmlns:p14="http://schemas.microsoft.com/office/powerpoint/2010/main" val="105416900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75</a:t>
            </a:fld>
            <a:endParaRPr lang="en-US" dirty="0"/>
          </a:p>
        </p:txBody>
      </p:sp>
      <p:sp>
        <p:nvSpPr>
          <p:cNvPr id="54275" name="Rectangle 2"/>
          <p:cNvSpPr>
            <a:spLocks noGrp="1" noChangeArrowheads="1"/>
          </p:cNvSpPr>
          <p:nvPr>
            <p:ph type="title"/>
          </p:nvPr>
        </p:nvSpPr>
        <p:spPr>
          <a:xfrm>
            <a:off x="0" y="228600"/>
            <a:ext cx="8077200" cy="1143000"/>
          </a:xfrm>
        </p:spPr>
        <p:txBody>
          <a:bodyPr/>
          <a:lstStyle/>
          <a:p>
            <a:pPr algn="ctr"/>
            <a:r>
              <a:rPr lang="en-US" dirty="0" smtClean="0">
                <a:solidFill>
                  <a:schemeClr val="accent1"/>
                </a:solidFill>
              </a:rPr>
              <a:t>Secrets of Successful Sales Professionals</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teach the participants how to market.</a:t>
            </a:r>
          </a:p>
          <a:p>
            <a:pPr>
              <a:lnSpc>
                <a:spcPct val="80000"/>
              </a:lnSpc>
              <a:buFont typeface="Wingdings" pitchFamily="2" charset="2"/>
              <a:buNone/>
            </a:pPr>
            <a:r>
              <a:rPr lang="en-US" sz="1400" dirty="0" smtClean="0"/>
              <a:t>                </a:t>
            </a:r>
          </a:p>
          <a:p>
            <a:pPr>
              <a:lnSpc>
                <a:spcPct val="80000"/>
              </a:lnSpc>
              <a:buFont typeface="Wingdings" pitchFamily="2" charset="2"/>
              <a:buNone/>
            </a:pPr>
            <a:r>
              <a:rPr lang="en-US" sz="1400" dirty="0" smtClean="0"/>
              <a:t>At the completion of this session the team member will:</a:t>
            </a:r>
          </a:p>
          <a:p>
            <a:pPr>
              <a:lnSpc>
                <a:spcPct val="80000"/>
              </a:lnSpc>
            </a:pPr>
            <a:r>
              <a:rPr lang="en-US" sz="1400" dirty="0" smtClean="0"/>
              <a:t>have various skills to use</a:t>
            </a:r>
          </a:p>
          <a:p>
            <a:pPr>
              <a:lnSpc>
                <a:spcPct val="80000"/>
              </a:lnSpc>
            </a:pPr>
            <a:r>
              <a:rPr lang="en-US" sz="1400" dirty="0" smtClean="0"/>
              <a:t>will sell an item to a classmate</a:t>
            </a:r>
          </a:p>
          <a:p>
            <a:pPr>
              <a:lnSpc>
                <a:spcPct val="80000"/>
              </a:lnSpc>
            </a:pPr>
            <a:endParaRPr lang="en-US" sz="1400" dirty="0" smtClean="0"/>
          </a:p>
          <a:p>
            <a:pPr>
              <a:lnSpc>
                <a:spcPct val="80000"/>
              </a:lnSpc>
              <a:buFont typeface="Wingdings" pitchFamily="2" charset="2"/>
              <a:buNone/>
            </a:pPr>
            <a:r>
              <a:rPr lang="en-US" sz="1400" dirty="0" smtClean="0"/>
              <a:t>Who should attend? Open to all</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smtClean="0"/>
          </a:p>
          <a:p>
            <a:pPr>
              <a:lnSpc>
                <a:spcPct val="80000"/>
              </a:lnSpc>
              <a:buNone/>
            </a:pPr>
            <a:r>
              <a:rPr lang="en-US" sz="1400" dirty="0" smtClean="0"/>
              <a:t>CPE awarded:      1 hour </a:t>
            </a:r>
            <a:r>
              <a:rPr lang="en-US" sz="1400" dirty="0"/>
              <a:t>Communications and Marketing</a:t>
            </a:r>
          </a:p>
          <a:p>
            <a:pPr>
              <a:lnSpc>
                <a:spcPct val="80000"/>
              </a:lnSpc>
              <a:buFont typeface="Wingdings" pitchFamily="2" charset="2"/>
              <a:buNone/>
            </a:pPr>
            <a:endParaRPr lang="en-US" sz="1400" dirty="0" smtClean="0"/>
          </a:p>
          <a:p>
            <a:pPr>
              <a:lnSpc>
                <a:spcPct val="80000"/>
              </a:lnSpc>
            </a:pP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331291540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76</a:t>
            </a:fld>
            <a:endParaRPr lang="en-US" dirty="0"/>
          </a:p>
        </p:txBody>
      </p:sp>
      <p:sp>
        <p:nvSpPr>
          <p:cNvPr id="54275" name="Rectangle 2"/>
          <p:cNvSpPr>
            <a:spLocks noGrp="1" noChangeArrowheads="1"/>
          </p:cNvSpPr>
          <p:nvPr>
            <p:ph type="title"/>
          </p:nvPr>
        </p:nvSpPr>
        <p:spPr>
          <a:xfrm>
            <a:off x="0" y="228600"/>
            <a:ext cx="8077200" cy="1143000"/>
          </a:xfrm>
        </p:spPr>
        <p:txBody>
          <a:bodyPr/>
          <a:lstStyle/>
          <a:p>
            <a:pPr algn="ctr"/>
            <a:r>
              <a:rPr lang="en-US" dirty="0" smtClean="0">
                <a:solidFill>
                  <a:schemeClr val="accent1"/>
                </a:solidFill>
              </a:rPr>
              <a:t>Surveying Your Clients to Improve Customer Service</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teach the participants how to interview clients for feedback to use in improving their service.</a:t>
            </a:r>
          </a:p>
          <a:p>
            <a:pPr>
              <a:lnSpc>
                <a:spcPct val="80000"/>
              </a:lnSpc>
              <a:buFont typeface="Wingdings" pitchFamily="2" charset="2"/>
              <a:buNone/>
            </a:pPr>
            <a:r>
              <a:rPr lang="en-US" sz="1400" dirty="0" smtClean="0"/>
              <a:t>                </a:t>
            </a:r>
          </a:p>
          <a:p>
            <a:pPr>
              <a:lnSpc>
                <a:spcPct val="80000"/>
              </a:lnSpc>
              <a:buFont typeface="Wingdings" pitchFamily="2" charset="2"/>
              <a:buNone/>
            </a:pPr>
            <a:r>
              <a:rPr lang="en-US" sz="1400" dirty="0" smtClean="0"/>
              <a:t>At the completion of this session the team member will:</a:t>
            </a:r>
          </a:p>
          <a:p>
            <a:pPr>
              <a:lnSpc>
                <a:spcPct val="80000"/>
              </a:lnSpc>
            </a:pPr>
            <a:r>
              <a:rPr lang="en-US" sz="1400" dirty="0" smtClean="0"/>
              <a:t>have a questionnaire to use</a:t>
            </a:r>
          </a:p>
          <a:p>
            <a:pPr>
              <a:lnSpc>
                <a:spcPct val="80000"/>
              </a:lnSpc>
            </a:pPr>
            <a:r>
              <a:rPr lang="en-US" sz="1400" dirty="0" smtClean="0"/>
              <a:t>have the skills to interview an illicit responses</a:t>
            </a:r>
          </a:p>
          <a:p>
            <a:pPr>
              <a:lnSpc>
                <a:spcPct val="80000"/>
              </a:lnSpc>
            </a:pPr>
            <a:endParaRPr lang="en-US" sz="1400" dirty="0" smtClean="0"/>
          </a:p>
          <a:p>
            <a:pPr>
              <a:lnSpc>
                <a:spcPct val="80000"/>
              </a:lnSpc>
              <a:buFont typeface="Wingdings" pitchFamily="2" charset="2"/>
              <a:buNone/>
            </a:pPr>
            <a:r>
              <a:rPr lang="en-US" sz="1400" dirty="0" smtClean="0"/>
              <a:t>Who should attend? Open to all</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smtClean="0"/>
          </a:p>
          <a:p>
            <a:pPr>
              <a:lnSpc>
                <a:spcPct val="80000"/>
              </a:lnSpc>
              <a:buNone/>
            </a:pPr>
            <a:r>
              <a:rPr lang="en-US" sz="1400" dirty="0" smtClean="0"/>
              <a:t>CPE awarded:      1 hour </a:t>
            </a:r>
            <a:r>
              <a:rPr lang="en-US" sz="1400" dirty="0"/>
              <a:t>Communications and Marketing</a:t>
            </a:r>
          </a:p>
          <a:p>
            <a:pPr>
              <a:lnSpc>
                <a:spcPct val="80000"/>
              </a:lnSpc>
              <a:buFont typeface="Wingdings" pitchFamily="2" charset="2"/>
              <a:buNone/>
            </a:pPr>
            <a:endParaRPr lang="en-US" sz="1400" dirty="0" smtClean="0"/>
          </a:p>
          <a:p>
            <a:pPr>
              <a:lnSpc>
                <a:spcPct val="80000"/>
              </a:lnSpc>
            </a:pP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82417964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77</a:t>
            </a:fld>
            <a:endParaRPr lang="en-US" dirty="0"/>
          </a:p>
        </p:txBody>
      </p:sp>
      <p:sp>
        <p:nvSpPr>
          <p:cNvPr id="54275" name="Rectangle 2"/>
          <p:cNvSpPr>
            <a:spLocks noGrp="1" noChangeArrowheads="1"/>
          </p:cNvSpPr>
          <p:nvPr>
            <p:ph type="title"/>
          </p:nvPr>
        </p:nvSpPr>
        <p:spPr>
          <a:xfrm>
            <a:off x="0" y="228600"/>
            <a:ext cx="8077200" cy="1143000"/>
          </a:xfrm>
        </p:spPr>
        <p:txBody>
          <a:bodyPr/>
          <a:lstStyle/>
          <a:p>
            <a:pPr algn="ctr"/>
            <a:r>
              <a:rPr lang="en-US" dirty="0" smtClean="0">
                <a:solidFill>
                  <a:schemeClr val="accent1"/>
                </a:solidFill>
              </a:rPr>
              <a:t>The Art of Blogging</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teach the participants how to create a blog.</a:t>
            </a:r>
          </a:p>
          <a:p>
            <a:pPr>
              <a:lnSpc>
                <a:spcPct val="80000"/>
              </a:lnSpc>
              <a:buFont typeface="Wingdings" pitchFamily="2" charset="2"/>
              <a:buNone/>
            </a:pPr>
            <a:r>
              <a:rPr lang="en-US" sz="1400" dirty="0" smtClean="0"/>
              <a:t>                </a:t>
            </a:r>
          </a:p>
          <a:p>
            <a:pPr>
              <a:lnSpc>
                <a:spcPct val="80000"/>
              </a:lnSpc>
              <a:buFont typeface="Wingdings" pitchFamily="2" charset="2"/>
              <a:buNone/>
            </a:pPr>
            <a:r>
              <a:rPr lang="en-US" sz="1400" dirty="0" smtClean="0"/>
              <a:t>At the completion of this session the team member will:</a:t>
            </a:r>
          </a:p>
          <a:p>
            <a:pPr>
              <a:lnSpc>
                <a:spcPct val="80000"/>
              </a:lnSpc>
            </a:pPr>
            <a:r>
              <a:rPr lang="en-US" sz="1400" dirty="0" smtClean="0"/>
              <a:t>have tips on how to blog</a:t>
            </a:r>
          </a:p>
          <a:p>
            <a:pPr>
              <a:lnSpc>
                <a:spcPct val="80000"/>
              </a:lnSpc>
            </a:pPr>
            <a:r>
              <a:rPr lang="en-US" sz="1400" dirty="0" smtClean="0"/>
              <a:t>have the skills to write a blog</a:t>
            </a:r>
          </a:p>
          <a:p>
            <a:pPr>
              <a:lnSpc>
                <a:spcPct val="80000"/>
              </a:lnSpc>
            </a:pPr>
            <a:endParaRPr lang="en-US" sz="1400" dirty="0" smtClean="0"/>
          </a:p>
          <a:p>
            <a:pPr>
              <a:lnSpc>
                <a:spcPct val="80000"/>
              </a:lnSpc>
              <a:buFont typeface="Wingdings" pitchFamily="2" charset="2"/>
              <a:buNone/>
            </a:pPr>
            <a:r>
              <a:rPr lang="en-US" sz="1400" dirty="0" smtClean="0"/>
              <a:t>Who should attend? Open to all</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smtClean="0"/>
          </a:p>
          <a:p>
            <a:pPr>
              <a:lnSpc>
                <a:spcPct val="80000"/>
              </a:lnSpc>
              <a:buNone/>
            </a:pPr>
            <a:r>
              <a:rPr lang="en-US" sz="1400" dirty="0" smtClean="0"/>
              <a:t>CPE awarded:      1 hour </a:t>
            </a:r>
            <a:r>
              <a:rPr lang="en-US" sz="1400" dirty="0"/>
              <a:t>Communications and Marketing</a:t>
            </a:r>
          </a:p>
          <a:p>
            <a:pPr>
              <a:lnSpc>
                <a:spcPct val="80000"/>
              </a:lnSpc>
              <a:buFont typeface="Wingdings" pitchFamily="2" charset="2"/>
              <a:buNone/>
            </a:pPr>
            <a:endParaRPr lang="en-US" sz="1400" dirty="0" smtClean="0"/>
          </a:p>
          <a:p>
            <a:pPr>
              <a:lnSpc>
                <a:spcPct val="80000"/>
              </a:lnSpc>
            </a:pP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294158884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78</a:t>
            </a:fld>
            <a:endParaRPr lang="en-US" dirty="0"/>
          </a:p>
        </p:txBody>
      </p:sp>
      <p:sp>
        <p:nvSpPr>
          <p:cNvPr id="54275" name="Rectangle 2"/>
          <p:cNvSpPr>
            <a:spLocks noGrp="1" noChangeArrowheads="1"/>
          </p:cNvSpPr>
          <p:nvPr>
            <p:ph type="title"/>
          </p:nvPr>
        </p:nvSpPr>
        <p:spPr>
          <a:xfrm>
            <a:off x="0" y="228600"/>
            <a:ext cx="8077200" cy="1143000"/>
          </a:xfrm>
        </p:spPr>
        <p:txBody>
          <a:bodyPr/>
          <a:lstStyle/>
          <a:p>
            <a:pPr algn="ctr"/>
            <a:r>
              <a:rPr lang="en-US" dirty="0" smtClean="0">
                <a:solidFill>
                  <a:schemeClr val="accent1"/>
                </a:solidFill>
              </a:rPr>
              <a:t>The Art of Selling</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teach the participants how to sell.</a:t>
            </a:r>
          </a:p>
          <a:p>
            <a:pPr>
              <a:lnSpc>
                <a:spcPct val="80000"/>
              </a:lnSpc>
              <a:buFont typeface="Wingdings" pitchFamily="2" charset="2"/>
              <a:buNone/>
            </a:pPr>
            <a:r>
              <a:rPr lang="en-US" sz="1400" dirty="0" smtClean="0"/>
              <a:t>                </a:t>
            </a:r>
          </a:p>
          <a:p>
            <a:pPr>
              <a:lnSpc>
                <a:spcPct val="80000"/>
              </a:lnSpc>
              <a:buFont typeface="Wingdings" pitchFamily="2" charset="2"/>
              <a:buNone/>
            </a:pPr>
            <a:r>
              <a:rPr lang="en-US" sz="1400" dirty="0" smtClean="0"/>
              <a:t>At the completion of this session the team member will:</a:t>
            </a:r>
          </a:p>
          <a:p>
            <a:pPr>
              <a:lnSpc>
                <a:spcPct val="80000"/>
              </a:lnSpc>
            </a:pPr>
            <a:r>
              <a:rPr lang="en-US" sz="1400" dirty="0" smtClean="0"/>
              <a:t>have tips on how to sell</a:t>
            </a:r>
          </a:p>
          <a:p>
            <a:pPr>
              <a:lnSpc>
                <a:spcPct val="80000"/>
              </a:lnSpc>
            </a:pPr>
            <a:r>
              <a:rPr lang="en-US" sz="1400" dirty="0" smtClean="0"/>
              <a:t>have the skills to use various sales techniques and on-line tools</a:t>
            </a:r>
          </a:p>
          <a:p>
            <a:pPr>
              <a:lnSpc>
                <a:spcPct val="80000"/>
              </a:lnSpc>
            </a:pPr>
            <a:endParaRPr lang="en-US" sz="1400" dirty="0" smtClean="0"/>
          </a:p>
          <a:p>
            <a:pPr>
              <a:lnSpc>
                <a:spcPct val="80000"/>
              </a:lnSpc>
              <a:buFont typeface="Wingdings" pitchFamily="2" charset="2"/>
              <a:buNone/>
            </a:pPr>
            <a:r>
              <a:rPr lang="en-US" sz="1400" dirty="0" smtClean="0"/>
              <a:t>Who should attend? Open to all</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smtClean="0"/>
          </a:p>
          <a:p>
            <a:pPr>
              <a:lnSpc>
                <a:spcPct val="80000"/>
              </a:lnSpc>
              <a:buNone/>
            </a:pPr>
            <a:r>
              <a:rPr lang="en-US" sz="1400" dirty="0" smtClean="0"/>
              <a:t>CPE awarded:      1 hour </a:t>
            </a:r>
            <a:r>
              <a:rPr lang="en-US" sz="1400" dirty="0"/>
              <a:t>Communications and Marketing</a:t>
            </a:r>
          </a:p>
          <a:p>
            <a:pPr>
              <a:lnSpc>
                <a:spcPct val="80000"/>
              </a:lnSpc>
              <a:buFont typeface="Wingdings" pitchFamily="2" charset="2"/>
              <a:buNone/>
            </a:pPr>
            <a:endParaRPr lang="en-US" sz="1400" dirty="0" smtClean="0"/>
          </a:p>
          <a:p>
            <a:pPr>
              <a:lnSpc>
                <a:spcPct val="80000"/>
              </a:lnSpc>
            </a:pP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13011141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79</a:t>
            </a:fld>
            <a:endParaRPr lang="en-US" dirty="0"/>
          </a:p>
        </p:txBody>
      </p:sp>
      <p:sp>
        <p:nvSpPr>
          <p:cNvPr id="46083" name="Rectangle 2"/>
          <p:cNvSpPr>
            <a:spLocks noGrp="1" noChangeArrowheads="1"/>
          </p:cNvSpPr>
          <p:nvPr>
            <p:ph type="title"/>
          </p:nvPr>
        </p:nvSpPr>
        <p:spPr>
          <a:xfrm>
            <a:off x="0" y="228600"/>
            <a:ext cx="8229600" cy="1143000"/>
          </a:xfrm>
        </p:spPr>
        <p:txBody>
          <a:bodyPr/>
          <a:lstStyle/>
          <a:p>
            <a:pPr algn="ctr"/>
            <a:r>
              <a:rPr lang="en-US" sz="3600" dirty="0">
                <a:solidFill>
                  <a:schemeClr val="accent1"/>
                </a:solidFill>
              </a:rPr>
              <a:t>Treating Your Internal Customers Like External Customers</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discuss tips on how to treat your coworkers like they are a customer.</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have some ways to treat coworkers as a client</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Font typeface="Wingdings" pitchFamily="2" charset="2"/>
              <a:buNone/>
            </a:pPr>
            <a:r>
              <a:rPr lang="en-US" sz="1600" dirty="0" smtClean="0"/>
              <a:t>CPE awarded:      1 hour Business Management and Organization</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3920739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6F6D11F1-1DE4-46C5-82A3-545CB88BFD56}" type="slidenum">
              <a:rPr lang="en-US"/>
              <a:pPr/>
              <a:t>8</a:t>
            </a:fld>
            <a:endParaRPr lang="en-US" dirty="0"/>
          </a:p>
        </p:txBody>
      </p:sp>
      <p:sp>
        <p:nvSpPr>
          <p:cNvPr id="5123" name="Rectangle 2"/>
          <p:cNvSpPr>
            <a:spLocks noGrp="1" noChangeArrowheads="1"/>
          </p:cNvSpPr>
          <p:nvPr>
            <p:ph type="title"/>
          </p:nvPr>
        </p:nvSpPr>
        <p:spPr/>
        <p:txBody>
          <a:bodyPr/>
          <a:lstStyle/>
          <a:p>
            <a:r>
              <a:rPr lang="en-US" dirty="0" smtClean="0">
                <a:solidFill>
                  <a:schemeClr val="accent1"/>
                </a:solidFill>
              </a:rPr>
              <a:t>Adobe Acrobat</a:t>
            </a:r>
          </a:p>
        </p:txBody>
      </p:sp>
      <p:sp>
        <p:nvSpPr>
          <p:cNvPr id="5124" name="Rectangle 3"/>
          <p:cNvSpPr>
            <a:spLocks noGrp="1" noChangeArrowheads="1"/>
          </p:cNvSpPr>
          <p:nvPr>
            <p:ph type="body" idx="1"/>
          </p:nvPr>
        </p:nvSpPr>
        <p:spPr>
          <a:xfrm>
            <a:off x="304800" y="1219200"/>
            <a:ext cx="7848600" cy="4419600"/>
          </a:xfrm>
        </p:spPr>
        <p:txBody>
          <a:bodyPr/>
          <a:lstStyle/>
          <a:p>
            <a:pPr>
              <a:lnSpc>
                <a:spcPct val="80000"/>
              </a:lnSpc>
              <a:buFont typeface="Wingdings" pitchFamily="2" charset="2"/>
              <a:buNone/>
            </a:pPr>
            <a:r>
              <a:rPr lang="en-US" sz="1400" dirty="0" smtClean="0"/>
              <a:t>In this session, you will create Portable Document Format (PDF) electronic files. You will explore the Acrobat environment and learn a variety of features available to you in Acrobat 7.0.</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know how to create a PDF Document from an Electronic File</a:t>
            </a:r>
          </a:p>
          <a:p>
            <a:pPr>
              <a:lnSpc>
                <a:spcPct val="80000"/>
              </a:lnSpc>
            </a:pPr>
            <a:r>
              <a:rPr lang="en-US" sz="1400" dirty="0" smtClean="0"/>
              <a:t>be able to create bookmarks and links</a:t>
            </a:r>
          </a:p>
          <a:p>
            <a:pPr>
              <a:lnSpc>
                <a:spcPct val="80000"/>
              </a:lnSpc>
            </a:pPr>
            <a:r>
              <a:rPr lang="en-US" sz="1400" dirty="0" smtClean="0"/>
              <a:t>know how to use the Text Editing tools</a:t>
            </a:r>
          </a:p>
          <a:p>
            <a:pPr>
              <a:lnSpc>
                <a:spcPct val="80000"/>
              </a:lnSpc>
            </a:pPr>
            <a:r>
              <a:rPr lang="en-US" sz="1400" dirty="0" smtClean="0"/>
              <a:t>be able to create an Adobe form using an existing Word document</a:t>
            </a:r>
          </a:p>
          <a:p>
            <a:pPr>
              <a:lnSpc>
                <a:spcPct val="80000"/>
              </a:lnSpc>
            </a:pPr>
            <a:r>
              <a:rPr lang="en-US" sz="1400" dirty="0" smtClean="0"/>
              <a:t>be familiar with defining, editing, and deleting articles</a:t>
            </a:r>
          </a:p>
          <a:p>
            <a:pPr>
              <a:lnSpc>
                <a:spcPct val="80000"/>
              </a:lnSpc>
            </a:pPr>
            <a:r>
              <a:rPr lang="en-US" sz="1400" dirty="0" smtClean="0"/>
              <a:t>be familiar with the available shortcuts in Acrobat</a:t>
            </a:r>
          </a:p>
          <a:p>
            <a:pPr>
              <a:lnSpc>
                <a:spcPct val="80000"/>
              </a:lnSpc>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a:t>
            </a:r>
          </a:p>
          <a:p>
            <a:pPr>
              <a:lnSpc>
                <a:spcPct val="80000"/>
              </a:lnSpc>
              <a:buFont typeface="Wingdings" pitchFamily="2" charset="2"/>
              <a:buNone/>
            </a:pPr>
            <a:endParaRPr lang="en-US" sz="1400" dirty="0"/>
          </a:p>
          <a:p>
            <a:pPr>
              <a:lnSpc>
                <a:spcPct val="80000"/>
              </a:lnSpc>
              <a:buNone/>
            </a:pPr>
            <a:r>
              <a:rPr lang="en-US" sz="1400" dirty="0"/>
              <a:t>Level: </a:t>
            </a:r>
            <a:r>
              <a:rPr lang="en-US" sz="1400" dirty="0" smtClean="0"/>
              <a:t>Basic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Who should attend:  Anyone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CPE awarded:	1 hour Computer Software and Applications</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80</a:t>
            </a:fld>
            <a:endParaRPr lang="en-US" dirty="0"/>
          </a:p>
        </p:txBody>
      </p:sp>
      <p:sp>
        <p:nvSpPr>
          <p:cNvPr id="54275" name="Rectangle 2"/>
          <p:cNvSpPr>
            <a:spLocks noGrp="1" noChangeArrowheads="1"/>
          </p:cNvSpPr>
          <p:nvPr>
            <p:ph type="title"/>
          </p:nvPr>
        </p:nvSpPr>
        <p:spPr>
          <a:xfrm>
            <a:off x="228600" y="304800"/>
            <a:ext cx="8077200" cy="1143000"/>
          </a:xfrm>
        </p:spPr>
        <p:txBody>
          <a:bodyPr/>
          <a:lstStyle/>
          <a:p>
            <a:pPr algn="ctr"/>
            <a:r>
              <a:rPr lang="en-US" dirty="0">
                <a:solidFill>
                  <a:schemeClr val="accent1"/>
                </a:solidFill>
              </a:rPr>
              <a:t>Writing a Professional Bio</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teach the participants how to write a professional bio.</a:t>
            </a:r>
          </a:p>
          <a:p>
            <a:pPr>
              <a:lnSpc>
                <a:spcPct val="80000"/>
              </a:lnSpc>
              <a:buFont typeface="Wingdings" pitchFamily="2" charset="2"/>
              <a:buNone/>
            </a:pPr>
            <a:r>
              <a:rPr lang="en-US" sz="1400" dirty="0" smtClean="0"/>
              <a:t>                </a:t>
            </a:r>
          </a:p>
          <a:p>
            <a:pPr>
              <a:lnSpc>
                <a:spcPct val="80000"/>
              </a:lnSpc>
              <a:buFont typeface="Wingdings" pitchFamily="2" charset="2"/>
              <a:buNone/>
            </a:pPr>
            <a:r>
              <a:rPr lang="en-US" sz="1400" dirty="0" smtClean="0"/>
              <a:t>At the completion of this session the team member will:</a:t>
            </a:r>
          </a:p>
          <a:p>
            <a:pPr>
              <a:lnSpc>
                <a:spcPct val="80000"/>
              </a:lnSpc>
            </a:pPr>
            <a:r>
              <a:rPr lang="en-US" sz="1400" dirty="0" smtClean="0"/>
              <a:t>have a bio written</a:t>
            </a:r>
          </a:p>
          <a:p>
            <a:pPr>
              <a:lnSpc>
                <a:spcPct val="80000"/>
              </a:lnSpc>
            </a:pPr>
            <a:r>
              <a:rPr lang="en-US" sz="1400" dirty="0" smtClean="0"/>
              <a:t>have some tips on how to rewrite bio </a:t>
            </a:r>
          </a:p>
          <a:p>
            <a:pPr>
              <a:lnSpc>
                <a:spcPct val="80000"/>
              </a:lnSpc>
            </a:pPr>
            <a:endParaRPr lang="en-US" sz="1400" dirty="0" smtClean="0"/>
          </a:p>
          <a:p>
            <a:pPr>
              <a:lnSpc>
                <a:spcPct val="80000"/>
              </a:lnSpc>
              <a:buFont typeface="Wingdings" pitchFamily="2" charset="2"/>
              <a:buNone/>
            </a:pPr>
            <a:r>
              <a:rPr lang="en-US" sz="1400" dirty="0" smtClean="0"/>
              <a:t>Who should attend? Open to all</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smtClean="0"/>
          </a:p>
          <a:p>
            <a:pPr>
              <a:lnSpc>
                <a:spcPct val="80000"/>
              </a:lnSpc>
              <a:buNone/>
            </a:pPr>
            <a:r>
              <a:rPr lang="en-US" sz="1400" dirty="0" smtClean="0"/>
              <a:t>CPE awarded:      1 hour </a:t>
            </a:r>
            <a:r>
              <a:rPr lang="en-US" sz="1400" dirty="0"/>
              <a:t>Communications and Marketing</a:t>
            </a:r>
          </a:p>
          <a:p>
            <a:pPr>
              <a:lnSpc>
                <a:spcPct val="80000"/>
              </a:lnSpc>
              <a:buFont typeface="Wingdings" pitchFamily="2" charset="2"/>
              <a:buNone/>
            </a:pPr>
            <a:endParaRPr lang="en-US" sz="1400" dirty="0" smtClean="0"/>
          </a:p>
          <a:p>
            <a:pPr>
              <a:lnSpc>
                <a:spcPct val="80000"/>
              </a:lnSpc>
            </a:pP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386158570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94E82DB8-19CA-40B0-B87A-C3AC86CF8D66}" type="slidenum">
              <a:rPr lang="en-US"/>
              <a:pPr/>
              <a:t>81</a:t>
            </a:fld>
            <a:endParaRPr lang="en-US" dirty="0"/>
          </a:p>
        </p:txBody>
      </p:sp>
      <p:sp>
        <p:nvSpPr>
          <p:cNvPr id="54275" name="Rectangle 2"/>
          <p:cNvSpPr>
            <a:spLocks noGrp="1" noChangeArrowheads="1"/>
          </p:cNvSpPr>
          <p:nvPr>
            <p:ph type="title"/>
          </p:nvPr>
        </p:nvSpPr>
        <p:spPr>
          <a:xfrm>
            <a:off x="228600" y="304800"/>
            <a:ext cx="8077200" cy="1143000"/>
          </a:xfrm>
        </p:spPr>
        <p:txBody>
          <a:bodyPr/>
          <a:lstStyle/>
          <a:p>
            <a:pPr algn="ctr"/>
            <a:r>
              <a:rPr lang="en-US" dirty="0">
                <a:solidFill>
                  <a:schemeClr val="accent1"/>
                </a:solidFill>
              </a:rPr>
              <a:t>Writing a Profile for Business </a:t>
            </a:r>
          </a:p>
        </p:txBody>
      </p:sp>
      <p:sp>
        <p:nvSpPr>
          <p:cNvPr id="54276" name="Rectangle 3"/>
          <p:cNvSpPr>
            <a:spLocks noGrp="1" noChangeArrowheads="1"/>
          </p:cNvSpPr>
          <p:nvPr>
            <p:ph type="body" idx="1"/>
          </p:nvPr>
        </p:nvSpPr>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teach the participants how to write a </a:t>
            </a:r>
            <a:r>
              <a:rPr lang="en-US" sz="1400" dirty="0" smtClean="0"/>
              <a:t>profile.</a:t>
            </a:r>
            <a:endParaRPr lang="en-US" sz="1400" dirty="0" smtClean="0"/>
          </a:p>
          <a:p>
            <a:pPr>
              <a:lnSpc>
                <a:spcPct val="80000"/>
              </a:lnSpc>
              <a:buFont typeface="Wingdings" pitchFamily="2" charset="2"/>
              <a:buNone/>
            </a:pPr>
            <a:r>
              <a:rPr lang="en-US" sz="1400" dirty="0" smtClean="0"/>
              <a:t>                </a:t>
            </a:r>
          </a:p>
          <a:p>
            <a:pPr>
              <a:lnSpc>
                <a:spcPct val="80000"/>
              </a:lnSpc>
              <a:buFont typeface="Wingdings" pitchFamily="2" charset="2"/>
              <a:buNone/>
            </a:pPr>
            <a:r>
              <a:rPr lang="en-US" sz="1400" dirty="0" smtClean="0"/>
              <a:t>At the completion of this session the team member will:</a:t>
            </a:r>
          </a:p>
          <a:p>
            <a:pPr>
              <a:lnSpc>
                <a:spcPct val="80000"/>
              </a:lnSpc>
            </a:pPr>
            <a:r>
              <a:rPr lang="en-US" sz="1400" dirty="0" smtClean="0"/>
              <a:t>have a </a:t>
            </a:r>
            <a:r>
              <a:rPr lang="en-US" sz="1400" dirty="0" smtClean="0"/>
              <a:t>profile written</a:t>
            </a:r>
            <a:endParaRPr lang="en-US" sz="1400" dirty="0" smtClean="0"/>
          </a:p>
          <a:p>
            <a:pPr>
              <a:lnSpc>
                <a:spcPct val="80000"/>
              </a:lnSpc>
            </a:pPr>
            <a:r>
              <a:rPr lang="en-US" sz="1400" dirty="0" smtClean="0"/>
              <a:t>have some tips on how to rewrite </a:t>
            </a:r>
            <a:r>
              <a:rPr lang="en-US" sz="1400" dirty="0" smtClean="0"/>
              <a:t>profile</a:t>
            </a:r>
            <a:r>
              <a:rPr lang="en-US" sz="1400" dirty="0" smtClean="0"/>
              <a:t> </a:t>
            </a:r>
            <a:endParaRPr lang="en-US" sz="1400" dirty="0" smtClean="0"/>
          </a:p>
          <a:p>
            <a:pPr>
              <a:lnSpc>
                <a:spcPct val="80000"/>
              </a:lnSpc>
            </a:pPr>
            <a:endParaRPr lang="en-US" sz="1400" dirty="0" smtClean="0"/>
          </a:p>
          <a:p>
            <a:pPr>
              <a:lnSpc>
                <a:spcPct val="80000"/>
              </a:lnSpc>
              <a:buFont typeface="Wingdings" pitchFamily="2" charset="2"/>
              <a:buNone/>
            </a:pPr>
            <a:r>
              <a:rPr lang="en-US" sz="1400" dirty="0" smtClean="0"/>
              <a:t>Who should attend? Open to all</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b="0" dirty="0"/>
          </a:p>
          <a:p>
            <a:pPr>
              <a:lnSpc>
                <a:spcPct val="80000"/>
              </a:lnSpc>
              <a:buNone/>
            </a:pPr>
            <a:r>
              <a:rPr lang="en-US" sz="1400" dirty="0"/>
              <a:t>Level: Basic   </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smtClean="0"/>
          </a:p>
          <a:p>
            <a:pPr>
              <a:lnSpc>
                <a:spcPct val="80000"/>
              </a:lnSpc>
              <a:buNone/>
            </a:pPr>
            <a:r>
              <a:rPr lang="en-US" sz="1400" dirty="0" smtClean="0"/>
              <a:t>CPE awarded:      1 hour </a:t>
            </a:r>
            <a:r>
              <a:rPr lang="en-US" sz="1400" dirty="0"/>
              <a:t>Communications and Marketing</a:t>
            </a:r>
          </a:p>
          <a:p>
            <a:pPr>
              <a:lnSpc>
                <a:spcPct val="80000"/>
              </a:lnSpc>
              <a:buFont typeface="Wingdings" pitchFamily="2" charset="2"/>
              <a:buNone/>
            </a:pPr>
            <a:endParaRPr lang="en-US" sz="1400" dirty="0" smtClean="0"/>
          </a:p>
          <a:p>
            <a:pPr>
              <a:lnSpc>
                <a:spcPct val="80000"/>
              </a:lnSpc>
            </a:pP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59964621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a:t>
            </a:r>
            <a:endParaRPr lang="en-US" dirty="0"/>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82</a:t>
            </a:fld>
            <a:endParaRPr lang="en-US" dirty="0"/>
          </a:p>
        </p:txBody>
      </p:sp>
    </p:spTree>
    <p:extLst>
      <p:ext uri="{BB962C8B-B14F-4D97-AF65-F5344CB8AC3E}">
        <p14:creationId xmlns:p14="http://schemas.microsoft.com/office/powerpoint/2010/main" val="2140702088"/>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p:spPr>
        <p:txBody>
          <a:bodyPr/>
          <a:lstStyle/>
          <a:p>
            <a:fld id="{F30559A5-CA54-4703-880E-2BD1E309A7D1}" type="slidenum">
              <a:rPr lang="en-US"/>
              <a:pPr/>
              <a:t>83</a:t>
            </a:fld>
            <a:endParaRPr lang="en-US" dirty="0"/>
          </a:p>
        </p:txBody>
      </p:sp>
      <p:sp>
        <p:nvSpPr>
          <p:cNvPr id="48131" name="Rectangle 2"/>
          <p:cNvSpPr>
            <a:spLocks noGrp="1" noChangeArrowheads="1"/>
          </p:cNvSpPr>
          <p:nvPr>
            <p:ph type="title"/>
          </p:nvPr>
        </p:nvSpPr>
        <p:spPr>
          <a:xfrm>
            <a:off x="304800" y="152400"/>
            <a:ext cx="7391400" cy="762000"/>
          </a:xfrm>
        </p:spPr>
        <p:txBody>
          <a:bodyPr/>
          <a:lstStyle/>
          <a:p>
            <a:pPr algn="ctr"/>
            <a:r>
              <a:rPr lang="en-US" dirty="0" smtClean="0">
                <a:solidFill>
                  <a:schemeClr val="accent1"/>
                </a:solidFill>
              </a:rPr>
              <a:t>7 Habits of Effective People</a:t>
            </a:r>
          </a:p>
        </p:txBody>
      </p:sp>
      <p:sp>
        <p:nvSpPr>
          <p:cNvPr id="48132" name="Rectangle 3"/>
          <p:cNvSpPr>
            <a:spLocks noGrp="1" noChangeArrowheads="1"/>
          </p:cNvSpPr>
          <p:nvPr>
            <p:ph type="body" idx="1"/>
          </p:nvPr>
        </p:nvSpPr>
        <p:spPr>
          <a:xfrm>
            <a:off x="381000" y="1066800"/>
            <a:ext cx="7391400" cy="5791200"/>
          </a:xfrm>
        </p:spPr>
        <p:txBody>
          <a:bodyPr/>
          <a:lstStyle/>
          <a:p>
            <a:pPr>
              <a:lnSpc>
                <a:spcPct val="80000"/>
              </a:lnSpc>
              <a:buFont typeface="Wingdings" pitchFamily="2" charset="2"/>
              <a:buNone/>
            </a:pPr>
            <a:r>
              <a:rPr lang="en-US" sz="1300" dirty="0" smtClean="0"/>
              <a:t>Session Description </a:t>
            </a:r>
          </a:p>
          <a:p>
            <a:pPr>
              <a:lnSpc>
                <a:spcPct val="80000"/>
              </a:lnSpc>
              <a:buFont typeface="Wingdings" pitchFamily="2" charset="2"/>
              <a:buNone/>
            </a:pPr>
            <a:r>
              <a:rPr lang="en-US" sz="1300" dirty="0" smtClean="0"/>
              <a:t>    This session will teach the participants Stephen Covey’s 7 Habits.</a:t>
            </a:r>
          </a:p>
          <a:p>
            <a:pPr>
              <a:lnSpc>
                <a:spcPct val="80000"/>
              </a:lnSpc>
              <a:buFont typeface="Wingdings" pitchFamily="2" charset="2"/>
              <a:buNone/>
            </a:pPr>
            <a:r>
              <a:rPr lang="en-US" sz="1300" dirty="0" smtClean="0"/>
              <a:t>                 </a:t>
            </a:r>
          </a:p>
          <a:p>
            <a:pPr>
              <a:lnSpc>
                <a:spcPct val="80000"/>
              </a:lnSpc>
              <a:buNone/>
            </a:pPr>
            <a:endParaRPr lang="en-US" sz="1300" dirty="0" smtClean="0"/>
          </a:p>
          <a:p>
            <a:pPr>
              <a:lnSpc>
                <a:spcPct val="80000"/>
              </a:lnSpc>
              <a:buNone/>
            </a:pPr>
            <a:r>
              <a:rPr lang="en-US" sz="1300" dirty="0" smtClean="0"/>
              <a:t>At </a:t>
            </a:r>
            <a:r>
              <a:rPr lang="en-US" sz="1300" dirty="0"/>
              <a:t>the completion of this session the team member will:</a:t>
            </a:r>
          </a:p>
          <a:p>
            <a:pPr>
              <a:lnSpc>
                <a:spcPct val="80000"/>
              </a:lnSpc>
            </a:pPr>
            <a:r>
              <a:rPr lang="en-US" sz="1300" dirty="0" smtClean="0"/>
              <a:t>be familiar with the seven habits</a:t>
            </a:r>
          </a:p>
          <a:p>
            <a:pPr marL="0" indent="0">
              <a:lnSpc>
                <a:spcPct val="80000"/>
              </a:lnSpc>
              <a:buNone/>
            </a:pPr>
            <a:endParaRPr lang="en-US" sz="1300" dirty="0"/>
          </a:p>
          <a:p>
            <a:pPr>
              <a:lnSpc>
                <a:spcPct val="80000"/>
              </a:lnSpc>
              <a:buFont typeface="Wingdings" pitchFamily="2" charset="2"/>
              <a:buNone/>
            </a:pPr>
            <a:r>
              <a:rPr lang="en-US" sz="1300" dirty="0" smtClean="0"/>
              <a:t>Presenter: Linda Steele</a:t>
            </a:r>
          </a:p>
          <a:p>
            <a:pPr>
              <a:lnSpc>
                <a:spcPct val="80000"/>
              </a:lnSpc>
              <a:buFont typeface="Wingdings" pitchFamily="2" charset="2"/>
              <a:buNone/>
            </a:pPr>
            <a:endParaRPr lang="en-US" sz="1300" dirty="0" smtClean="0"/>
          </a:p>
          <a:p>
            <a:pPr>
              <a:lnSpc>
                <a:spcPct val="80000"/>
              </a:lnSpc>
              <a:buFont typeface="Wingdings" pitchFamily="2" charset="2"/>
              <a:buNone/>
            </a:pPr>
            <a:r>
              <a:rPr lang="en-US" sz="1300" dirty="0" smtClean="0"/>
              <a:t>Who should attend? Anyone</a:t>
            </a:r>
          </a:p>
          <a:p>
            <a:pPr>
              <a:lnSpc>
                <a:spcPct val="80000"/>
              </a:lnSpc>
              <a:buFont typeface="Wingdings" pitchFamily="2" charset="2"/>
              <a:buNone/>
            </a:pPr>
            <a:r>
              <a:rPr lang="en-US" sz="1300" dirty="0" smtClean="0"/>
              <a:t>Prerequisite:  none</a:t>
            </a:r>
            <a:r>
              <a:rPr lang="en-US" sz="1300" b="0" dirty="0" smtClean="0"/>
              <a:t>    </a:t>
            </a:r>
            <a:endParaRPr lang="en-US" sz="1300" dirty="0" smtClean="0"/>
          </a:p>
          <a:p>
            <a:pPr>
              <a:lnSpc>
                <a:spcPct val="80000"/>
              </a:lnSpc>
              <a:buFont typeface="Wingdings" pitchFamily="2" charset="2"/>
              <a:buNone/>
            </a:pPr>
            <a:r>
              <a:rPr lang="en-US" sz="1300" dirty="0" smtClean="0"/>
              <a:t>Program Length: 1 hour</a:t>
            </a:r>
          </a:p>
          <a:p>
            <a:pPr>
              <a:lnSpc>
                <a:spcPct val="80000"/>
              </a:lnSpc>
              <a:buFont typeface="Wingdings" pitchFamily="2" charset="2"/>
              <a:buNone/>
            </a:pPr>
            <a:r>
              <a:rPr lang="en-US" sz="1300" dirty="0"/>
              <a:t>C</a:t>
            </a:r>
            <a:r>
              <a:rPr lang="en-US" sz="1300" dirty="0" smtClean="0"/>
              <a:t>PE awarded:      1  hour Personal development</a:t>
            </a:r>
          </a:p>
          <a:p>
            <a:pPr>
              <a:lnSpc>
                <a:spcPct val="80000"/>
              </a:lnSpc>
              <a:buFont typeface="Wingdings" pitchFamily="2" charset="2"/>
              <a:buNone/>
            </a:pPr>
            <a:endParaRPr lang="en-US" sz="1300" dirty="0" smtClean="0"/>
          </a:p>
          <a:p>
            <a:pPr>
              <a:lnSpc>
                <a:spcPct val="80000"/>
              </a:lnSpc>
            </a:pPr>
            <a:endParaRPr lang="en-US" sz="1300" dirty="0" smtClean="0"/>
          </a:p>
          <a:p>
            <a:pPr>
              <a:lnSpc>
                <a:spcPct val="80000"/>
              </a:lnSpc>
            </a:pPr>
            <a:endParaRPr lang="en-US" sz="1600" dirty="0" smtClean="0"/>
          </a:p>
          <a:p>
            <a:pPr>
              <a:lnSpc>
                <a:spcPct val="80000"/>
              </a:lnSpc>
            </a:pPr>
            <a:endParaRPr lang="en-US" sz="1600" dirty="0" smtClean="0"/>
          </a:p>
          <a:p>
            <a:pPr>
              <a:lnSpc>
                <a:spcPct val="80000"/>
              </a:lnSpc>
            </a:pPr>
            <a:endParaRPr lang="en-US" sz="1600" dirty="0" smtClean="0"/>
          </a:p>
        </p:txBody>
      </p:sp>
    </p:spTree>
    <p:extLst>
      <p:ext uri="{BB962C8B-B14F-4D97-AF65-F5344CB8AC3E}">
        <p14:creationId xmlns:p14="http://schemas.microsoft.com/office/powerpoint/2010/main" val="4176485995"/>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84</a:t>
            </a:fld>
            <a:endParaRPr lang="en-US" dirty="0"/>
          </a:p>
        </p:txBody>
      </p:sp>
      <p:sp>
        <p:nvSpPr>
          <p:cNvPr id="46083" name="Rectangle 2"/>
          <p:cNvSpPr>
            <a:spLocks noGrp="1" noChangeArrowheads="1"/>
          </p:cNvSpPr>
          <p:nvPr>
            <p:ph type="title"/>
          </p:nvPr>
        </p:nvSpPr>
        <p:spPr/>
        <p:txBody>
          <a:bodyPr/>
          <a:lstStyle/>
          <a:p>
            <a:r>
              <a:rPr lang="en-US" dirty="0" smtClean="0">
                <a:solidFill>
                  <a:schemeClr val="accent1"/>
                </a:solidFill>
              </a:rPr>
              <a:t>Are You a Good Listener?</a:t>
            </a:r>
            <a:br>
              <a:rPr lang="en-US" dirty="0" smtClean="0">
                <a:solidFill>
                  <a:schemeClr val="accent1"/>
                </a:solidFill>
              </a:rPr>
            </a:br>
            <a:endParaRPr lang="en-US" dirty="0" smtClean="0">
              <a:solidFill>
                <a:schemeClr val="accent1"/>
              </a:solidFill>
            </a:endParaRPr>
          </a:p>
        </p:txBody>
      </p:sp>
      <p:sp>
        <p:nvSpPr>
          <p:cNvPr id="46084" name="Rectangle 3"/>
          <p:cNvSpPr>
            <a:spLocks noGrp="1" noChangeArrowheads="1"/>
          </p:cNvSpPr>
          <p:nvPr>
            <p:ph type="body" idx="1"/>
          </p:nvPr>
        </p:nvSpPr>
        <p:spPr>
          <a:xfrm>
            <a:off x="381000" y="1219200"/>
            <a:ext cx="7391400" cy="5105400"/>
          </a:xfrm>
        </p:spPr>
        <p:txBody>
          <a:bodyPr/>
          <a:lstStyle/>
          <a:p>
            <a:pPr>
              <a:lnSpc>
                <a:spcPct val="90000"/>
              </a:lnSpc>
              <a:buNone/>
            </a:pPr>
            <a:r>
              <a:rPr lang="en-US" sz="1600" dirty="0"/>
              <a:t>Session Description </a:t>
            </a:r>
          </a:p>
          <a:p>
            <a:pPr>
              <a:lnSpc>
                <a:spcPct val="90000"/>
              </a:lnSpc>
              <a:buNone/>
            </a:pPr>
            <a:r>
              <a:rPr lang="en-US" sz="1600" dirty="0"/>
              <a:t>    This session will teach better listening </a:t>
            </a:r>
            <a:r>
              <a:rPr lang="en-US" sz="1600" dirty="0" smtClean="0"/>
              <a:t>skills through activities.</a:t>
            </a:r>
            <a:endParaRPr lang="en-US" sz="1600" dirty="0"/>
          </a:p>
          <a:p>
            <a:pPr>
              <a:lnSpc>
                <a:spcPct val="90000"/>
              </a:lnSpc>
              <a:buNone/>
            </a:pPr>
            <a:endParaRPr lang="en-US" sz="1600" dirty="0"/>
          </a:p>
          <a:p>
            <a:pPr>
              <a:lnSpc>
                <a:spcPct val="90000"/>
              </a:lnSpc>
              <a:buNone/>
            </a:pPr>
            <a:r>
              <a:rPr lang="en-US" sz="1600" dirty="0"/>
              <a:t>Presenter: Linda Steele</a:t>
            </a:r>
          </a:p>
          <a:p>
            <a:pPr>
              <a:lnSpc>
                <a:spcPct val="90000"/>
              </a:lnSpc>
              <a:buNone/>
            </a:pPr>
            <a:r>
              <a:rPr lang="en-US" sz="1600" dirty="0"/>
              <a:t>                   </a:t>
            </a:r>
          </a:p>
          <a:p>
            <a:pPr>
              <a:lnSpc>
                <a:spcPct val="90000"/>
              </a:lnSpc>
              <a:buNone/>
            </a:pPr>
            <a:r>
              <a:rPr lang="en-US" sz="1600" dirty="0"/>
              <a:t>At the completion of this session the team member will: </a:t>
            </a:r>
          </a:p>
          <a:p>
            <a:pPr>
              <a:lnSpc>
                <a:spcPct val="90000"/>
              </a:lnSpc>
            </a:pPr>
            <a:r>
              <a:rPr lang="en-US" sz="1600" dirty="0"/>
              <a:t>be able to actively listen using tips given</a:t>
            </a:r>
          </a:p>
          <a:p>
            <a:pPr marL="0" indent="0">
              <a:lnSpc>
                <a:spcPct val="90000"/>
              </a:lnSpc>
              <a:buNone/>
            </a:pPr>
            <a:endParaRPr lang="en-US" sz="1600" dirty="0"/>
          </a:p>
          <a:p>
            <a:pPr>
              <a:lnSpc>
                <a:spcPct val="90000"/>
              </a:lnSpc>
              <a:buNone/>
            </a:pPr>
            <a:r>
              <a:rPr lang="en-US" sz="1600" dirty="0"/>
              <a:t>Who should attend? Anyone</a:t>
            </a:r>
          </a:p>
          <a:p>
            <a:pPr>
              <a:lnSpc>
                <a:spcPct val="90000"/>
              </a:lnSpc>
              <a:buNone/>
            </a:pPr>
            <a:endParaRPr lang="en-US" sz="1600" dirty="0"/>
          </a:p>
          <a:p>
            <a:pPr>
              <a:lnSpc>
                <a:spcPct val="90000"/>
              </a:lnSpc>
              <a:buNone/>
            </a:pPr>
            <a:r>
              <a:rPr lang="en-US" sz="1600" dirty="0"/>
              <a:t>Prerequisite: none</a:t>
            </a:r>
          </a:p>
          <a:p>
            <a:pPr>
              <a:lnSpc>
                <a:spcPct val="90000"/>
              </a:lnSpc>
              <a:buNone/>
            </a:pPr>
            <a:endParaRPr lang="en-US" sz="1600" dirty="0"/>
          </a:p>
          <a:p>
            <a:pPr>
              <a:lnSpc>
                <a:spcPct val="90000"/>
              </a:lnSpc>
              <a:buNone/>
            </a:pPr>
            <a:r>
              <a:rPr lang="en-US" sz="1600" dirty="0"/>
              <a:t>Level: Basic   </a:t>
            </a:r>
          </a:p>
          <a:p>
            <a:pPr>
              <a:lnSpc>
                <a:spcPct val="90000"/>
              </a:lnSpc>
              <a:buNone/>
            </a:pPr>
            <a:endParaRPr lang="en-US" sz="1600" dirty="0"/>
          </a:p>
          <a:p>
            <a:pPr>
              <a:lnSpc>
                <a:spcPct val="80000"/>
              </a:lnSpc>
              <a:buNone/>
            </a:pPr>
            <a:r>
              <a:rPr lang="en-US" sz="1600" dirty="0"/>
              <a:t>Program Length: 1  hour Communications and Marketing</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660153329"/>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85</a:t>
            </a:fld>
            <a:endParaRPr lang="en-US" dirty="0"/>
          </a:p>
        </p:txBody>
      </p:sp>
      <p:sp>
        <p:nvSpPr>
          <p:cNvPr id="46083" name="Rectangle 2"/>
          <p:cNvSpPr>
            <a:spLocks noGrp="1" noChangeArrowheads="1"/>
          </p:cNvSpPr>
          <p:nvPr>
            <p:ph type="title"/>
          </p:nvPr>
        </p:nvSpPr>
        <p:spPr/>
        <p:txBody>
          <a:bodyPr/>
          <a:lstStyle/>
          <a:p>
            <a:r>
              <a:rPr lang="en-US" dirty="0" smtClean="0">
                <a:solidFill>
                  <a:schemeClr val="accent1"/>
                </a:solidFill>
              </a:rPr>
              <a:t>Business Grammar</a:t>
            </a:r>
          </a:p>
        </p:txBody>
      </p:sp>
      <p:sp>
        <p:nvSpPr>
          <p:cNvPr id="46084" name="Rectangle 3"/>
          <p:cNvSpPr>
            <a:spLocks noGrp="1" noChangeArrowheads="1"/>
          </p:cNvSpPr>
          <p:nvPr>
            <p:ph type="body" idx="1"/>
          </p:nvPr>
        </p:nvSpPr>
        <p:spPr>
          <a:xfrm>
            <a:off x="381000" y="1219200"/>
            <a:ext cx="7391400" cy="51054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business grammar.</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be able to use the correct words</a:t>
            </a:r>
          </a:p>
          <a:p>
            <a:pPr>
              <a:lnSpc>
                <a:spcPct val="90000"/>
              </a:lnSpc>
            </a:pPr>
            <a:r>
              <a:rPr lang="en-US" sz="1600" dirty="0" smtClean="0"/>
              <a:t>be able to identify the most common mistakes in English and correct them</a:t>
            </a:r>
          </a:p>
          <a:p>
            <a:r>
              <a:rPr lang="en-US" sz="1600" dirty="0" smtClean="0"/>
              <a:t>learn parallelism in sentences</a:t>
            </a:r>
          </a:p>
          <a:p>
            <a:pPr>
              <a:lnSpc>
                <a:spcPct val="90000"/>
              </a:lnSpc>
            </a:pPr>
            <a:r>
              <a:rPr lang="en-US" sz="1600" dirty="0" smtClean="0"/>
              <a:t>learn correct verb tense</a:t>
            </a:r>
          </a:p>
          <a:p>
            <a:pPr marL="0" indent="0">
              <a:lnSpc>
                <a:spcPct val="90000"/>
              </a:lnSpc>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80000"/>
              </a:lnSpc>
              <a:buNone/>
            </a:pPr>
            <a:r>
              <a:rPr lang="en-US" sz="1600" dirty="0" smtClean="0"/>
              <a:t>Program Length: 2  hours </a:t>
            </a:r>
            <a:r>
              <a:rPr lang="en-US" sz="1600" dirty="0"/>
              <a:t>Communications and Marketing</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395736651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86</a:t>
            </a:fld>
            <a:endParaRPr lang="en-US" dirty="0"/>
          </a:p>
        </p:txBody>
      </p:sp>
      <p:sp>
        <p:nvSpPr>
          <p:cNvPr id="46083" name="Rectangle 2"/>
          <p:cNvSpPr>
            <a:spLocks noGrp="1" noChangeArrowheads="1"/>
          </p:cNvSpPr>
          <p:nvPr>
            <p:ph type="title"/>
          </p:nvPr>
        </p:nvSpPr>
        <p:spPr/>
        <p:txBody>
          <a:bodyPr/>
          <a:lstStyle/>
          <a:p>
            <a:r>
              <a:rPr lang="en-US" dirty="0" smtClean="0">
                <a:solidFill>
                  <a:schemeClr val="accent1"/>
                </a:solidFill>
              </a:rPr>
              <a:t>Business Writing</a:t>
            </a:r>
          </a:p>
        </p:txBody>
      </p:sp>
      <p:sp>
        <p:nvSpPr>
          <p:cNvPr id="46084" name="Rectangle 3"/>
          <p:cNvSpPr>
            <a:spLocks noGrp="1" noChangeArrowheads="1"/>
          </p:cNvSpPr>
          <p:nvPr>
            <p:ph type="body" idx="1"/>
          </p:nvPr>
        </p:nvSpPr>
        <p:spPr>
          <a:xfrm>
            <a:off x="381000" y="1371600"/>
            <a:ext cx="7391400" cy="49530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a proper business letter and its parts.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be able to write a well-formed business letter</a:t>
            </a:r>
          </a:p>
          <a:p>
            <a:pPr>
              <a:lnSpc>
                <a:spcPct val="90000"/>
              </a:lnSpc>
            </a:pPr>
            <a:r>
              <a:rPr lang="en-US" sz="1600" dirty="0" smtClean="0"/>
              <a:t>be able to use transitions</a:t>
            </a:r>
          </a:p>
          <a:p>
            <a:pPr marL="0" indent="0">
              <a:lnSpc>
                <a:spcPct val="90000"/>
              </a:lnSpc>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80000"/>
              </a:lnSpc>
              <a:buNone/>
            </a:pPr>
            <a:r>
              <a:rPr lang="en-US" sz="1600" dirty="0" smtClean="0"/>
              <a:t>Program Length: 2  hours </a:t>
            </a:r>
            <a:r>
              <a:rPr lang="en-US" sz="1600" dirty="0"/>
              <a:t>Communications and Marketing</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305730224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87</a:t>
            </a:fld>
            <a:endParaRPr lang="en-US" dirty="0"/>
          </a:p>
        </p:txBody>
      </p:sp>
      <p:sp>
        <p:nvSpPr>
          <p:cNvPr id="46083" name="Rectangle 2"/>
          <p:cNvSpPr>
            <a:spLocks noGrp="1" noChangeArrowheads="1"/>
          </p:cNvSpPr>
          <p:nvPr>
            <p:ph type="title"/>
          </p:nvPr>
        </p:nvSpPr>
        <p:spPr/>
        <p:txBody>
          <a:bodyPr/>
          <a:lstStyle/>
          <a:p>
            <a:r>
              <a:rPr lang="en-US" dirty="0" smtClean="0">
                <a:solidFill>
                  <a:schemeClr val="accent1"/>
                </a:solidFill>
              </a:rPr>
              <a:t>Communication: A Two-Way Street</a:t>
            </a:r>
          </a:p>
        </p:txBody>
      </p:sp>
      <p:sp>
        <p:nvSpPr>
          <p:cNvPr id="46084" name="Rectangle 3"/>
          <p:cNvSpPr>
            <a:spLocks noGrp="1" noChangeArrowheads="1"/>
          </p:cNvSpPr>
          <p:nvPr>
            <p:ph type="body" idx="1"/>
          </p:nvPr>
        </p:nvSpPr>
        <p:spPr>
          <a:xfrm>
            <a:off x="381000" y="1219200"/>
            <a:ext cx="7391400" cy="5105400"/>
          </a:xfrm>
        </p:spPr>
        <p:txBody>
          <a:bodyPr/>
          <a:lstStyle/>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employees and bosses tips on better communication.</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be able to know tips in building better communication</a:t>
            </a:r>
          </a:p>
          <a:p>
            <a:pPr marL="0" indent="0">
              <a:lnSpc>
                <a:spcPct val="90000"/>
              </a:lnSpc>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80000"/>
              </a:lnSpc>
              <a:buNone/>
            </a:pPr>
            <a:r>
              <a:rPr lang="en-US" sz="1600" dirty="0" smtClean="0"/>
              <a:t>Program Length: 1  hour </a:t>
            </a:r>
            <a:r>
              <a:rPr lang="en-US" sz="1600" dirty="0"/>
              <a:t>Communications and Marketing</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164458341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D6F0F1F6-6ED6-41BD-83BF-AAB2AC3BC039}" type="slidenum">
              <a:rPr lang="en-US"/>
              <a:pPr/>
              <a:t>88</a:t>
            </a:fld>
            <a:endParaRPr lang="en-US" dirty="0"/>
          </a:p>
        </p:txBody>
      </p:sp>
      <p:sp>
        <p:nvSpPr>
          <p:cNvPr id="24579" name="Rectangle 2"/>
          <p:cNvSpPr>
            <a:spLocks noGrp="1" noChangeArrowheads="1"/>
          </p:cNvSpPr>
          <p:nvPr>
            <p:ph type="title"/>
          </p:nvPr>
        </p:nvSpPr>
        <p:spPr/>
        <p:txBody>
          <a:bodyPr/>
          <a:lstStyle/>
          <a:p>
            <a:r>
              <a:rPr lang="en-US" sz="3600" dirty="0" smtClean="0">
                <a:solidFill>
                  <a:schemeClr val="accent1"/>
                </a:solidFill>
              </a:rPr>
              <a:t>Giving and Following Directions</a:t>
            </a:r>
          </a:p>
        </p:txBody>
      </p:sp>
      <p:sp>
        <p:nvSpPr>
          <p:cNvPr id="24580" name="Rectangle 3"/>
          <p:cNvSpPr>
            <a:spLocks noGrp="1" noChangeArrowheads="1"/>
          </p:cNvSpPr>
          <p:nvPr>
            <p:ph type="body" idx="1"/>
          </p:nvPr>
        </p:nvSpPr>
        <p:spPr>
          <a:xfrm>
            <a:off x="381000" y="1447800"/>
            <a:ext cx="7391400" cy="4800600"/>
          </a:xfrm>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help the individual identify strengths and weaknesses of themselves as well as coworkers in giving and following oral and written directions.  This is a hands-on class with varied activities.</a:t>
            </a:r>
          </a:p>
          <a:p>
            <a:pPr>
              <a:lnSpc>
                <a:spcPct val="80000"/>
              </a:lnSpc>
              <a:buFont typeface="Wingdings" pitchFamily="2" charset="2"/>
              <a:buNone/>
            </a:pPr>
            <a:r>
              <a:rPr lang="en-US" sz="1400" dirty="0" smtClean="0"/>
              <a:t>                   </a:t>
            </a:r>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be able to identify personality types</a:t>
            </a:r>
          </a:p>
          <a:p>
            <a:pPr>
              <a:lnSpc>
                <a:spcPct val="80000"/>
              </a:lnSpc>
            </a:pPr>
            <a:r>
              <a:rPr lang="en-US" sz="1400" dirty="0" smtClean="0"/>
              <a:t>be able to better give written directions</a:t>
            </a:r>
          </a:p>
          <a:p>
            <a:pPr>
              <a:lnSpc>
                <a:spcPct val="80000"/>
              </a:lnSpc>
            </a:pPr>
            <a:r>
              <a:rPr lang="en-US" sz="1400" dirty="0" smtClean="0"/>
              <a:t>be able to better give oral instructions</a:t>
            </a:r>
          </a:p>
          <a:p>
            <a:pPr>
              <a:lnSpc>
                <a:spcPct val="80000"/>
              </a:lnSpc>
            </a:pPr>
            <a:r>
              <a:rPr lang="en-US" sz="1400" dirty="0" smtClean="0"/>
              <a:t>be able to better follow directions</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Who should attend? Open to all; should be taken with work team</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p>
          <a:p>
            <a:pPr>
              <a:lnSpc>
                <a:spcPct val="80000"/>
              </a:lnSpc>
              <a:buFont typeface="Wingdings" pitchFamily="2" charset="2"/>
              <a:buNone/>
            </a:pPr>
            <a:endParaRPr lang="en-US" sz="1400" dirty="0"/>
          </a:p>
          <a:p>
            <a:pPr>
              <a:lnSpc>
                <a:spcPct val="80000"/>
              </a:lnSpc>
              <a:buNone/>
            </a:pPr>
            <a:r>
              <a:rPr lang="en-US" sz="1400" dirty="0"/>
              <a:t>Level: Basic   </a:t>
            </a:r>
            <a:r>
              <a:rPr lang="en-US" sz="1400" dirty="0" smtClean="0"/>
              <a:t> </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2 hours</a:t>
            </a:r>
          </a:p>
          <a:p>
            <a:pPr>
              <a:lnSpc>
                <a:spcPct val="80000"/>
              </a:lnSpc>
              <a:buFont typeface="Wingdings" pitchFamily="2" charset="2"/>
              <a:buNone/>
            </a:pPr>
            <a:endParaRPr lang="en-US" sz="1400" dirty="0" smtClean="0"/>
          </a:p>
          <a:p>
            <a:pPr>
              <a:lnSpc>
                <a:spcPct val="80000"/>
              </a:lnSpc>
              <a:buNone/>
            </a:pPr>
            <a:r>
              <a:rPr lang="en-US" sz="1400" dirty="0" smtClean="0"/>
              <a:t>CPE awarded:	2 hours </a:t>
            </a:r>
            <a:r>
              <a:rPr lang="en-US" sz="1400" dirty="0"/>
              <a:t>Communications and Marketing</a:t>
            </a:r>
          </a:p>
          <a:p>
            <a:pPr>
              <a:lnSpc>
                <a:spcPct val="80000"/>
              </a:lnSpc>
              <a:buFont typeface="Wingdings" pitchFamily="2" charset="2"/>
              <a:buNone/>
            </a:pPr>
            <a:endParaRPr lang="en-US" sz="1400" dirty="0" smtClean="0"/>
          </a:p>
          <a:p>
            <a:pPr>
              <a:lnSpc>
                <a:spcPct val="80000"/>
              </a:lnSpc>
            </a:pPr>
            <a:endParaRPr lang="en-US" sz="1200" dirty="0" smtClean="0"/>
          </a:p>
        </p:txBody>
      </p:sp>
    </p:spTree>
    <p:extLst>
      <p:ext uri="{BB962C8B-B14F-4D97-AF65-F5344CB8AC3E}">
        <p14:creationId xmlns:p14="http://schemas.microsoft.com/office/powerpoint/2010/main" val="32979717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89</a:t>
            </a:fld>
            <a:endParaRPr lang="en-US" dirty="0"/>
          </a:p>
        </p:txBody>
      </p:sp>
      <p:sp>
        <p:nvSpPr>
          <p:cNvPr id="46083" name="Rectangle 2"/>
          <p:cNvSpPr>
            <a:spLocks noGrp="1" noChangeArrowheads="1"/>
          </p:cNvSpPr>
          <p:nvPr>
            <p:ph type="title"/>
          </p:nvPr>
        </p:nvSpPr>
        <p:spPr/>
        <p:txBody>
          <a:bodyPr/>
          <a:lstStyle/>
          <a:p>
            <a:r>
              <a:rPr lang="en-US" dirty="0" smtClean="0">
                <a:solidFill>
                  <a:schemeClr val="accent1"/>
                </a:solidFill>
              </a:rPr>
              <a:t>Grammar for Invoicing</a:t>
            </a:r>
          </a:p>
        </p:txBody>
      </p:sp>
      <p:sp>
        <p:nvSpPr>
          <p:cNvPr id="46084" name="Rectangle 3"/>
          <p:cNvSpPr>
            <a:spLocks noGrp="1" noChangeArrowheads="1"/>
          </p:cNvSpPr>
          <p:nvPr>
            <p:ph type="body" idx="1"/>
          </p:nvPr>
        </p:nvSpPr>
        <p:spPr>
          <a:xfrm>
            <a:off x="381000" y="1219200"/>
            <a:ext cx="7391400" cy="51054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a proper business invoicing.</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be able to write a well-formed invoice</a:t>
            </a:r>
          </a:p>
          <a:p>
            <a:pPr>
              <a:lnSpc>
                <a:spcPct val="90000"/>
              </a:lnSpc>
            </a:pPr>
            <a:r>
              <a:rPr lang="en-US" sz="1600" dirty="0" smtClean="0"/>
              <a:t>be able to proofread </a:t>
            </a:r>
            <a:r>
              <a:rPr lang="en-US" sz="1600" dirty="0" smtClean="0"/>
              <a:t>for </a:t>
            </a:r>
            <a:r>
              <a:rPr lang="en-US" sz="1600" dirty="0" smtClean="0"/>
              <a:t>mistakes</a:t>
            </a:r>
          </a:p>
          <a:p>
            <a:pPr marL="0" indent="0">
              <a:lnSpc>
                <a:spcPct val="90000"/>
              </a:lnSpc>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80000"/>
              </a:lnSpc>
              <a:buNone/>
            </a:pPr>
            <a:r>
              <a:rPr lang="en-US" sz="1600" dirty="0" smtClean="0"/>
              <a:t>Program Length: 1  hour </a:t>
            </a:r>
            <a:r>
              <a:rPr lang="en-US" sz="1600" dirty="0"/>
              <a:t>Communications and Marketing</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33101520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6F6D11F1-1DE4-46C5-82A3-545CB88BFD56}" type="slidenum">
              <a:rPr lang="en-US"/>
              <a:pPr/>
              <a:t>9</a:t>
            </a:fld>
            <a:endParaRPr lang="en-US" dirty="0"/>
          </a:p>
        </p:txBody>
      </p:sp>
      <p:sp>
        <p:nvSpPr>
          <p:cNvPr id="5123" name="Rectangle 2"/>
          <p:cNvSpPr>
            <a:spLocks noGrp="1" noChangeArrowheads="1"/>
          </p:cNvSpPr>
          <p:nvPr>
            <p:ph type="title"/>
          </p:nvPr>
        </p:nvSpPr>
        <p:spPr/>
        <p:txBody>
          <a:bodyPr/>
          <a:lstStyle/>
          <a:p>
            <a:pPr algn="ctr"/>
            <a:r>
              <a:rPr lang="en-US" dirty="0" smtClean="0">
                <a:solidFill>
                  <a:schemeClr val="accent1"/>
                </a:solidFill>
              </a:rPr>
              <a:t>Creating a Signature in Adobe Acrobat</a:t>
            </a:r>
          </a:p>
        </p:txBody>
      </p:sp>
      <p:sp>
        <p:nvSpPr>
          <p:cNvPr id="5124" name="Rectangle 3"/>
          <p:cNvSpPr>
            <a:spLocks noGrp="1" noChangeArrowheads="1"/>
          </p:cNvSpPr>
          <p:nvPr>
            <p:ph type="body" idx="1"/>
          </p:nvPr>
        </p:nvSpPr>
        <p:spPr>
          <a:xfrm>
            <a:off x="304800" y="1219200"/>
            <a:ext cx="7848600" cy="4419600"/>
          </a:xfrm>
        </p:spPr>
        <p:txBody>
          <a:bodyPr/>
          <a:lstStyle/>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In this session, you will create a signature for your files.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be able to create a customized signature to use in documents</a:t>
            </a:r>
          </a:p>
          <a:p>
            <a:pPr>
              <a:lnSpc>
                <a:spcPct val="80000"/>
              </a:lnSpc>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a:t>
            </a:r>
          </a:p>
          <a:p>
            <a:pPr>
              <a:lnSpc>
                <a:spcPct val="80000"/>
              </a:lnSpc>
              <a:buFont typeface="Wingdings" pitchFamily="2" charset="2"/>
              <a:buNone/>
            </a:pPr>
            <a:endParaRPr lang="en-US" sz="1400" dirty="0"/>
          </a:p>
          <a:p>
            <a:pPr>
              <a:lnSpc>
                <a:spcPct val="80000"/>
              </a:lnSpc>
              <a:buNone/>
            </a:pPr>
            <a:r>
              <a:rPr lang="en-US" sz="1400" dirty="0"/>
              <a:t>Level: </a:t>
            </a:r>
            <a:r>
              <a:rPr lang="en-US" sz="1400" dirty="0" smtClean="0"/>
              <a:t>Basic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Who should attend:  Anyone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 </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CPE awarded:	1 hour Computer Software and Applications</a:t>
            </a:r>
          </a:p>
        </p:txBody>
      </p:sp>
    </p:spTree>
    <p:extLst>
      <p:ext uri="{BB962C8B-B14F-4D97-AF65-F5344CB8AC3E}">
        <p14:creationId xmlns:p14="http://schemas.microsoft.com/office/powerpoint/2010/main" val="2791813455"/>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90</a:t>
            </a:fld>
            <a:endParaRPr lang="en-US" dirty="0"/>
          </a:p>
        </p:txBody>
      </p:sp>
      <p:sp>
        <p:nvSpPr>
          <p:cNvPr id="46083" name="Rectangle 2"/>
          <p:cNvSpPr>
            <a:spLocks noGrp="1" noChangeArrowheads="1"/>
          </p:cNvSpPr>
          <p:nvPr>
            <p:ph type="title"/>
          </p:nvPr>
        </p:nvSpPr>
        <p:spPr/>
        <p:txBody>
          <a:bodyPr/>
          <a:lstStyle/>
          <a:p>
            <a:r>
              <a:rPr lang="en-US" dirty="0" smtClean="0">
                <a:solidFill>
                  <a:schemeClr val="accent1"/>
                </a:solidFill>
              </a:rPr>
              <a:t>Impromptu Speech</a:t>
            </a:r>
          </a:p>
        </p:txBody>
      </p:sp>
      <p:sp>
        <p:nvSpPr>
          <p:cNvPr id="46084" name="Rectangle 3"/>
          <p:cNvSpPr>
            <a:spLocks noGrp="1" noChangeArrowheads="1"/>
          </p:cNvSpPr>
          <p:nvPr>
            <p:ph type="body" idx="1"/>
          </p:nvPr>
        </p:nvSpPr>
        <p:spPr>
          <a:xfrm>
            <a:off x="381000" y="1219200"/>
            <a:ext cx="7391400" cy="51054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skills needed for impromptu speech.</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be able to answer any business question posed to them with ease</a:t>
            </a:r>
          </a:p>
          <a:p>
            <a:pPr>
              <a:lnSpc>
                <a:spcPct val="90000"/>
              </a:lnSpc>
            </a:pPr>
            <a:r>
              <a:rPr lang="en-US" sz="1600" dirty="0" smtClean="0"/>
              <a:t>be able to research and know their areas of expertise</a:t>
            </a:r>
          </a:p>
          <a:p>
            <a:pPr marL="0" indent="0">
              <a:lnSpc>
                <a:spcPct val="90000"/>
              </a:lnSpc>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80000"/>
              </a:lnSpc>
              <a:buNone/>
            </a:pPr>
            <a:r>
              <a:rPr lang="en-US" sz="1600" dirty="0" smtClean="0"/>
              <a:t>Program Length: 1  hour </a:t>
            </a:r>
            <a:r>
              <a:rPr lang="en-US" sz="1600" dirty="0"/>
              <a:t>Communications and Marketing</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1079719749"/>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0"/>
          </p:nvPr>
        </p:nvSpPr>
        <p:spPr>
          <a:noFill/>
        </p:spPr>
        <p:txBody>
          <a:bodyPr/>
          <a:lstStyle/>
          <a:p>
            <a:fld id="{0468E551-FC86-4E70-BE09-FB03FED1781B}" type="slidenum">
              <a:rPr lang="en-US"/>
              <a:pPr/>
              <a:t>91</a:t>
            </a:fld>
            <a:endParaRPr lang="en-US" dirty="0"/>
          </a:p>
        </p:txBody>
      </p:sp>
      <p:sp>
        <p:nvSpPr>
          <p:cNvPr id="26627" name="Rectangle 2"/>
          <p:cNvSpPr>
            <a:spLocks noGrp="1" noChangeArrowheads="1"/>
          </p:cNvSpPr>
          <p:nvPr>
            <p:ph type="title"/>
          </p:nvPr>
        </p:nvSpPr>
        <p:spPr>
          <a:xfrm>
            <a:off x="152400" y="0"/>
            <a:ext cx="8001000" cy="990600"/>
          </a:xfrm>
        </p:spPr>
        <p:txBody>
          <a:bodyPr/>
          <a:lstStyle/>
          <a:p>
            <a:r>
              <a:rPr lang="en-US" sz="3600" dirty="0" smtClean="0">
                <a:solidFill>
                  <a:schemeClr val="accent1"/>
                </a:solidFill>
              </a:rPr>
              <a:t>Improving Your Business Writing</a:t>
            </a:r>
          </a:p>
        </p:txBody>
      </p:sp>
      <p:sp>
        <p:nvSpPr>
          <p:cNvPr id="26628" name="Rectangle 3"/>
          <p:cNvSpPr>
            <a:spLocks noGrp="1" noChangeArrowheads="1"/>
          </p:cNvSpPr>
          <p:nvPr>
            <p:ph type="body" idx="1"/>
          </p:nvPr>
        </p:nvSpPr>
        <p:spPr>
          <a:xfrm>
            <a:off x="381000" y="1066800"/>
            <a:ext cx="7391400" cy="5029200"/>
          </a:xfrm>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work on improving the individual’s writing skills.</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identify active/passive voice	</a:t>
            </a:r>
          </a:p>
          <a:p>
            <a:pPr>
              <a:lnSpc>
                <a:spcPct val="80000"/>
              </a:lnSpc>
            </a:pPr>
            <a:r>
              <a:rPr lang="en-US" sz="1400" dirty="0" smtClean="0"/>
              <a:t>be more aware of rules of capitalization	</a:t>
            </a:r>
          </a:p>
          <a:p>
            <a:pPr>
              <a:lnSpc>
                <a:spcPct val="80000"/>
              </a:lnSpc>
            </a:pPr>
            <a:r>
              <a:rPr lang="en-US" sz="1400" dirty="0" smtClean="0"/>
              <a:t>have a cheat sheet of phrases	</a:t>
            </a:r>
          </a:p>
          <a:p>
            <a:pPr>
              <a:lnSpc>
                <a:spcPct val="80000"/>
              </a:lnSpc>
            </a:pPr>
            <a:r>
              <a:rPr lang="en-US" sz="1400" dirty="0" smtClean="0"/>
              <a:t>know more ways of editing	</a:t>
            </a:r>
          </a:p>
          <a:p>
            <a:pPr>
              <a:lnSpc>
                <a:spcPct val="80000"/>
              </a:lnSpc>
            </a:pPr>
            <a:r>
              <a:rPr lang="en-US" sz="1400" dirty="0" smtClean="0"/>
              <a:t>be able to check sentences for parallelism	</a:t>
            </a:r>
          </a:p>
          <a:p>
            <a:pPr>
              <a:lnSpc>
                <a:spcPct val="80000"/>
              </a:lnSpc>
            </a:pPr>
            <a:r>
              <a:rPr lang="en-US" sz="1400" dirty="0" smtClean="0"/>
              <a:t>be able to prewrite</a:t>
            </a:r>
          </a:p>
          <a:p>
            <a:pPr>
              <a:lnSpc>
                <a:spcPct val="80000"/>
              </a:lnSpc>
            </a:pPr>
            <a:r>
              <a:rPr lang="en-US" sz="1400" dirty="0" smtClean="0"/>
              <a:t>be more aware of punctuation rules	</a:t>
            </a:r>
          </a:p>
          <a:p>
            <a:pPr>
              <a:lnSpc>
                <a:spcPct val="80000"/>
              </a:lnSpc>
            </a:pPr>
            <a:r>
              <a:rPr lang="en-US" sz="1400" dirty="0" smtClean="0"/>
              <a:t>be able to write better</a:t>
            </a:r>
          </a:p>
          <a:p>
            <a:pPr>
              <a:lnSpc>
                <a:spcPct val="80000"/>
              </a:lnSpc>
            </a:pPr>
            <a:endParaRPr lang="en-US" sz="1400" dirty="0" smtClean="0"/>
          </a:p>
          <a:p>
            <a:pPr>
              <a:lnSpc>
                <a:spcPct val="80000"/>
              </a:lnSpc>
              <a:buFont typeface="Wingdings" pitchFamily="2" charset="2"/>
              <a:buNone/>
            </a:pPr>
            <a:r>
              <a:rPr lang="en-US" sz="1400" dirty="0" smtClean="0"/>
              <a:t>Who should attend?  Anyone needing help with writing</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a:p>
          <a:p>
            <a:pPr>
              <a:lnSpc>
                <a:spcPct val="80000"/>
              </a:lnSpc>
              <a:buNone/>
            </a:pPr>
            <a:r>
              <a:rPr lang="en-US" sz="1400" dirty="0"/>
              <a:t>Level: Basic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2 hours</a:t>
            </a:r>
          </a:p>
          <a:p>
            <a:pPr>
              <a:lnSpc>
                <a:spcPct val="80000"/>
              </a:lnSpc>
              <a:buFont typeface="Wingdings" pitchFamily="2" charset="2"/>
              <a:buNone/>
            </a:pPr>
            <a:endParaRPr lang="en-US" sz="1400" dirty="0" smtClean="0"/>
          </a:p>
          <a:p>
            <a:pPr>
              <a:lnSpc>
                <a:spcPct val="80000"/>
              </a:lnSpc>
              <a:buNone/>
            </a:pPr>
            <a:r>
              <a:rPr lang="en-US" sz="1400" dirty="0" smtClean="0"/>
              <a:t>CPE awarded:	2 hours </a:t>
            </a:r>
            <a:r>
              <a:rPr lang="en-US" sz="1400" dirty="0"/>
              <a:t>Communications and Marketing</a:t>
            </a:r>
          </a:p>
          <a:p>
            <a:pPr>
              <a:lnSpc>
                <a:spcPct val="80000"/>
              </a:lnSpc>
              <a:buFont typeface="Wingdings" pitchFamily="2" charset="2"/>
              <a:buNone/>
            </a:pP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97911979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92</a:t>
            </a:fld>
            <a:endParaRPr lang="en-US" dirty="0"/>
          </a:p>
        </p:txBody>
      </p:sp>
      <p:sp>
        <p:nvSpPr>
          <p:cNvPr id="46083" name="Rectangle 2"/>
          <p:cNvSpPr>
            <a:spLocks noGrp="1" noChangeArrowheads="1"/>
          </p:cNvSpPr>
          <p:nvPr>
            <p:ph type="title"/>
          </p:nvPr>
        </p:nvSpPr>
        <p:spPr/>
        <p:txBody>
          <a:bodyPr/>
          <a:lstStyle/>
          <a:p>
            <a:r>
              <a:rPr lang="en-US" dirty="0" smtClean="0">
                <a:solidFill>
                  <a:schemeClr val="accent1"/>
                </a:solidFill>
              </a:rPr>
              <a:t>Improving Listening skills</a:t>
            </a:r>
          </a:p>
        </p:txBody>
      </p:sp>
      <p:sp>
        <p:nvSpPr>
          <p:cNvPr id="46084" name="Rectangle 3"/>
          <p:cNvSpPr>
            <a:spLocks noGrp="1" noChangeArrowheads="1"/>
          </p:cNvSpPr>
          <p:nvPr>
            <p:ph type="body" idx="1"/>
          </p:nvPr>
        </p:nvSpPr>
        <p:spPr>
          <a:xfrm>
            <a:off x="381000" y="1219200"/>
            <a:ext cx="7391400" cy="51054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better listening skills.</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be able to actively listen using tips given</a:t>
            </a:r>
          </a:p>
          <a:p>
            <a:pPr marL="0" indent="0">
              <a:lnSpc>
                <a:spcPct val="90000"/>
              </a:lnSpc>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80000"/>
              </a:lnSpc>
              <a:buNone/>
            </a:pPr>
            <a:r>
              <a:rPr lang="en-US" sz="1600" dirty="0" smtClean="0"/>
              <a:t>Program Length: 1  hour </a:t>
            </a:r>
            <a:r>
              <a:rPr lang="en-US" sz="1600" dirty="0"/>
              <a:t>Communications and Marketing</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3735255281"/>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93</a:t>
            </a:fld>
            <a:endParaRPr lang="en-US" dirty="0"/>
          </a:p>
        </p:txBody>
      </p:sp>
      <p:sp>
        <p:nvSpPr>
          <p:cNvPr id="46083" name="Rectangle 2"/>
          <p:cNvSpPr>
            <a:spLocks noGrp="1" noChangeArrowheads="1"/>
          </p:cNvSpPr>
          <p:nvPr>
            <p:ph type="title"/>
          </p:nvPr>
        </p:nvSpPr>
        <p:spPr>
          <a:xfrm>
            <a:off x="304800" y="0"/>
            <a:ext cx="7391400" cy="1219200"/>
          </a:xfrm>
        </p:spPr>
        <p:txBody>
          <a:bodyPr/>
          <a:lstStyle/>
          <a:p>
            <a:pPr algn="ctr"/>
            <a:r>
              <a:rPr lang="en-US" dirty="0">
                <a:solidFill>
                  <a:schemeClr val="accent1"/>
                </a:solidFill>
              </a:rPr>
              <a:t>Most Common Business Grammar Mistakes </a:t>
            </a:r>
          </a:p>
        </p:txBody>
      </p:sp>
      <p:sp>
        <p:nvSpPr>
          <p:cNvPr id="46084" name="Rectangle 3"/>
          <p:cNvSpPr>
            <a:spLocks noGrp="1" noChangeArrowheads="1"/>
          </p:cNvSpPr>
          <p:nvPr>
            <p:ph type="body" idx="1"/>
          </p:nvPr>
        </p:nvSpPr>
        <p:spPr>
          <a:xfrm>
            <a:off x="381000" y="1371600"/>
            <a:ext cx="7391400" cy="49530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the most common mistakes in business grammar.</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be able to use the correct words</a:t>
            </a:r>
          </a:p>
          <a:p>
            <a:pPr>
              <a:lnSpc>
                <a:spcPct val="90000"/>
              </a:lnSpc>
            </a:pPr>
            <a:r>
              <a:rPr lang="en-US" sz="1600" dirty="0" smtClean="0"/>
              <a:t>be able to identify the most common mistakes in English and correct them</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80000"/>
              </a:lnSpc>
              <a:buNone/>
            </a:pPr>
            <a:r>
              <a:rPr lang="en-US" sz="1600" dirty="0" smtClean="0"/>
              <a:t>Program Length: 1  hour </a:t>
            </a:r>
            <a:r>
              <a:rPr lang="en-US" sz="1600" dirty="0"/>
              <a:t>Communications and Marketing</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2077559370"/>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p:spPr>
        <p:txBody>
          <a:bodyPr/>
          <a:lstStyle/>
          <a:p>
            <a:fld id="{F30559A5-CA54-4703-880E-2BD1E309A7D1}" type="slidenum">
              <a:rPr lang="en-US"/>
              <a:pPr/>
              <a:t>94</a:t>
            </a:fld>
            <a:endParaRPr lang="en-US" dirty="0"/>
          </a:p>
        </p:txBody>
      </p:sp>
      <p:sp>
        <p:nvSpPr>
          <p:cNvPr id="48131" name="Rectangle 2"/>
          <p:cNvSpPr>
            <a:spLocks noGrp="1" noChangeArrowheads="1"/>
          </p:cNvSpPr>
          <p:nvPr>
            <p:ph type="title"/>
          </p:nvPr>
        </p:nvSpPr>
        <p:spPr>
          <a:xfrm>
            <a:off x="304800" y="152400"/>
            <a:ext cx="7924800" cy="1371600"/>
          </a:xfrm>
        </p:spPr>
        <p:txBody>
          <a:bodyPr/>
          <a:lstStyle/>
          <a:p>
            <a:pPr algn="ctr"/>
            <a:r>
              <a:rPr lang="en-US" sz="3600" dirty="0" smtClean="0">
                <a:solidFill>
                  <a:schemeClr val="accent1"/>
                </a:solidFill>
              </a:rPr>
              <a:t>Projecting an Image that Communicates Credibility</a:t>
            </a:r>
          </a:p>
        </p:txBody>
      </p:sp>
      <p:sp>
        <p:nvSpPr>
          <p:cNvPr id="48132" name="Rectangle 3"/>
          <p:cNvSpPr>
            <a:spLocks noGrp="1" noChangeArrowheads="1"/>
          </p:cNvSpPr>
          <p:nvPr>
            <p:ph type="body" idx="1"/>
          </p:nvPr>
        </p:nvSpPr>
        <p:spPr>
          <a:xfrm>
            <a:off x="457200" y="1447800"/>
            <a:ext cx="7315200" cy="5410200"/>
          </a:xfrm>
        </p:spPr>
        <p:txBody>
          <a:bodyPr/>
          <a:lstStyle/>
          <a:p>
            <a:pPr>
              <a:lnSpc>
                <a:spcPct val="80000"/>
              </a:lnSpc>
              <a:buFont typeface="Wingdings" pitchFamily="2" charset="2"/>
              <a:buNone/>
            </a:pPr>
            <a:r>
              <a:rPr lang="en-US" sz="1600" dirty="0" smtClean="0"/>
              <a:t>Session Description </a:t>
            </a:r>
          </a:p>
          <a:p>
            <a:pPr>
              <a:lnSpc>
                <a:spcPct val="80000"/>
              </a:lnSpc>
              <a:buFont typeface="Wingdings" pitchFamily="2" charset="2"/>
              <a:buNone/>
            </a:pPr>
            <a:r>
              <a:rPr lang="en-US" sz="1600" dirty="0" smtClean="0"/>
              <a:t>    This session will teach the participants tips on how to project a credible image.</a:t>
            </a:r>
          </a:p>
          <a:p>
            <a:pPr>
              <a:lnSpc>
                <a:spcPct val="80000"/>
              </a:lnSpc>
              <a:buFont typeface="Wingdings" pitchFamily="2" charset="2"/>
              <a:buNone/>
            </a:pPr>
            <a:r>
              <a:rPr lang="en-US" sz="1600" dirty="0" smtClean="0"/>
              <a:t>                 </a:t>
            </a:r>
          </a:p>
          <a:p>
            <a:pPr>
              <a:lnSpc>
                <a:spcPct val="80000"/>
              </a:lnSpc>
              <a:buNone/>
            </a:pPr>
            <a:r>
              <a:rPr lang="en-US" sz="1600" dirty="0" smtClean="0"/>
              <a:t>                </a:t>
            </a:r>
            <a:endParaRPr lang="en-US" sz="1600" dirty="0"/>
          </a:p>
          <a:p>
            <a:pPr>
              <a:lnSpc>
                <a:spcPct val="80000"/>
              </a:lnSpc>
              <a:buNone/>
            </a:pPr>
            <a:r>
              <a:rPr lang="en-US" sz="1600" dirty="0"/>
              <a:t>At the completion of this session the team member will:</a:t>
            </a:r>
          </a:p>
          <a:p>
            <a:pPr>
              <a:lnSpc>
                <a:spcPct val="80000"/>
              </a:lnSpc>
            </a:pPr>
            <a:r>
              <a:rPr lang="en-US" sz="1600" dirty="0" smtClean="0"/>
              <a:t>be </a:t>
            </a:r>
            <a:r>
              <a:rPr lang="en-US" sz="1600" dirty="0"/>
              <a:t>able to </a:t>
            </a:r>
            <a:r>
              <a:rPr lang="en-US" sz="1600" dirty="0" smtClean="0"/>
              <a:t>use the tips given</a:t>
            </a:r>
          </a:p>
          <a:p>
            <a:pPr marL="0" indent="0">
              <a:lnSpc>
                <a:spcPct val="80000"/>
              </a:lnSpc>
              <a:buNone/>
            </a:pPr>
            <a:endParaRPr lang="en-US" sz="1600" dirty="0"/>
          </a:p>
          <a:p>
            <a:pPr>
              <a:lnSpc>
                <a:spcPct val="80000"/>
              </a:lnSpc>
              <a:buFont typeface="Wingdings" pitchFamily="2" charset="2"/>
              <a:buNone/>
            </a:pPr>
            <a:r>
              <a:rPr lang="en-US" sz="1600" dirty="0" smtClean="0"/>
              <a:t>Presenter: Linda Steele</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Who should attend? Anyone</a:t>
            </a:r>
          </a:p>
          <a:p>
            <a:pPr>
              <a:lnSpc>
                <a:spcPct val="80000"/>
              </a:lnSpc>
              <a:buFont typeface="Wingdings" pitchFamily="2" charset="2"/>
              <a:buNone/>
            </a:pPr>
            <a:r>
              <a:rPr lang="en-US" sz="1600" dirty="0" smtClean="0"/>
              <a:t>Prerequisite:  none</a:t>
            </a:r>
            <a:r>
              <a:rPr lang="en-US" sz="1600" b="0" dirty="0" smtClean="0"/>
              <a:t>    </a:t>
            </a:r>
            <a:endParaRPr lang="en-US" sz="1600" dirty="0" smtClean="0"/>
          </a:p>
          <a:p>
            <a:pPr>
              <a:lnSpc>
                <a:spcPct val="80000"/>
              </a:lnSpc>
              <a:buFont typeface="Wingdings" pitchFamily="2" charset="2"/>
              <a:buNone/>
            </a:pPr>
            <a:r>
              <a:rPr lang="en-US" sz="1600" dirty="0" smtClean="0"/>
              <a:t>Program Length: 1 hour</a:t>
            </a:r>
          </a:p>
          <a:p>
            <a:pPr>
              <a:lnSpc>
                <a:spcPct val="80000"/>
              </a:lnSpc>
              <a:buNone/>
            </a:pPr>
            <a:r>
              <a:rPr lang="en-US" sz="1600" dirty="0"/>
              <a:t>C</a:t>
            </a:r>
            <a:r>
              <a:rPr lang="en-US" sz="1600" dirty="0" smtClean="0"/>
              <a:t>PE awarded:      1  hour </a:t>
            </a:r>
            <a:r>
              <a:rPr lang="en-US" sz="1600" dirty="0"/>
              <a:t>Communications and Marketing</a:t>
            </a:r>
          </a:p>
          <a:p>
            <a:pPr>
              <a:lnSpc>
                <a:spcPct val="80000"/>
              </a:lnSpc>
              <a:buFont typeface="Wingdings" pitchFamily="2" charset="2"/>
              <a:buNone/>
            </a:pPr>
            <a:endParaRPr lang="en-US" sz="1300" dirty="0" smtClean="0"/>
          </a:p>
          <a:p>
            <a:pPr>
              <a:lnSpc>
                <a:spcPct val="80000"/>
              </a:lnSpc>
            </a:pPr>
            <a:endParaRPr lang="en-US" sz="1300" dirty="0" smtClean="0"/>
          </a:p>
          <a:p>
            <a:pPr>
              <a:lnSpc>
                <a:spcPct val="80000"/>
              </a:lnSpc>
            </a:pPr>
            <a:endParaRPr lang="en-US" sz="1600" dirty="0" smtClean="0"/>
          </a:p>
          <a:p>
            <a:pPr>
              <a:lnSpc>
                <a:spcPct val="80000"/>
              </a:lnSpc>
            </a:pPr>
            <a:endParaRPr lang="en-US" sz="1600" dirty="0" smtClean="0"/>
          </a:p>
          <a:p>
            <a:pPr>
              <a:lnSpc>
                <a:spcPct val="80000"/>
              </a:lnSpc>
            </a:pPr>
            <a:endParaRPr lang="en-US" sz="1600" dirty="0" smtClean="0"/>
          </a:p>
        </p:txBody>
      </p:sp>
    </p:spTree>
    <p:extLst>
      <p:ext uri="{BB962C8B-B14F-4D97-AF65-F5344CB8AC3E}">
        <p14:creationId xmlns:p14="http://schemas.microsoft.com/office/powerpoint/2010/main" val="1977200855"/>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p:spPr>
        <p:txBody>
          <a:bodyPr/>
          <a:lstStyle/>
          <a:p>
            <a:fld id="{F30559A5-CA54-4703-880E-2BD1E309A7D1}" type="slidenum">
              <a:rPr lang="en-US"/>
              <a:pPr/>
              <a:t>95</a:t>
            </a:fld>
            <a:endParaRPr lang="en-US" dirty="0"/>
          </a:p>
        </p:txBody>
      </p:sp>
      <p:sp>
        <p:nvSpPr>
          <p:cNvPr id="48131" name="Rectangle 2"/>
          <p:cNvSpPr>
            <a:spLocks noGrp="1" noChangeArrowheads="1"/>
          </p:cNvSpPr>
          <p:nvPr>
            <p:ph type="title"/>
          </p:nvPr>
        </p:nvSpPr>
        <p:spPr>
          <a:xfrm>
            <a:off x="304800" y="152400"/>
            <a:ext cx="7924800" cy="1371600"/>
          </a:xfrm>
        </p:spPr>
        <p:txBody>
          <a:bodyPr/>
          <a:lstStyle/>
          <a:p>
            <a:pPr algn="ctr"/>
            <a:r>
              <a:rPr lang="en-US" sz="3600" dirty="0" smtClean="0">
                <a:solidFill>
                  <a:schemeClr val="accent1"/>
                </a:solidFill>
              </a:rPr>
              <a:t>Tips to Build Assertive Communication Skills For Women</a:t>
            </a:r>
          </a:p>
        </p:txBody>
      </p:sp>
      <p:sp>
        <p:nvSpPr>
          <p:cNvPr id="48132" name="Rectangle 3"/>
          <p:cNvSpPr>
            <a:spLocks noGrp="1" noChangeArrowheads="1"/>
          </p:cNvSpPr>
          <p:nvPr>
            <p:ph type="body" idx="1"/>
          </p:nvPr>
        </p:nvSpPr>
        <p:spPr>
          <a:xfrm>
            <a:off x="457200" y="1447800"/>
            <a:ext cx="7315200" cy="5410200"/>
          </a:xfrm>
        </p:spPr>
        <p:txBody>
          <a:bodyPr/>
          <a:lstStyle/>
          <a:p>
            <a:pPr>
              <a:lnSpc>
                <a:spcPct val="80000"/>
              </a:lnSpc>
              <a:buFont typeface="Wingdings" pitchFamily="2" charset="2"/>
              <a:buNone/>
            </a:pPr>
            <a:r>
              <a:rPr lang="en-US" sz="1600" dirty="0" smtClean="0"/>
              <a:t>Session Description </a:t>
            </a:r>
          </a:p>
          <a:p>
            <a:pPr>
              <a:lnSpc>
                <a:spcPct val="80000"/>
              </a:lnSpc>
              <a:buNone/>
            </a:pPr>
            <a:r>
              <a:rPr lang="en-US" sz="1600" dirty="0" smtClean="0"/>
              <a:t>    </a:t>
            </a:r>
            <a:r>
              <a:rPr lang="en-US" sz="1600" dirty="0"/>
              <a:t>This session will teach </a:t>
            </a:r>
            <a:r>
              <a:rPr lang="en-US" sz="1600" dirty="0" smtClean="0"/>
              <a:t>women participants </a:t>
            </a:r>
            <a:r>
              <a:rPr lang="en-US" sz="1600" dirty="0"/>
              <a:t>how to communicate more effectively</a:t>
            </a:r>
          </a:p>
          <a:p>
            <a:pPr>
              <a:lnSpc>
                <a:spcPct val="80000"/>
              </a:lnSpc>
              <a:buFont typeface="Wingdings" pitchFamily="2" charset="2"/>
              <a:buNone/>
            </a:pPr>
            <a:r>
              <a:rPr lang="en-US" sz="1600" dirty="0" smtClean="0"/>
              <a:t>                 </a:t>
            </a:r>
          </a:p>
          <a:p>
            <a:pPr>
              <a:lnSpc>
                <a:spcPct val="80000"/>
              </a:lnSpc>
              <a:buNone/>
            </a:pPr>
            <a:r>
              <a:rPr lang="en-US" sz="1600" dirty="0" smtClean="0"/>
              <a:t>                    </a:t>
            </a:r>
            <a:endParaRPr lang="en-US" sz="1600" dirty="0"/>
          </a:p>
          <a:p>
            <a:pPr>
              <a:lnSpc>
                <a:spcPct val="80000"/>
              </a:lnSpc>
              <a:buNone/>
            </a:pPr>
            <a:r>
              <a:rPr lang="en-US" sz="1600" dirty="0"/>
              <a:t>At the completion of this session the team member will:</a:t>
            </a:r>
          </a:p>
          <a:p>
            <a:pPr>
              <a:lnSpc>
                <a:spcPct val="80000"/>
              </a:lnSpc>
            </a:pPr>
            <a:r>
              <a:rPr lang="en-US" sz="1600" dirty="0" smtClean="0"/>
              <a:t>be </a:t>
            </a:r>
            <a:r>
              <a:rPr lang="en-US" sz="1600" dirty="0"/>
              <a:t>able to </a:t>
            </a:r>
            <a:r>
              <a:rPr lang="en-US" sz="1600" dirty="0" smtClean="0"/>
              <a:t>use the tips given</a:t>
            </a:r>
          </a:p>
          <a:p>
            <a:pPr marL="0" indent="0">
              <a:lnSpc>
                <a:spcPct val="80000"/>
              </a:lnSpc>
              <a:buNone/>
            </a:pPr>
            <a:endParaRPr lang="en-US" sz="1600" dirty="0"/>
          </a:p>
          <a:p>
            <a:pPr>
              <a:lnSpc>
                <a:spcPct val="80000"/>
              </a:lnSpc>
              <a:buFont typeface="Wingdings" pitchFamily="2" charset="2"/>
              <a:buNone/>
            </a:pPr>
            <a:r>
              <a:rPr lang="en-US" sz="1600" dirty="0" smtClean="0"/>
              <a:t>Presenter: Linda Steele</a:t>
            </a:r>
          </a:p>
          <a:p>
            <a:pPr>
              <a:lnSpc>
                <a:spcPct val="80000"/>
              </a:lnSpc>
              <a:buFont typeface="Wingdings" pitchFamily="2" charset="2"/>
              <a:buNone/>
            </a:pPr>
            <a:endParaRPr lang="en-US" sz="1600" dirty="0" smtClean="0"/>
          </a:p>
          <a:p>
            <a:pPr>
              <a:lnSpc>
                <a:spcPct val="80000"/>
              </a:lnSpc>
              <a:buFont typeface="Wingdings" pitchFamily="2" charset="2"/>
              <a:buNone/>
            </a:pPr>
            <a:r>
              <a:rPr lang="en-US" sz="1600" dirty="0" smtClean="0"/>
              <a:t>Who should attend? Anyone</a:t>
            </a:r>
          </a:p>
          <a:p>
            <a:pPr>
              <a:lnSpc>
                <a:spcPct val="80000"/>
              </a:lnSpc>
              <a:buFont typeface="Wingdings" pitchFamily="2" charset="2"/>
              <a:buNone/>
            </a:pPr>
            <a:r>
              <a:rPr lang="en-US" sz="1600" dirty="0" smtClean="0"/>
              <a:t>Prerequisite:  none</a:t>
            </a:r>
            <a:r>
              <a:rPr lang="en-US" sz="1600" b="0" dirty="0" smtClean="0"/>
              <a:t>    </a:t>
            </a:r>
            <a:endParaRPr lang="en-US" sz="1600" dirty="0" smtClean="0"/>
          </a:p>
          <a:p>
            <a:pPr>
              <a:lnSpc>
                <a:spcPct val="80000"/>
              </a:lnSpc>
              <a:buFont typeface="Wingdings" pitchFamily="2" charset="2"/>
              <a:buNone/>
            </a:pPr>
            <a:r>
              <a:rPr lang="en-US" sz="1600" dirty="0" smtClean="0"/>
              <a:t>Program Length: 1 hour</a:t>
            </a:r>
          </a:p>
          <a:p>
            <a:pPr>
              <a:lnSpc>
                <a:spcPct val="80000"/>
              </a:lnSpc>
              <a:buNone/>
            </a:pPr>
            <a:r>
              <a:rPr lang="en-US" sz="1600" dirty="0"/>
              <a:t>C</a:t>
            </a:r>
            <a:r>
              <a:rPr lang="en-US" sz="1600" dirty="0" smtClean="0"/>
              <a:t>PE awarded:      1  hour </a:t>
            </a:r>
            <a:r>
              <a:rPr lang="en-US" sz="1600" dirty="0"/>
              <a:t>Communications and Marketing</a:t>
            </a:r>
          </a:p>
          <a:p>
            <a:pPr>
              <a:lnSpc>
                <a:spcPct val="80000"/>
              </a:lnSpc>
              <a:buFont typeface="Wingdings" pitchFamily="2" charset="2"/>
              <a:buNone/>
            </a:pPr>
            <a:endParaRPr lang="en-US" sz="1300" dirty="0" smtClean="0"/>
          </a:p>
          <a:p>
            <a:pPr>
              <a:lnSpc>
                <a:spcPct val="80000"/>
              </a:lnSpc>
            </a:pPr>
            <a:endParaRPr lang="en-US" sz="1300" dirty="0" smtClean="0"/>
          </a:p>
          <a:p>
            <a:pPr>
              <a:lnSpc>
                <a:spcPct val="80000"/>
              </a:lnSpc>
            </a:pPr>
            <a:endParaRPr lang="en-US" sz="1600" dirty="0" smtClean="0"/>
          </a:p>
          <a:p>
            <a:pPr>
              <a:lnSpc>
                <a:spcPct val="80000"/>
              </a:lnSpc>
            </a:pPr>
            <a:endParaRPr lang="en-US" sz="1600" dirty="0" smtClean="0"/>
          </a:p>
          <a:p>
            <a:pPr>
              <a:lnSpc>
                <a:spcPct val="80000"/>
              </a:lnSpc>
            </a:pPr>
            <a:endParaRPr lang="en-US" sz="1600" dirty="0" smtClean="0"/>
          </a:p>
        </p:txBody>
      </p:sp>
    </p:spTree>
    <p:extLst>
      <p:ext uri="{BB962C8B-B14F-4D97-AF65-F5344CB8AC3E}">
        <p14:creationId xmlns:p14="http://schemas.microsoft.com/office/powerpoint/2010/main" val="2722707596"/>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0"/>
          </p:nvPr>
        </p:nvSpPr>
        <p:spPr>
          <a:noFill/>
        </p:spPr>
        <p:txBody>
          <a:bodyPr/>
          <a:lstStyle/>
          <a:p>
            <a:fld id="{0468E551-FC86-4E70-BE09-FB03FED1781B}" type="slidenum">
              <a:rPr lang="en-US"/>
              <a:pPr/>
              <a:t>96</a:t>
            </a:fld>
            <a:endParaRPr lang="en-US" dirty="0"/>
          </a:p>
        </p:txBody>
      </p:sp>
      <p:sp>
        <p:nvSpPr>
          <p:cNvPr id="26627" name="Rectangle 2"/>
          <p:cNvSpPr>
            <a:spLocks noGrp="1" noChangeArrowheads="1"/>
          </p:cNvSpPr>
          <p:nvPr>
            <p:ph type="title"/>
          </p:nvPr>
        </p:nvSpPr>
        <p:spPr>
          <a:xfrm>
            <a:off x="152400" y="0"/>
            <a:ext cx="8001000" cy="990600"/>
          </a:xfrm>
        </p:spPr>
        <p:txBody>
          <a:bodyPr/>
          <a:lstStyle/>
          <a:p>
            <a:r>
              <a:rPr lang="en-US" sz="3600" dirty="0" smtClean="0">
                <a:solidFill>
                  <a:schemeClr val="accent1"/>
                </a:solidFill>
              </a:rPr>
              <a:t>Writing Effective Business Letters</a:t>
            </a:r>
          </a:p>
        </p:txBody>
      </p:sp>
      <p:sp>
        <p:nvSpPr>
          <p:cNvPr id="26628" name="Rectangle 3"/>
          <p:cNvSpPr>
            <a:spLocks noGrp="1" noChangeArrowheads="1"/>
          </p:cNvSpPr>
          <p:nvPr>
            <p:ph type="body" idx="1"/>
          </p:nvPr>
        </p:nvSpPr>
        <p:spPr>
          <a:xfrm>
            <a:off x="381000" y="1066800"/>
            <a:ext cx="7391400" cy="5181600"/>
          </a:xfrm>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work on improving the individual’s business letter.</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be able to format a letter 	</a:t>
            </a:r>
          </a:p>
          <a:p>
            <a:pPr>
              <a:lnSpc>
                <a:spcPct val="80000"/>
              </a:lnSpc>
            </a:pPr>
            <a:r>
              <a:rPr lang="en-US" sz="1400" dirty="0" smtClean="0"/>
              <a:t>be </a:t>
            </a:r>
            <a:r>
              <a:rPr lang="en-US" sz="1400" dirty="0" smtClean="0"/>
              <a:t>aware of the parts of the business letter</a:t>
            </a:r>
          </a:p>
          <a:p>
            <a:pPr>
              <a:lnSpc>
                <a:spcPct val="80000"/>
              </a:lnSpc>
            </a:pPr>
            <a:endParaRPr lang="en-US" sz="1400" dirty="0" smtClean="0"/>
          </a:p>
          <a:p>
            <a:pPr>
              <a:lnSpc>
                <a:spcPct val="80000"/>
              </a:lnSpc>
              <a:buFont typeface="Wingdings" pitchFamily="2" charset="2"/>
              <a:buNone/>
            </a:pPr>
            <a:r>
              <a:rPr lang="en-US" sz="1400" dirty="0" smtClean="0"/>
              <a:t>Who should attend?  Anyone needing help with writing</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a:p>
          <a:p>
            <a:pPr>
              <a:lnSpc>
                <a:spcPct val="80000"/>
              </a:lnSpc>
              <a:buNone/>
            </a:pPr>
            <a:r>
              <a:rPr lang="en-US" sz="1400" dirty="0"/>
              <a:t>Level: Basic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smtClean="0"/>
          </a:p>
          <a:p>
            <a:pPr>
              <a:lnSpc>
                <a:spcPct val="80000"/>
              </a:lnSpc>
              <a:buNone/>
            </a:pPr>
            <a:r>
              <a:rPr lang="en-US" sz="1400" dirty="0" smtClean="0"/>
              <a:t>CPE awarded:	1 hour </a:t>
            </a:r>
            <a:r>
              <a:rPr lang="en-US" sz="1400" dirty="0"/>
              <a:t>Communications and Marketing</a:t>
            </a:r>
          </a:p>
          <a:p>
            <a:pPr>
              <a:lnSpc>
                <a:spcPct val="80000"/>
              </a:lnSpc>
              <a:buFont typeface="Wingdings" pitchFamily="2" charset="2"/>
              <a:buNone/>
            </a:pP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130778216"/>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0"/>
          </p:nvPr>
        </p:nvSpPr>
        <p:spPr>
          <a:noFill/>
        </p:spPr>
        <p:txBody>
          <a:bodyPr/>
          <a:lstStyle/>
          <a:p>
            <a:fld id="{0468E551-FC86-4E70-BE09-FB03FED1781B}" type="slidenum">
              <a:rPr lang="en-US"/>
              <a:pPr/>
              <a:t>97</a:t>
            </a:fld>
            <a:endParaRPr lang="en-US" dirty="0"/>
          </a:p>
        </p:txBody>
      </p:sp>
      <p:sp>
        <p:nvSpPr>
          <p:cNvPr id="26627" name="Rectangle 2"/>
          <p:cNvSpPr>
            <a:spLocks noGrp="1" noChangeArrowheads="1"/>
          </p:cNvSpPr>
          <p:nvPr>
            <p:ph type="title"/>
          </p:nvPr>
        </p:nvSpPr>
        <p:spPr>
          <a:xfrm>
            <a:off x="152400" y="0"/>
            <a:ext cx="8001000" cy="990600"/>
          </a:xfrm>
        </p:spPr>
        <p:txBody>
          <a:bodyPr/>
          <a:lstStyle/>
          <a:p>
            <a:r>
              <a:rPr lang="en-US" sz="3600" dirty="0" smtClean="0">
                <a:solidFill>
                  <a:schemeClr val="accent1"/>
                </a:solidFill>
              </a:rPr>
              <a:t>Writing Your Bio</a:t>
            </a:r>
          </a:p>
        </p:txBody>
      </p:sp>
      <p:sp>
        <p:nvSpPr>
          <p:cNvPr id="26628" name="Rectangle 3"/>
          <p:cNvSpPr>
            <a:spLocks noGrp="1" noChangeArrowheads="1"/>
          </p:cNvSpPr>
          <p:nvPr>
            <p:ph type="body" idx="1"/>
          </p:nvPr>
        </p:nvSpPr>
        <p:spPr>
          <a:xfrm>
            <a:off x="381000" y="1066800"/>
            <a:ext cx="7391400" cy="5181600"/>
          </a:xfrm>
        </p:spPr>
        <p:txBody>
          <a:bodyPr/>
          <a:lstStyle/>
          <a:p>
            <a:pPr>
              <a:lnSpc>
                <a:spcPct val="80000"/>
              </a:lnSpc>
              <a:buFont typeface="Wingdings" pitchFamily="2" charset="2"/>
              <a:buNone/>
            </a:pPr>
            <a:r>
              <a:rPr lang="en-US" sz="1400" dirty="0" smtClean="0"/>
              <a:t>Session Description </a:t>
            </a:r>
          </a:p>
          <a:p>
            <a:pPr>
              <a:lnSpc>
                <a:spcPct val="80000"/>
              </a:lnSpc>
              <a:buFont typeface="Wingdings" pitchFamily="2" charset="2"/>
              <a:buNone/>
            </a:pPr>
            <a:r>
              <a:rPr lang="en-US" sz="1400" dirty="0" smtClean="0"/>
              <a:t>   This session will work on creating a professional bio to use.</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At the completion of this session the team member will: </a:t>
            </a:r>
          </a:p>
          <a:p>
            <a:pPr>
              <a:lnSpc>
                <a:spcPct val="80000"/>
              </a:lnSpc>
            </a:pPr>
            <a:r>
              <a:rPr lang="en-US" sz="1400" dirty="0" smtClean="0"/>
              <a:t>have </a:t>
            </a:r>
            <a:r>
              <a:rPr lang="en-US" sz="1400" dirty="0" smtClean="0"/>
              <a:t>a completed bio	</a:t>
            </a:r>
          </a:p>
          <a:p>
            <a:pPr marL="0" indent="0">
              <a:lnSpc>
                <a:spcPct val="80000"/>
              </a:lnSpc>
              <a:buNone/>
            </a:pPr>
            <a:endParaRPr lang="en-US" sz="1400" dirty="0" smtClean="0"/>
          </a:p>
          <a:p>
            <a:pPr>
              <a:lnSpc>
                <a:spcPct val="80000"/>
              </a:lnSpc>
              <a:buFont typeface="Wingdings" pitchFamily="2" charset="2"/>
              <a:buNone/>
            </a:pPr>
            <a:r>
              <a:rPr lang="en-US" sz="1400" dirty="0" smtClean="0"/>
              <a:t>Who should attend?  Anyone needing help with writing</a:t>
            </a:r>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Prerequisite:  None  </a:t>
            </a:r>
            <a:r>
              <a:rPr lang="en-US" sz="1400" b="0" dirty="0" smtClean="0"/>
              <a:t>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Presenter: Linda Steele</a:t>
            </a:r>
          </a:p>
          <a:p>
            <a:pPr>
              <a:lnSpc>
                <a:spcPct val="80000"/>
              </a:lnSpc>
              <a:buFont typeface="Wingdings" pitchFamily="2" charset="2"/>
              <a:buNone/>
            </a:pPr>
            <a:endParaRPr lang="en-US" sz="1400" dirty="0"/>
          </a:p>
          <a:p>
            <a:pPr>
              <a:lnSpc>
                <a:spcPct val="80000"/>
              </a:lnSpc>
              <a:buNone/>
            </a:pPr>
            <a:r>
              <a:rPr lang="en-US" sz="1400" dirty="0"/>
              <a:t>Level: Basic   </a:t>
            </a:r>
            <a:endParaRPr lang="en-US" sz="1400" dirty="0" smtClean="0"/>
          </a:p>
          <a:p>
            <a:pPr>
              <a:lnSpc>
                <a:spcPct val="80000"/>
              </a:lnSpc>
              <a:buFont typeface="Wingdings" pitchFamily="2" charset="2"/>
              <a:buNone/>
            </a:pPr>
            <a:endParaRPr lang="en-US" sz="1400" dirty="0" smtClean="0"/>
          </a:p>
          <a:p>
            <a:pPr>
              <a:lnSpc>
                <a:spcPct val="80000"/>
              </a:lnSpc>
              <a:buFont typeface="Wingdings" pitchFamily="2" charset="2"/>
              <a:buNone/>
            </a:pPr>
            <a:r>
              <a:rPr lang="en-US" sz="1400" dirty="0" smtClean="0"/>
              <a:t>Program Length: 1 hour</a:t>
            </a:r>
          </a:p>
          <a:p>
            <a:pPr>
              <a:lnSpc>
                <a:spcPct val="80000"/>
              </a:lnSpc>
              <a:buFont typeface="Wingdings" pitchFamily="2" charset="2"/>
              <a:buNone/>
            </a:pPr>
            <a:endParaRPr lang="en-US" sz="1400" dirty="0" smtClean="0"/>
          </a:p>
          <a:p>
            <a:pPr>
              <a:lnSpc>
                <a:spcPct val="80000"/>
              </a:lnSpc>
              <a:buNone/>
            </a:pPr>
            <a:r>
              <a:rPr lang="en-US" sz="1400" dirty="0" smtClean="0"/>
              <a:t>CPE awarded:	1 hour </a:t>
            </a:r>
            <a:r>
              <a:rPr lang="en-US" sz="1400" dirty="0"/>
              <a:t>Communications and Marketing</a:t>
            </a:r>
          </a:p>
          <a:p>
            <a:pPr>
              <a:lnSpc>
                <a:spcPct val="80000"/>
              </a:lnSpc>
              <a:buFont typeface="Wingdings" pitchFamily="2" charset="2"/>
              <a:buNone/>
            </a:pPr>
            <a:endParaRPr lang="en-US" sz="1400" dirty="0" smtClean="0"/>
          </a:p>
          <a:p>
            <a:pPr>
              <a:lnSpc>
                <a:spcPct val="80000"/>
              </a:lnSpc>
            </a:pPr>
            <a:endParaRPr lang="en-US" sz="1400" dirty="0" smtClean="0"/>
          </a:p>
        </p:txBody>
      </p:sp>
    </p:spTree>
    <p:extLst>
      <p:ext uri="{BB962C8B-B14F-4D97-AF65-F5344CB8AC3E}">
        <p14:creationId xmlns:p14="http://schemas.microsoft.com/office/powerpoint/2010/main" val="559278277"/>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etiquette</a:t>
            </a:r>
            <a:endParaRPr lang="en-US" dirty="0"/>
          </a:p>
        </p:txBody>
      </p:sp>
      <p:sp>
        <p:nvSpPr>
          <p:cNvPr id="4" name="Slide Number Placeholder 3"/>
          <p:cNvSpPr>
            <a:spLocks noGrp="1"/>
          </p:cNvSpPr>
          <p:nvPr>
            <p:ph type="sldNum" sz="quarter" idx="10"/>
          </p:nvPr>
        </p:nvSpPr>
        <p:spPr/>
        <p:txBody>
          <a:bodyPr/>
          <a:lstStyle/>
          <a:p>
            <a:pPr>
              <a:defRPr/>
            </a:pPr>
            <a:fld id="{876827B3-E047-45B3-ABCD-FD4FFA7237A1}" type="slidenum">
              <a:rPr lang="en-US" smtClean="0"/>
              <a:pPr>
                <a:defRPr/>
              </a:pPr>
              <a:t>98</a:t>
            </a:fld>
            <a:endParaRPr lang="en-US" dirty="0"/>
          </a:p>
        </p:txBody>
      </p:sp>
    </p:spTree>
    <p:extLst>
      <p:ext uri="{BB962C8B-B14F-4D97-AF65-F5344CB8AC3E}">
        <p14:creationId xmlns:p14="http://schemas.microsoft.com/office/powerpoint/2010/main" val="2257431913"/>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83CE201B-C657-40B1-B658-530E2EAFFA14}" type="slidenum">
              <a:rPr lang="en-US"/>
              <a:pPr/>
              <a:t>99</a:t>
            </a:fld>
            <a:endParaRPr lang="en-US" dirty="0"/>
          </a:p>
        </p:txBody>
      </p:sp>
      <p:sp>
        <p:nvSpPr>
          <p:cNvPr id="46083" name="Rectangle 2"/>
          <p:cNvSpPr>
            <a:spLocks noGrp="1" noChangeArrowheads="1"/>
          </p:cNvSpPr>
          <p:nvPr>
            <p:ph type="title"/>
          </p:nvPr>
        </p:nvSpPr>
        <p:spPr/>
        <p:txBody>
          <a:bodyPr/>
          <a:lstStyle/>
          <a:p>
            <a:r>
              <a:rPr lang="en-US" dirty="0" smtClean="0">
                <a:solidFill>
                  <a:schemeClr val="accent1"/>
                </a:solidFill>
              </a:rPr>
              <a:t>Business Etiquette</a:t>
            </a:r>
          </a:p>
        </p:txBody>
      </p:sp>
      <p:sp>
        <p:nvSpPr>
          <p:cNvPr id="46084" name="Rectangle 3"/>
          <p:cNvSpPr>
            <a:spLocks noGrp="1" noChangeArrowheads="1"/>
          </p:cNvSpPr>
          <p:nvPr>
            <p:ph type="body" idx="1"/>
          </p:nvPr>
        </p:nvSpPr>
        <p:spPr>
          <a:xfrm>
            <a:off x="381000" y="1447800"/>
            <a:ext cx="7391400" cy="4876800"/>
          </a:xfrm>
        </p:spPr>
        <p:txBody>
          <a:bodyPr/>
          <a:lstStyle/>
          <a:p>
            <a:pPr>
              <a:lnSpc>
                <a:spcPct val="90000"/>
              </a:lnSpc>
              <a:buFont typeface="Wingdings" pitchFamily="2" charset="2"/>
              <a:buNone/>
            </a:pPr>
            <a:r>
              <a:rPr lang="en-US" sz="1600" dirty="0" smtClean="0"/>
              <a:t>Session Description </a:t>
            </a:r>
          </a:p>
          <a:p>
            <a:pPr>
              <a:lnSpc>
                <a:spcPct val="90000"/>
              </a:lnSpc>
              <a:buFont typeface="Wingdings" pitchFamily="2" charset="2"/>
              <a:buNone/>
            </a:pPr>
            <a:r>
              <a:rPr lang="en-US" sz="1600" dirty="0" smtClean="0"/>
              <a:t>    This session will teach business etiquette.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Presenter: Linda Steele</a:t>
            </a:r>
          </a:p>
          <a:p>
            <a:pPr>
              <a:lnSpc>
                <a:spcPct val="90000"/>
              </a:lnSpc>
              <a:buFont typeface="Wingdings" pitchFamily="2" charset="2"/>
              <a:buNone/>
            </a:pPr>
            <a:r>
              <a:rPr lang="en-US" sz="1600" dirty="0" smtClean="0"/>
              <a:t>                   </a:t>
            </a:r>
          </a:p>
          <a:p>
            <a:pPr>
              <a:lnSpc>
                <a:spcPct val="90000"/>
              </a:lnSpc>
              <a:buFont typeface="Wingdings" pitchFamily="2" charset="2"/>
              <a:buNone/>
            </a:pPr>
            <a:r>
              <a:rPr lang="en-US" sz="1600" dirty="0" smtClean="0"/>
              <a:t>At the completion of this session the team member will: </a:t>
            </a:r>
          </a:p>
          <a:p>
            <a:pPr>
              <a:lnSpc>
                <a:spcPct val="90000"/>
              </a:lnSpc>
            </a:pPr>
            <a:r>
              <a:rPr lang="en-US" sz="1600" dirty="0" smtClean="0"/>
              <a:t>learn the correct handshake</a:t>
            </a:r>
          </a:p>
          <a:p>
            <a:pPr>
              <a:lnSpc>
                <a:spcPct val="90000"/>
              </a:lnSpc>
            </a:pPr>
            <a:r>
              <a:rPr lang="en-US" sz="1600" dirty="0" smtClean="0"/>
              <a:t>learn how to conduct business more professionally</a:t>
            </a:r>
          </a:p>
          <a:p>
            <a:pPr marL="0" indent="0">
              <a:lnSpc>
                <a:spcPct val="90000"/>
              </a:lnSpc>
              <a:buNone/>
            </a:pPr>
            <a:endParaRPr lang="en-US" sz="1600" dirty="0" smtClean="0"/>
          </a:p>
          <a:p>
            <a:pPr>
              <a:lnSpc>
                <a:spcPct val="90000"/>
              </a:lnSpc>
              <a:buFont typeface="Wingdings" pitchFamily="2" charset="2"/>
              <a:buNone/>
            </a:pPr>
            <a:r>
              <a:rPr lang="en-US" sz="1600" dirty="0" smtClean="0"/>
              <a:t>Who should attend? Anyone</a:t>
            </a:r>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Prerequisite: none</a:t>
            </a:r>
          </a:p>
          <a:p>
            <a:pPr>
              <a:lnSpc>
                <a:spcPct val="90000"/>
              </a:lnSpc>
              <a:buFont typeface="Wingdings" pitchFamily="2" charset="2"/>
              <a:buNone/>
            </a:pPr>
            <a:endParaRPr lang="en-US" sz="1600" dirty="0"/>
          </a:p>
          <a:p>
            <a:pPr>
              <a:lnSpc>
                <a:spcPct val="90000"/>
              </a:lnSpc>
              <a:buNone/>
            </a:pPr>
            <a:r>
              <a:rPr lang="en-US" sz="1600" dirty="0"/>
              <a:t>Level: Basic   </a:t>
            </a:r>
            <a:endParaRPr lang="en-US" sz="1600" dirty="0" smtClean="0"/>
          </a:p>
          <a:p>
            <a:pPr>
              <a:lnSpc>
                <a:spcPct val="90000"/>
              </a:lnSpc>
              <a:buFont typeface="Wingdings" pitchFamily="2" charset="2"/>
              <a:buNone/>
            </a:pPr>
            <a:endParaRPr lang="en-US" sz="1600" dirty="0" smtClean="0"/>
          </a:p>
          <a:p>
            <a:pPr>
              <a:lnSpc>
                <a:spcPct val="90000"/>
              </a:lnSpc>
              <a:buFont typeface="Wingdings" pitchFamily="2" charset="2"/>
              <a:buNone/>
            </a:pPr>
            <a:r>
              <a:rPr lang="en-US" sz="1600" dirty="0" smtClean="0"/>
              <a:t>Program Length: 1  hour</a:t>
            </a:r>
          </a:p>
          <a:p>
            <a:pPr>
              <a:lnSpc>
                <a:spcPct val="90000"/>
              </a:lnSpc>
              <a:buFont typeface="Wingdings" pitchFamily="2" charset="2"/>
              <a:buNone/>
            </a:pPr>
            <a:r>
              <a:rPr lang="en-US" sz="1600" dirty="0" smtClean="0"/>
              <a:t>CPE awarded:      1 hour Personal Development</a:t>
            </a:r>
          </a:p>
          <a:p>
            <a:pPr>
              <a:lnSpc>
                <a:spcPct val="90000"/>
              </a:lnSpc>
              <a:buFont typeface="Wingdings" pitchFamily="2" charset="2"/>
              <a:buNone/>
            </a:pPr>
            <a:endParaRPr lang="en-US" sz="1600" dirty="0" smtClean="0"/>
          </a:p>
          <a:p>
            <a:pPr>
              <a:lnSpc>
                <a:spcPct val="90000"/>
              </a:lnSpc>
            </a:pPr>
            <a:endParaRPr lang="en-US" sz="1800" dirty="0" smtClean="0"/>
          </a:p>
          <a:p>
            <a:pPr>
              <a:lnSpc>
                <a:spcPct val="90000"/>
              </a:lnSpc>
            </a:pPr>
            <a:endParaRPr lang="en-US" sz="1800" dirty="0" smtClean="0"/>
          </a:p>
        </p:txBody>
      </p:sp>
    </p:spTree>
    <p:extLst>
      <p:ext uri="{BB962C8B-B14F-4D97-AF65-F5344CB8AC3E}">
        <p14:creationId xmlns:p14="http://schemas.microsoft.com/office/powerpoint/2010/main" val="204593517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3820</TotalTime>
  <Words>12079</Words>
  <Application>Microsoft Office PowerPoint</Application>
  <PresentationFormat>On-screen Show (4:3)</PresentationFormat>
  <Paragraphs>3869</Paragraphs>
  <Slides>200</Slides>
  <Notes>12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200</vt:i4>
      </vt:variant>
    </vt:vector>
  </HeadingPairs>
  <TitlesOfParts>
    <vt:vector size="206" baseType="lpstr">
      <vt:lpstr>Arial</vt:lpstr>
      <vt:lpstr>Symbol</vt:lpstr>
      <vt:lpstr>Times New Roman</vt:lpstr>
      <vt:lpstr>Wingdings</vt:lpstr>
      <vt:lpstr>Blank Presentation</vt:lpstr>
      <vt:lpstr>Microsoft Word Document</vt:lpstr>
      <vt:lpstr>Great Minds, LLC</vt:lpstr>
      <vt:lpstr>PowerPoint Presentation</vt:lpstr>
      <vt:lpstr>PowerPoint Presentation</vt:lpstr>
      <vt:lpstr>PowerPoint Presentation</vt:lpstr>
      <vt:lpstr>PowerPoint Presentation</vt:lpstr>
      <vt:lpstr>PowerPoint Presentation</vt:lpstr>
      <vt:lpstr>Adobe</vt:lpstr>
      <vt:lpstr>Adobe Acrobat</vt:lpstr>
      <vt:lpstr>Creating a Signature in Adobe Acrobat</vt:lpstr>
      <vt:lpstr>Creating Customized Stamps in Adobe Acrobat</vt:lpstr>
      <vt:lpstr>Access</vt:lpstr>
      <vt:lpstr>Access Tips and Tricks</vt:lpstr>
      <vt:lpstr>Access I</vt:lpstr>
      <vt:lpstr>Access II</vt:lpstr>
      <vt:lpstr>Access III</vt:lpstr>
      <vt:lpstr>Access IV</vt:lpstr>
      <vt:lpstr>Access V</vt:lpstr>
      <vt:lpstr>billing</vt:lpstr>
      <vt:lpstr>Billing</vt:lpstr>
      <vt:lpstr>Billing Tips and Tricks</vt:lpstr>
      <vt:lpstr>Billing Check List </vt:lpstr>
      <vt:lpstr>Business topics</vt:lpstr>
      <vt:lpstr>Accountability</vt:lpstr>
      <vt:lpstr>Business Body Language</vt:lpstr>
      <vt:lpstr>Building Effective Teams</vt:lpstr>
      <vt:lpstr>Business Dress</vt:lpstr>
      <vt:lpstr>Business Dress for Success</vt:lpstr>
      <vt:lpstr>Delegation Missteps</vt:lpstr>
      <vt:lpstr>Developing Effective Policies and Procedures</vt:lpstr>
      <vt:lpstr>Emotional Intelligence in Business</vt:lpstr>
      <vt:lpstr>Ethical Decisions</vt:lpstr>
      <vt:lpstr>Ethical Dilemmas</vt:lpstr>
      <vt:lpstr>Ethical Dilemmas in Accounting</vt:lpstr>
      <vt:lpstr>Evaluation Feedback</vt:lpstr>
      <vt:lpstr>Generational Differences in the Workplace</vt:lpstr>
      <vt:lpstr>Generational Differences in the Workplace – Generation Z</vt:lpstr>
      <vt:lpstr>How to do Business Process Mapping</vt:lpstr>
      <vt:lpstr>How to Receive a Performance Evaluation</vt:lpstr>
      <vt:lpstr>Independence</vt:lpstr>
      <vt:lpstr>Independent Thinking</vt:lpstr>
      <vt:lpstr>Managing Constant Change</vt:lpstr>
      <vt:lpstr>Managing Multiple Projects</vt:lpstr>
      <vt:lpstr>New Year Resolution Bingo</vt:lpstr>
      <vt:lpstr>Receptionist Skills</vt:lpstr>
      <vt:lpstr>Running an Effective Meeting</vt:lpstr>
      <vt:lpstr>Sexual Harassment</vt:lpstr>
      <vt:lpstr>Spelling for Business</vt:lpstr>
      <vt:lpstr>Success Habits</vt:lpstr>
      <vt:lpstr>Taking Ownership</vt:lpstr>
      <vt:lpstr>Team Problem Solving</vt:lpstr>
      <vt:lpstr>10 Ways to Make Meetings More Effective</vt:lpstr>
      <vt:lpstr>Time Efficiency</vt:lpstr>
      <vt:lpstr>Women In the Accounting Profession – Understanding Gender Differences</vt:lpstr>
      <vt:lpstr>Zeroing in on Project Management Skills</vt:lpstr>
      <vt:lpstr>Client service and marketing</vt:lpstr>
      <vt:lpstr>Better Communication Skills Across Sites</vt:lpstr>
      <vt:lpstr>Breaking the Ice Toward Developing New Relationships</vt:lpstr>
      <vt:lpstr>Client Service Best Practices</vt:lpstr>
      <vt:lpstr>Client Service Level I</vt:lpstr>
      <vt:lpstr>Client Service Level II</vt:lpstr>
      <vt:lpstr>Client Service Level III</vt:lpstr>
      <vt:lpstr>Communication: Negotiation Skills </vt:lpstr>
      <vt:lpstr>Cross Selling</vt:lpstr>
      <vt:lpstr>Effective Client Meetings Create New Service Opportunities </vt:lpstr>
      <vt:lpstr>Elevator Speech</vt:lpstr>
      <vt:lpstr>Facebook for Business</vt:lpstr>
      <vt:lpstr>Generating Better Business Referrals </vt:lpstr>
      <vt:lpstr>How to Use Twitter for Business </vt:lpstr>
      <vt:lpstr>Keeping Your Customers Satisfied</vt:lpstr>
      <vt:lpstr>Linked-in</vt:lpstr>
      <vt:lpstr>Using Linked-in for Business</vt:lpstr>
      <vt:lpstr>Marketing</vt:lpstr>
      <vt:lpstr>Overcoming Sales Objections</vt:lpstr>
      <vt:lpstr>PowerPoint as a Marketing Tool</vt:lpstr>
      <vt:lpstr>Secrets of Successful Sales Professionals</vt:lpstr>
      <vt:lpstr>Surveying Your Clients to Improve Customer Service</vt:lpstr>
      <vt:lpstr>The Art of Blogging</vt:lpstr>
      <vt:lpstr>The Art of Selling</vt:lpstr>
      <vt:lpstr>Treating Your Internal Customers Like External Customers</vt:lpstr>
      <vt:lpstr>Writing a Professional Bio</vt:lpstr>
      <vt:lpstr>Writing a Profile for Business </vt:lpstr>
      <vt:lpstr>communication</vt:lpstr>
      <vt:lpstr>7 Habits of Effective People</vt:lpstr>
      <vt:lpstr>Are You a Good Listener? </vt:lpstr>
      <vt:lpstr>Business Grammar</vt:lpstr>
      <vt:lpstr>Business Writing</vt:lpstr>
      <vt:lpstr>Communication: A Two-Way Street</vt:lpstr>
      <vt:lpstr>Giving and Following Directions</vt:lpstr>
      <vt:lpstr>Grammar for Invoicing</vt:lpstr>
      <vt:lpstr>Impromptu Speech</vt:lpstr>
      <vt:lpstr>Improving Your Business Writing</vt:lpstr>
      <vt:lpstr>Improving Listening skills</vt:lpstr>
      <vt:lpstr>Most Common Business Grammar Mistakes </vt:lpstr>
      <vt:lpstr>Projecting an Image that Communicates Credibility</vt:lpstr>
      <vt:lpstr>Tips to Build Assertive Communication Skills For Women</vt:lpstr>
      <vt:lpstr>Writing Effective Business Letters</vt:lpstr>
      <vt:lpstr>Writing Your Bio</vt:lpstr>
      <vt:lpstr>etiquette</vt:lpstr>
      <vt:lpstr>Business Etiquette</vt:lpstr>
      <vt:lpstr>Cell Phone Etiquette</vt:lpstr>
      <vt:lpstr>Dining Etiquette Guide</vt:lpstr>
      <vt:lpstr>Email Etiquette</vt:lpstr>
      <vt:lpstr>Email Etiquette Update</vt:lpstr>
      <vt:lpstr>Holiday Etiquette</vt:lpstr>
      <vt:lpstr>Voice Mail Etiquette</vt:lpstr>
      <vt:lpstr>excel</vt:lpstr>
      <vt:lpstr>Introduction to Excel</vt:lpstr>
      <vt:lpstr>Adding a Timeline to an Excel Pivot Table</vt:lpstr>
      <vt:lpstr>Advanced Excel Features</vt:lpstr>
      <vt:lpstr>Creating an Amortization Schedule in Excel</vt:lpstr>
      <vt:lpstr>Excel and the Internet Working Together</vt:lpstr>
      <vt:lpstr>Excel Formulas</vt:lpstr>
      <vt:lpstr>Excel Shortcuts</vt:lpstr>
      <vt:lpstr>Excel Macros </vt:lpstr>
      <vt:lpstr>Excel Tips and Tricks for Accountants</vt:lpstr>
      <vt:lpstr>Excel’s Vlookup and Match</vt:lpstr>
      <vt:lpstr>Financial Equations in Excel</vt:lpstr>
      <vt:lpstr>Pivot Tables</vt:lpstr>
      <vt:lpstr>Use Excel to Create a Variable Drop Down Box </vt:lpstr>
      <vt:lpstr>HR</vt:lpstr>
      <vt:lpstr>Diversity</vt:lpstr>
      <vt:lpstr>The Dos and Don’ts of Conducting a Job Interview</vt:lpstr>
      <vt:lpstr>New Hire Dos</vt:lpstr>
      <vt:lpstr>Orienting New Staff</vt:lpstr>
      <vt:lpstr>Management</vt:lpstr>
      <vt:lpstr>20 Clues You Might be a Micromanager</vt:lpstr>
      <vt:lpstr>Decision Making</vt:lpstr>
      <vt:lpstr>Developing the New Generation of Managers</vt:lpstr>
      <vt:lpstr>Developmental Goals for Mangers</vt:lpstr>
      <vt:lpstr>How to Communicate with Management</vt:lpstr>
      <vt:lpstr>Is Supervision for Me?</vt:lpstr>
      <vt:lpstr>Management Training - Interpersonal Skills Activities </vt:lpstr>
      <vt:lpstr>People Management: What Makes an Effective Manager? </vt:lpstr>
      <vt:lpstr>The One Minute Manager</vt:lpstr>
      <vt:lpstr>What to Managers Do?</vt:lpstr>
      <vt:lpstr>Why Women are Effective Leaders </vt:lpstr>
      <vt:lpstr>outlook</vt:lpstr>
      <vt:lpstr>Outlook</vt:lpstr>
      <vt:lpstr>Outlook Shortcuts</vt:lpstr>
      <vt:lpstr>Outlook as a Delegating Tool</vt:lpstr>
      <vt:lpstr>Personal Development</vt:lpstr>
      <vt:lpstr>Conceptual Thinking</vt:lpstr>
      <vt:lpstr>Cultural Competence</vt:lpstr>
      <vt:lpstr>Dealing with Difficult People</vt:lpstr>
      <vt:lpstr>Dealing with Stress </vt:lpstr>
      <vt:lpstr>Decompress Your Stress</vt:lpstr>
      <vt:lpstr>Handling Stress and Pressure</vt:lpstr>
      <vt:lpstr>How to Manage Time </vt:lpstr>
      <vt:lpstr>How to Think Independently </vt:lpstr>
      <vt:lpstr>Improving Your Memory</vt:lpstr>
      <vt:lpstr>Is Your Self-Confidence Showing?</vt:lpstr>
      <vt:lpstr>Jump Start Your Knowledge by Keeping Up-to-Date on Your Industry</vt:lpstr>
      <vt:lpstr>Making a Great First Impression</vt:lpstr>
      <vt:lpstr>Maximize Your Mentoring</vt:lpstr>
      <vt:lpstr>Multitasking</vt:lpstr>
      <vt:lpstr>Organization Skills for the Overwhelmed! </vt:lpstr>
      <vt:lpstr>The Successful Person’s Guide to Time Management</vt:lpstr>
      <vt:lpstr>Time and Task Management</vt:lpstr>
      <vt:lpstr>Time and Task Management with Forward Thinking</vt:lpstr>
      <vt:lpstr>Ways to Limit Distractions At Work ! </vt:lpstr>
      <vt:lpstr>powerpoint</vt:lpstr>
      <vt:lpstr>PowerPoint</vt:lpstr>
      <vt:lpstr>PowerPoint Shortcuts</vt:lpstr>
      <vt:lpstr>presentation</vt:lpstr>
      <vt:lpstr>Presentation Skills Level 1 – 1 Minute speech</vt:lpstr>
      <vt:lpstr>Presentation Skills Level 2 – 3 Minute speech</vt:lpstr>
      <vt:lpstr>Presentation Skills Level 3 – 5 Minute speech</vt:lpstr>
      <vt:lpstr>quickbooks</vt:lpstr>
      <vt:lpstr>Beginning QuickBooks</vt:lpstr>
      <vt:lpstr>Advanced QuickBooks</vt:lpstr>
      <vt:lpstr>QuickBooks Online</vt:lpstr>
      <vt:lpstr>QuickBooks for Non-Accountants</vt:lpstr>
      <vt:lpstr>Specific software</vt:lpstr>
      <vt:lpstr>Apps for Small Business</vt:lpstr>
      <vt:lpstr>Best apps For Accountants and CPAs</vt:lpstr>
      <vt:lpstr>Best apps for 2016 (yearly update) </vt:lpstr>
      <vt:lpstr>Evernote</vt:lpstr>
      <vt:lpstr>Five apps For CPAs</vt:lpstr>
      <vt:lpstr>IPad</vt:lpstr>
      <vt:lpstr>Join.Me</vt:lpstr>
      <vt:lpstr>Microsoft OneNote</vt:lpstr>
      <vt:lpstr>Mouse Click Tricks</vt:lpstr>
      <vt:lpstr>Office Changes</vt:lpstr>
      <vt:lpstr>Tips for Better Internet Searches</vt:lpstr>
      <vt:lpstr>TValue</vt:lpstr>
      <vt:lpstr>Understanding your Computer: The Care and Feeding of Your Computer</vt:lpstr>
      <vt:lpstr>Tax and Accounting</vt:lpstr>
      <vt:lpstr>1099s</vt:lpstr>
      <vt:lpstr>Earned Income Tax Credit</vt:lpstr>
      <vt:lpstr>Understanding Financial Statements</vt:lpstr>
      <vt:lpstr>word</vt:lpstr>
      <vt:lpstr>Calculations in Word and in a Mail Merge</vt:lpstr>
      <vt:lpstr>Creating Templates in Word</vt:lpstr>
      <vt:lpstr>Decimal Tab in Word</vt:lpstr>
      <vt:lpstr>Flow Chart Tool in Word</vt:lpstr>
      <vt:lpstr>Wonders of Word</vt:lpstr>
      <vt:lpstr>Word For Accountants</vt:lpstr>
      <vt:lpstr>Word Shortcuts</vt:lpstr>
      <vt:lpstr>For specific requests……..</vt:lpstr>
      <vt:lpstr> </vt:lpstr>
    </vt:vector>
  </TitlesOfParts>
  <Company>Habif, Arogeti &amp; Wynne, LLP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dc:title>
  <dc:creator>Administrator</dc:creator>
  <cp:lastModifiedBy>Linda Steele</cp:lastModifiedBy>
  <cp:revision>269</cp:revision>
  <cp:lastPrinted>2016-03-21T17:26:13Z</cp:lastPrinted>
  <dcterms:created xsi:type="dcterms:W3CDTF">2003-01-07T15:56:50Z</dcterms:created>
  <dcterms:modified xsi:type="dcterms:W3CDTF">2017-03-13T14:30:40Z</dcterms:modified>
</cp:coreProperties>
</file>