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theme/themeOverride6.xml" ContentType="application/vnd.openxmlformats-officedocument.themeOverride+xml"/>
  <Override PartName="/ppt/notesSlides/notesSlide2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261"/>
  </p:notesMasterIdLst>
  <p:handoutMasterIdLst>
    <p:handoutMasterId r:id="rId262"/>
  </p:handoutMasterIdLst>
  <p:sldIdLst>
    <p:sldId id="256" r:id="rId2"/>
    <p:sldId id="315" r:id="rId3"/>
    <p:sldId id="379" r:id="rId4"/>
    <p:sldId id="481" r:id="rId5"/>
    <p:sldId id="566" r:id="rId6"/>
    <p:sldId id="597" r:id="rId7"/>
    <p:sldId id="347" r:id="rId8"/>
    <p:sldId id="257" r:id="rId9"/>
    <p:sldId id="332" r:id="rId10"/>
    <p:sldId id="384" r:id="rId11"/>
    <p:sldId id="348" r:id="rId12"/>
    <p:sldId id="300" r:id="rId13"/>
    <p:sldId id="503" r:id="rId14"/>
    <p:sldId id="301" r:id="rId15"/>
    <p:sldId id="302" r:id="rId16"/>
    <p:sldId id="303" r:id="rId17"/>
    <p:sldId id="304" r:id="rId18"/>
    <p:sldId id="349" r:id="rId19"/>
    <p:sldId id="329" r:id="rId20"/>
    <p:sldId id="380" r:id="rId21"/>
    <p:sldId id="337" r:id="rId22"/>
    <p:sldId id="619" r:id="rId23"/>
    <p:sldId id="413" r:id="rId24"/>
    <p:sldId id="414" r:id="rId25"/>
    <p:sldId id="498" r:id="rId26"/>
    <p:sldId id="499" r:id="rId27"/>
    <p:sldId id="509" r:id="rId28"/>
    <p:sldId id="575" r:id="rId29"/>
    <p:sldId id="494" r:id="rId30"/>
    <p:sldId id="419" r:id="rId31"/>
    <p:sldId id="495" r:id="rId32"/>
    <p:sldId id="598" r:id="rId33"/>
    <p:sldId id="420" r:id="rId34"/>
    <p:sldId id="560" r:id="rId35"/>
    <p:sldId id="576" r:id="rId36"/>
    <p:sldId id="422" r:id="rId37"/>
    <p:sldId id="500" r:id="rId38"/>
    <p:sldId id="556" r:id="rId39"/>
    <p:sldId id="426" r:id="rId40"/>
    <p:sldId id="424" r:id="rId41"/>
    <p:sldId id="427" r:id="rId42"/>
    <p:sldId id="428" r:id="rId43"/>
    <p:sldId id="501" r:id="rId44"/>
    <p:sldId id="559" r:id="rId45"/>
    <p:sldId id="620" r:id="rId46"/>
    <p:sldId id="431" r:id="rId47"/>
    <p:sldId id="497" r:id="rId48"/>
    <p:sldId id="439" r:id="rId49"/>
    <p:sldId id="434" r:id="rId50"/>
    <p:sldId id="435" r:id="rId51"/>
    <p:sldId id="543" r:id="rId52"/>
    <p:sldId id="502" r:id="rId53"/>
    <p:sldId id="436" r:id="rId54"/>
    <p:sldId id="558" r:id="rId55"/>
    <p:sldId id="557" r:id="rId56"/>
    <p:sldId id="621" r:id="rId57"/>
    <p:sldId id="622" r:id="rId58"/>
    <p:sldId id="483" r:id="rId59"/>
    <p:sldId id="460" r:id="rId60"/>
    <p:sldId id="588" r:id="rId61"/>
    <p:sldId id="623" r:id="rId62"/>
    <p:sldId id="524" r:id="rId63"/>
    <p:sldId id="461" r:id="rId64"/>
    <p:sldId id="562" r:id="rId65"/>
    <p:sldId id="462" r:id="rId66"/>
    <p:sldId id="463" r:id="rId67"/>
    <p:sldId id="589" r:id="rId68"/>
    <p:sldId id="592" r:id="rId69"/>
    <p:sldId id="593" r:id="rId70"/>
    <p:sldId id="541" r:id="rId71"/>
    <p:sldId id="571" r:id="rId72"/>
    <p:sldId id="596" r:id="rId73"/>
    <p:sldId id="594" r:id="rId74"/>
    <p:sldId id="607" r:id="rId75"/>
    <p:sldId id="464" r:id="rId76"/>
    <p:sldId id="465" r:id="rId77"/>
    <p:sldId id="590" r:id="rId78"/>
    <p:sldId id="467" r:id="rId79"/>
    <p:sldId id="542" r:id="rId80"/>
    <p:sldId id="538" r:id="rId81"/>
    <p:sldId id="468" r:id="rId82"/>
    <p:sldId id="469" r:id="rId83"/>
    <p:sldId id="563" r:id="rId84"/>
    <p:sldId id="564" r:id="rId85"/>
    <p:sldId id="537" r:id="rId86"/>
    <p:sldId id="471" r:id="rId87"/>
    <p:sldId id="595" r:id="rId88"/>
    <p:sldId id="443" r:id="rId89"/>
    <p:sldId id="458" r:id="rId90"/>
    <p:sldId id="447" r:id="rId91"/>
    <p:sldId id="633" r:id="rId92"/>
    <p:sldId id="565" r:id="rId93"/>
    <p:sldId id="448" r:id="rId94"/>
    <p:sldId id="493" r:id="rId95"/>
    <p:sldId id="624" r:id="rId96"/>
    <p:sldId id="603" r:id="rId97"/>
    <p:sldId id="625" r:id="rId98"/>
    <p:sldId id="451" r:id="rId99"/>
    <p:sldId id="608" r:id="rId100"/>
    <p:sldId id="452" r:id="rId101"/>
    <p:sldId id="453" r:id="rId102"/>
    <p:sldId id="634" r:id="rId103"/>
    <p:sldId id="455" r:id="rId104"/>
    <p:sldId id="454" r:id="rId105"/>
    <p:sldId id="591" r:id="rId106"/>
    <p:sldId id="457" r:id="rId107"/>
    <p:sldId id="635" r:id="rId108"/>
    <p:sldId id="496" r:id="rId109"/>
    <p:sldId id="605" r:id="rId110"/>
    <p:sldId id="606" r:id="rId111"/>
    <p:sldId id="604" r:id="rId112"/>
    <p:sldId id="459" r:id="rId113"/>
    <p:sldId id="636" r:id="rId114"/>
    <p:sldId id="488" r:id="rId115"/>
    <p:sldId id="357" r:id="rId116"/>
    <p:sldId id="331" r:id="rId117"/>
    <p:sldId id="324" r:id="rId118"/>
    <p:sldId id="328" r:id="rId119"/>
    <p:sldId id="491" r:id="rId120"/>
    <p:sldId id="492" r:id="rId121"/>
    <p:sldId id="561" r:id="rId122"/>
    <p:sldId id="486" r:id="rId123"/>
    <p:sldId id="356" r:id="rId124"/>
    <p:sldId id="261" r:id="rId125"/>
    <p:sldId id="395" r:id="rId126"/>
    <p:sldId id="267" r:id="rId127"/>
    <p:sldId id="574" r:id="rId128"/>
    <p:sldId id="325" r:id="rId129"/>
    <p:sldId id="573" r:id="rId130"/>
    <p:sldId id="504" r:id="rId131"/>
    <p:sldId id="262" r:id="rId132"/>
    <p:sldId id="544" r:id="rId133"/>
    <p:sldId id="548" r:id="rId134"/>
    <p:sldId id="305" r:id="rId135"/>
    <p:sldId id="572" r:id="rId136"/>
    <p:sldId id="567" r:id="rId137"/>
    <p:sldId id="358" r:id="rId138"/>
    <p:sldId id="632" r:id="rId139"/>
    <p:sldId id="570" r:id="rId140"/>
    <p:sldId id="512" r:id="rId141"/>
    <p:sldId id="513" r:id="rId142"/>
    <p:sldId id="527" r:id="rId143"/>
    <p:sldId id="599" r:id="rId144"/>
    <p:sldId id="514" r:id="rId145"/>
    <p:sldId id="577" r:id="rId146"/>
    <p:sldId id="578" r:id="rId147"/>
    <p:sldId id="637" r:id="rId148"/>
    <p:sldId id="638" r:id="rId149"/>
    <p:sldId id="529" r:id="rId150"/>
    <p:sldId id="639" r:id="rId151"/>
    <p:sldId id="579" r:id="rId152"/>
    <p:sldId id="645" r:id="rId153"/>
    <p:sldId id="616" r:id="rId154"/>
    <p:sldId id="617" r:id="rId155"/>
    <p:sldId id="640" r:id="rId156"/>
    <p:sldId id="580" r:id="rId157"/>
    <p:sldId id="531" r:id="rId158"/>
    <p:sldId id="609" r:id="rId159"/>
    <p:sldId id="610" r:id="rId160"/>
    <p:sldId id="642" r:id="rId161"/>
    <p:sldId id="581" r:id="rId162"/>
    <p:sldId id="643" r:id="rId163"/>
    <p:sldId id="644" r:id="rId164"/>
    <p:sldId id="646" r:id="rId165"/>
    <p:sldId id="582" r:id="rId166"/>
    <p:sldId id="641" r:id="rId167"/>
    <p:sldId id="648" r:id="rId168"/>
    <p:sldId id="647" r:id="rId169"/>
    <p:sldId id="618" r:id="rId170"/>
    <p:sldId id="600" r:id="rId171"/>
    <p:sldId id="601" r:id="rId172"/>
    <p:sldId id="533" r:id="rId173"/>
    <p:sldId id="612" r:id="rId174"/>
    <p:sldId id="611" r:id="rId175"/>
    <p:sldId id="613" r:id="rId176"/>
    <p:sldId id="649" r:id="rId177"/>
    <p:sldId id="534" r:id="rId178"/>
    <p:sldId id="583" r:id="rId179"/>
    <p:sldId id="602" r:id="rId180"/>
    <p:sldId id="536" r:id="rId181"/>
    <p:sldId id="511" r:id="rId182"/>
    <p:sldId id="626" r:id="rId183"/>
    <p:sldId id="540" r:id="rId184"/>
    <p:sldId id="278" r:id="rId185"/>
    <p:sldId id="515" r:id="rId186"/>
    <p:sldId id="516" r:id="rId187"/>
    <p:sldId id="627" r:id="rId188"/>
    <p:sldId id="615" r:id="rId189"/>
    <p:sldId id="614" r:id="rId190"/>
    <p:sldId id="519" r:id="rId191"/>
    <p:sldId id="517" r:id="rId192"/>
    <p:sldId id="584" r:id="rId193"/>
    <p:sldId id="518" r:id="rId194"/>
    <p:sldId id="650" r:id="rId195"/>
    <p:sldId id="628" r:id="rId196"/>
    <p:sldId id="520" r:id="rId197"/>
    <p:sldId id="585" r:id="rId198"/>
    <p:sldId id="551" r:id="rId199"/>
    <p:sldId id="552" r:id="rId200"/>
    <p:sldId id="569" r:id="rId201"/>
    <p:sldId id="521" r:id="rId202"/>
    <p:sldId id="522" r:id="rId203"/>
    <p:sldId id="553" r:id="rId204"/>
    <p:sldId id="651" r:id="rId205"/>
    <p:sldId id="549" r:id="rId206"/>
    <p:sldId id="586" r:id="rId207"/>
    <p:sldId id="652" r:id="rId208"/>
    <p:sldId id="653" r:id="rId209"/>
    <p:sldId id="654" r:id="rId210"/>
    <p:sldId id="523" r:id="rId211"/>
    <p:sldId id="655" r:id="rId212"/>
    <p:sldId id="656" r:id="rId213"/>
    <p:sldId id="629" r:id="rId214"/>
    <p:sldId id="657" r:id="rId215"/>
    <p:sldId id="554" r:id="rId216"/>
    <p:sldId id="550" r:id="rId217"/>
    <p:sldId id="587" r:id="rId218"/>
    <p:sldId id="359" r:id="rId219"/>
    <p:sldId id="263" r:id="rId220"/>
    <p:sldId id="397" r:id="rId221"/>
    <p:sldId id="360" r:id="rId222"/>
    <p:sldId id="323" r:id="rId223"/>
    <p:sldId id="294" r:id="rId224"/>
    <p:sldId id="322" r:id="rId225"/>
    <p:sldId id="361" r:id="rId226"/>
    <p:sldId id="268" r:id="rId227"/>
    <p:sldId id="269" r:id="rId228"/>
    <p:sldId id="489" r:id="rId229"/>
    <p:sldId id="270" r:id="rId230"/>
    <p:sldId id="475" r:id="rId231"/>
    <p:sldId id="545" r:id="rId232"/>
    <p:sldId id="476" r:id="rId233"/>
    <p:sldId id="568" r:id="rId234"/>
    <p:sldId id="546" r:id="rId235"/>
    <p:sldId id="658" r:id="rId236"/>
    <p:sldId id="477" r:id="rId237"/>
    <p:sldId id="478" r:id="rId238"/>
    <p:sldId id="479" r:id="rId239"/>
    <p:sldId id="547" r:id="rId240"/>
    <p:sldId id="526" r:id="rId241"/>
    <p:sldId id="535" r:id="rId242"/>
    <p:sldId id="631" r:id="rId243"/>
    <p:sldId id="480" r:id="rId244"/>
    <p:sldId id="316" r:id="rId245"/>
    <p:sldId id="485" r:id="rId246"/>
    <p:sldId id="351" r:id="rId247"/>
    <p:sldId id="532" r:id="rId248"/>
    <p:sldId id="507" r:id="rId249"/>
    <p:sldId id="508" r:id="rId250"/>
    <p:sldId id="506" r:id="rId251"/>
    <p:sldId id="275" r:id="rId252"/>
    <p:sldId id="291" r:id="rId253"/>
    <p:sldId id="505" r:id="rId254"/>
    <p:sldId id="539" r:id="rId255"/>
    <p:sldId id="272" r:id="rId256"/>
    <p:sldId id="342" r:id="rId257"/>
    <p:sldId id="387" r:id="rId258"/>
    <p:sldId id="312" r:id="rId259"/>
    <p:sldId id="314" r:id="rId260"/>
  </p:sldIdLst>
  <p:sldSz cx="9144000" cy="6858000" type="screen4x3"/>
  <p:notesSz cx="7102475" cy="93884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Default Section" id="{53ECBE4E-692E-48DC-AF85-EBC02B6ACB7F}">
          <p14:sldIdLst>
            <p14:sldId id="256"/>
            <p14:sldId id="315"/>
            <p14:sldId id="379"/>
            <p14:sldId id="481"/>
            <p14:sldId id="566"/>
            <p14:sldId id="597"/>
            <p14:sldId id="347"/>
            <p14:sldId id="257"/>
            <p14:sldId id="332"/>
            <p14:sldId id="384"/>
            <p14:sldId id="348"/>
            <p14:sldId id="300"/>
            <p14:sldId id="503"/>
            <p14:sldId id="301"/>
            <p14:sldId id="302"/>
            <p14:sldId id="303"/>
            <p14:sldId id="304"/>
            <p14:sldId id="349"/>
            <p14:sldId id="329"/>
            <p14:sldId id="380"/>
            <p14:sldId id="337"/>
            <p14:sldId id="619"/>
            <p14:sldId id="413"/>
            <p14:sldId id="414"/>
            <p14:sldId id="498"/>
            <p14:sldId id="499"/>
            <p14:sldId id="509"/>
            <p14:sldId id="575"/>
            <p14:sldId id="494"/>
            <p14:sldId id="419"/>
            <p14:sldId id="495"/>
            <p14:sldId id="598"/>
            <p14:sldId id="420"/>
            <p14:sldId id="560"/>
            <p14:sldId id="576"/>
            <p14:sldId id="422"/>
            <p14:sldId id="500"/>
            <p14:sldId id="556"/>
            <p14:sldId id="426"/>
            <p14:sldId id="424"/>
            <p14:sldId id="427"/>
            <p14:sldId id="428"/>
            <p14:sldId id="501"/>
            <p14:sldId id="559"/>
            <p14:sldId id="620"/>
            <p14:sldId id="431"/>
            <p14:sldId id="497"/>
            <p14:sldId id="439"/>
            <p14:sldId id="434"/>
            <p14:sldId id="435"/>
            <p14:sldId id="543"/>
            <p14:sldId id="502"/>
            <p14:sldId id="436"/>
            <p14:sldId id="558"/>
            <p14:sldId id="557"/>
            <p14:sldId id="621"/>
            <p14:sldId id="622"/>
            <p14:sldId id="483"/>
            <p14:sldId id="460"/>
            <p14:sldId id="588"/>
            <p14:sldId id="623"/>
            <p14:sldId id="524"/>
            <p14:sldId id="461"/>
            <p14:sldId id="562"/>
            <p14:sldId id="462"/>
            <p14:sldId id="463"/>
            <p14:sldId id="589"/>
            <p14:sldId id="592"/>
            <p14:sldId id="593"/>
            <p14:sldId id="541"/>
            <p14:sldId id="571"/>
            <p14:sldId id="596"/>
            <p14:sldId id="594"/>
            <p14:sldId id="607"/>
            <p14:sldId id="464"/>
            <p14:sldId id="465"/>
            <p14:sldId id="590"/>
            <p14:sldId id="467"/>
            <p14:sldId id="542"/>
            <p14:sldId id="538"/>
            <p14:sldId id="468"/>
            <p14:sldId id="469"/>
            <p14:sldId id="563"/>
            <p14:sldId id="564"/>
            <p14:sldId id="537"/>
            <p14:sldId id="471"/>
            <p14:sldId id="595"/>
            <p14:sldId id="443"/>
            <p14:sldId id="458"/>
            <p14:sldId id="447"/>
            <p14:sldId id="633"/>
            <p14:sldId id="565"/>
            <p14:sldId id="448"/>
            <p14:sldId id="493"/>
            <p14:sldId id="624"/>
            <p14:sldId id="603"/>
            <p14:sldId id="625"/>
            <p14:sldId id="451"/>
            <p14:sldId id="608"/>
            <p14:sldId id="452"/>
            <p14:sldId id="453"/>
            <p14:sldId id="634"/>
            <p14:sldId id="455"/>
            <p14:sldId id="454"/>
            <p14:sldId id="591"/>
            <p14:sldId id="457"/>
            <p14:sldId id="635"/>
            <p14:sldId id="496"/>
            <p14:sldId id="605"/>
            <p14:sldId id="606"/>
            <p14:sldId id="604"/>
            <p14:sldId id="459"/>
            <p14:sldId id="636"/>
            <p14:sldId id="488"/>
            <p14:sldId id="357"/>
            <p14:sldId id="331"/>
            <p14:sldId id="324"/>
            <p14:sldId id="328"/>
            <p14:sldId id="491"/>
            <p14:sldId id="492"/>
            <p14:sldId id="561"/>
            <p14:sldId id="486"/>
            <p14:sldId id="356"/>
            <p14:sldId id="261"/>
            <p14:sldId id="395"/>
            <p14:sldId id="267"/>
            <p14:sldId id="574"/>
            <p14:sldId id="325"/>
            <p14:sldId id="573"/>
            <p14:sldId id="504"/>
            <p14:sldId id="262"/>
            <p14:sldId id="544"/>
            <p14:sldId id="548"/>
            <p14:sldId id="305"/>
            <p14:sldId id="572"/>
            <p14:sldId id="567"/>
            <p14:sldId id="358"/>
            <p14:sldId id="632"/>
            <p14:sldId id="570"/>
            <p14:sldId id="512"/>
            <p14:sldId id="513"/>
            <p14:sldId id="527"/>
            <p14:sldId id="599"/>
            <p14:sldId id="514"/>
            <p14:sldId id="577"/>
            <p14:sldId id="578"/>
            <p14:sldId id="637"/>
            <p14:sldId id="638"/>
            <p14:sldId id="529"/>
            <p14:sldId id="639"/>
            <p14:sldId id="579"/>
            <p14:sldId id="645"/>
            <p14:sldId id="616"/>
            <p14:sldId id="617"/>
            <p14:sldId id="640"/>
            <p14:sldId id="580"/>
            <p14:sldId id="531"/>
            <p14:sldId id="609"/>
            <p14:sldId id="610"/>
            <p14:sldId id="642"/>
            <p14:sldId id="581"/>
            <p14:sldId id="643"/>
            <p14:sldId id="644"/>
            <p14:sldId id="646"/>
            <p14:sldId id="582"/>
            <p14:sldId id="641"/>
            <p14:sldId id="648"/>
            <p14:sldId id="647"/>
            <p14:sldId id="618"/>
            <p14:sldId id="600"/>
            <p14:sldId id="601"/>
            <p14:sldId id="533"/>
            <p14:sldId id="612"/>
            <p14:sldId id="611"/>
            <p14:sldId id="613"/>
            <p14:sldId id="649"/>
            <p14:sldId id="534"/>
            <p14:sldId id="583"/>
            <p14:sldId id="602"/>
            <p14:sldId id="536"/>
            <p14:sldId id="511"/>
            <p14:sldId id="626"/>
            <p14:sldId id="540"/>
            <p14:sldId id="278"/>
            <p14:sldId id="515"/>
            <p14:sldId id="516"/>
            <p14:sldId id="627"/>
            <p14:sldId id="615"/>
            <p14:sldId id="614"/>
            <p14:sldId id="519"/>
            <p14:sldId id="517"/>
            <p14:sldId id="584"/>
            <p14:sldId id="518"/>
            <p14:sldId id="650"/>
            <p14:sldId id="628"/>
            <p14:sldId id="520"/>
            <p14:sldId id="585"/>
            <p14:sldId id="551"/>
            <p14:sldId id="552"/>
            <p14:sldId id="569"/>
            <p14:sldId id="521"/>
            <p14:sldId id="522"/>
            <p14:sldId id="553"/>
            <p14:sldId id="651"/>
            <p14:sldId id="549"/>
            <p14:sldId id="586"/>
            <p14:sldId id="652"/>
            <p14:sldId id="653"/>
            <p14:sldId id="654"/>
            <p14:sldId id="523"/>
            <p14:sldId id="655"/>
            <p14:sldId id="656"/>
            <p14:sldId id="629"/>
            <p14:sldId id="657"/>
            <p14:sldId id="554"/>
            <p14:sldId id="550"/>
            <p14:sldId id="587"/>
            <p14:sldId id="359"/>
            <p14:sldId id="263"/>
            <p14:sldId id="397"/>
            <p14:sldId id="360"/>
            <p14:sldId id="323"/>
            <p14:sldId id="294"/>
            <p14:sldId id="322"/>
            <p14:sldId id="361"/>
            <p14:sldId id="268"/>
            <p14:sldId id="269"/>
            <p14:sldId id="489"/>
            <p14:sldId id="270"/>
            <p14:sldId id="475"/>
            <p14:sldId id="545"/>
            <p14:sldId id="476"/>
            <p14:sldId id="568"/>
            <p14:sldId id="546"/>
            <p14:sldId id="658"/>
            <p14:sldId id="477"/>
            <p14:sldId id="478"/>
            <p14:sldId id="479"/>
            <p14:sldId id="547"/>
            <p14:sldId id="526"/>
            <p14:sldId id="535"/>
            <p14:sldId id="631"/>
            <p14:sldId id="480"/>
            <p14:sldId id="316"/>
            <p14:sldId id="485"/>
            <p14:sldId id="351"/>
            <p14:sldId id="532"/>
            <p14:sldId id="507"/>
            <p14:sldId id="508"/>
            <p14:sldId id="506"/>
            <p14:sldId id="275"/>
            <p14:sldId id="291"/>
            <p14:sldId id="505"/>
            <p14:sldId id="539"/>
            <p14:sldId id="272"/>
            <p14:sldId id="342"/>
            <p14:sldId id="387"/>
            <p14:sldId id="312"/>
            <p14:sldId id="31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33CC33"/>
    <a:srgbClr val="00CC66"/>
    <a:srgbClr val="99CCFF"/>
    <a:srgbClr val="6699FF"/>
    <a:srgbClr val="3366FF"/>
    <a:srgbClr val="CC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67" autoAdjust="0"/>
    <p:restoredTop sz="86357" autoAdjust="0"/>
  </p:normalViewPr>
  <p:slideViewPr>
    <p:cSldViewPr>
      <p:cViewPr varScale="1">
        <p:scale>
          <a:sx n="74" d="100"/>
          <a:sy n="74" d="100"/>
        </p:scale>
        <p:origin x="1109" y="86"/>
      </p:cViewPr>
      <p:guideLst>
        <p:guide orient="horz" pos="2160"/>
        <p:guide pos="2880"/>
      </p:guideLst>
    </p:cSldViewPr>
  </p:slideViewPr>
  <p:outlineViewPr>
    <p:cViewPr>
      <p:scale>
        <a:sx n="33" d="100"/>
        <a:sy n="33" d="100"/>
      </p:scale>
      <p:origin x="0" y="-81258"/>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9" d="100"/>
          <a:sy n="69" d="100"/>
        </p:scale>
        <p:origin x="3216" y="48"/>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notesMaster" Target="notesMasters/notesMaster1.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handoutMaster" Target="handoutMasters/handoutMaster1.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presProps" Target="presProps.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viewProps" Target="viewProp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theme" Target="theme/theme1.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tableStyles" Target="tableStyles.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microsoft.com/office/2016/11/relationships/changesInfo" Target="changesInfos/changesInfo1.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a Steele" userId="193114b9d09ed6f8" providerId="LiveId" clId="{B2674DD0-CE4D-4F4C-BCB0-0BB14D814C30}"/>
    <pc:docChg chg="custSel addSld delSld modSld sldOrd modSection">
      <pc:chgData name="Linda Steele" userId="193114b9d09ed6f8" providerId="LiveId" clId="{B2674DD0-CE4D-4F4C-BCB0-0BB14D814C30}" dt="2020-05-24T20:57:49.210" v="69" actId="14100"/>
      <pc:docMkLst>
        <pc:docMk/>
      </pc:docMkLst>
      <pc:sldChg chg="addSp delSp modSp mod">
        <pc:chgData name="Linda Steele" userId="193114b9d09ed6f8" providerId="LiveId" clId="{B2674DD0-CE4D-4F4C-BCB0-0BB14D814C30}" dt="2020-05-24T20:56:23.167" v="47" actId="14100"/>
        <pc:sldMkLst>
          <pc:docMk/>
          <pc:sldMk cId="3163236784" sldId="315"/>
        </pc:sldMkLst>
        <pc:graphicFrameChg chg="add del mod">
          <ac:chgData name="Linda Steele" userId="193114b9d09ed6f8" providerId="LiveId" clId="{B2674DD0-CE4D-4F4C-BCB0-0BB14D814C30}" dt="2020-05-24T20:53:37.614" v="33" actId="478"/>
          <ac:graphicFrameMkLst>
            <pc:docMk/>
            <pc:sldMk cId="3163236784" sldId="315"/>
            <ac:graphicFrameMk id="6" creationId="{B0E8F3D1-4B0B-4F54-BE4D-122AD2FB00AD}"/>
          </ac:graphicFrameMkLst>
        </pc:graphicFrameChg>
        <pc:graphicFrameChg chg="del">
          <ac:chgData name="Linda Steele" userId="193114b9d09ed6f8" providerId="LiveId" clId="{B2674DD0-CE4D-4F4C-BCB0-0BB14D814C30}" dt="2020-05-24T20:51:32.994" v="17" actId="478"/>
          <ac:graphicFrameMkLst>
            <pc:docMk/>
            <pc:sldMk cId="3163236784" sldId="315"/>
            <ac:graphicFrameMk id="7" creationId="{00000000-0000-0000-0000-000000000000}"/>
          </ac:graphicFrameMkLst>
        </pc:graphicFrameChg>
        <pc:graphicFrameChg chg="add mod">
          <ac:chgData name="Linda Steele" userId="193114b9d09ed6f8" providerId="LiveId" clId="{B2674DD0-CE4D-4F4C-BCB0-0BB14D814C30}" dt="2020-05-24T20:56:23.167" v="47" actId="14100"/>
          <ac:graphicFrameMkLst>
            <pc:docMk/>
            <pc:sldMk cId="3163236784" sldId="315"/>
            <ac:graphicFrameMk id="8" creationId="{6DDCDE68-7E20-4CD6-A22C-4831F239B906}"/>
          </ac:graphicFrameMkLst>
        </pc:graphicFrameChg>
      </pc:sldChg>
      <pc:sldChg chg="addSp delSp modSp mod">
        <pc:chgData name="Linda Steele" userId="193114b9d09ed6f8" providerId="LiveId" clId="{B2674DD0-CE4D-4F4C-BCB0-0BB14D814C30}" dt="2020-05-24T20:56:41.114" v="53" actId="14100"/>
        <pc:sldMkLst>
          <pc:docMk/>
          <pc:sldMk cId="2808404925" sldId="379"/>
        </pc:sldMkLst>
        <pc:graphicFrameChg chg="add del mod">
          <ac:chgData name="Linda Steele" userId="193114b9d09ed6f8" providerId="LiveId" clId="{B2674DD0-CE4D-4F4C-BCB0-0BB14D814C30}" dt="2020-05-24T20:54:16.227" v="35" actId="478"/>
          <ac:graphicFrameMkLst>
            <pc:docMk/>
            <pc:sldMk cId="2808404925" sldId="379"/>
            <ac:graphicFrameMk id="6" creationId="{A9193D32-99C1-4C52-88B3-608711DA1DEC}"/>
          </ac:graphicFrameMkLst>
        </pc:graphicFrameChg>
        <pc:graphicFrameChg chg="del">
          <ac:chgData name="Linda Steele" userId="193114b9d09ed6f8" providerId="LiveId" clId="{B2674DD0-CE4D-4F4C-BCB0-0BB14D814C30}" dt="2020-05-24T20:52:22.615" v="24" actId="478"/>
          <ac:graphicFrameMkLst>
            <pc:docMk/>
            <pc:sldMk cId="2808404925" sldId="379"/>
            <ac:graphicFrameMk id="7" creationId="{00000000-0000-0000-0000-000000000000}"/>
          </ac:graphicFrameMkLst>
        </pc:graphicFrameChg>
        <pc:graphicFrameChg chg="add mod">
          <ac:chgData name="Linda Steele" userId="193114b9d09ed6f8" providerId="LiveId" clId="{B2674DD0-CE4D-4F4C-BCB0-0BB14D814C30}" dt="2020-05-24T20:56:41.114" v="53" actId="14100"/>
          <ac:graphicFrameMkLst>
            <pc:docMk/>
            <pc:sldMk cId="2808404925" sldId="379"/>
            <ac:graphicFrameMk id="8" creationId="{1D403C9A-57F3-4E08-B7D9-744D4D8124BF}"/>
          </ac:graphicFrameMkLst>
        </pc:graphicFrameChg>
      </pc:sldChg>
      <pc:sldChg chg="ord">
        <pc:chgData name="Linda Steele" userId="193114b9d09ed6f8" providerId="LiveId" clId="{B2674DD0-CE4D-4F4C-BCB0-0BB14D814C30}" dt="2020-05-24T20:45:28.574" v="15"/>
        <pc:sldMkLst>
          <pc:docMk/>
          <pc:sldMk cId="2921436573" sldId="479"/>
        </pc:sldMkLst>
      </pc:sldChg>
      <pc:sldChg chg="addSp delSp modSp mod">
        <pc:chgData name="Linda Steele" userId="193114b9d09ed6f8" providerId="LiveId" clId="{B2674DD0-CE4D-4F4C-BCB0-0BB14D814C30}" dt="2020-05-24T20:56:55.797" v="58" actId="14100"/>
        <pc:sldMkLst>
          <pc:docMk/>
          <pc:sldMk cId="2198124045" sldId="481"/>
        </pc:sldMkLst>
        <pc:graphicFrameChg chg="add mod">
          <ac:chgData name="Linda Steele" userId="193114b9d09ed6f8" providerId="LiveId" clId="{B2674DD0-CE4D-4F4C-BCB0-0BB14D814C30}" dt="2020-05-24T20:56:55.797" v="58" actId="14100"/>
          <ac:graphicFrameMkLst>
            <pc:docMk/>
            <pc:sldMk cId="2198124045" sldId="481"/>
            <ac:graphicFrameMk id="6" creationId="{C391A21F-1D74-4DC0-A6BB-7667A6BA2A1F}"/>
          </ac:graphicFrameMkLst>
        </pc:graphicFrameChg>
        <pc:graphicFrameChg chg="del">
          <ac:chgData name="Linda Steele" userId="193114b9d09ed6f8" providerId="LiveId" clId="{B2674DD0-CE4D-4F4C-BCB0-0BB14D814C30}" dt="2020-05-24T20:54:39.030" v="37" actId="478"/>
          <ac:graphicFrameMkLst>
            <pc:docMk/>
            <pc:sldMk cId="2198124045" sldId="481"/>
            <ac:graphicFrameMk id="7" creationId="{00000000-0000-0000-0000-000000000000}"/>
          </ac:graphicFrameMkLst>
        </pc:graphicFrameChg>
      </pc:sldChg>
      <pc:sldChg chg="modSp mod">
        <pc:chgData name="Linda Steele" userId="193114b9d09ed6f8" providerId="LiveId" clId="{B2674DD0-CE4D-4F4C-BCB0-0BB14D814C30}" dt="2020-05-24T19:33:24.515" v="5" actId="255"/>
        <pc:sldMkLst>
          <pc:docMk/>
          <pc:sldMk cId="2587426414" sldId="546"/>
        </pc:sldMkLst>
        <pc:spChg chg="mod">
          <ac:chgData name="Linda Steele" userId="193114b9d09ed6f8" providerId="LiveId" clId="{B2674DD0-CE4D-4F4C-BCB0-0BB14D814C30}" dt="2020-05-24T19:32:49.274" v="2"/>
          <ac:spMkLst>
            <pc:docMk/>
            <pc:sldMk cId="2587426414" sldId="546"/>
            <ac:spMk id="5123" creationId="{00000000-0000-0000-0000-000000000000}"/>
          </ac:spMkLst>
        </pc:spChg>
        <pc:spChg chg="mod">
          <ac:chgData name="Linda Steele" userId="193114b9d09ed6f8" providerId="LiveId" clId="{B2674DD0-CE4D-4F4C-BCB0-0BB14D814C30}" dt="2020-05-24T19:33:24.515" v="5" actId="255"/>
          <ac:spMkLst>
            <pc:docMk/>
            <pc:sldMk cId="2587426414" sldId="546"/>
            <ac:spMk id="5124" creationId="{00000000-0000-0000-0000-000000000000}"/>
          </ac:spMkLst>
        </pc:spChg>
      </pc:sldChg>
      <pc:sldChg chg="addSp delSp modSp mod">
        <pc:chgData name="Linda Steele" userId="193114b9d09ed6f8" providerId="LiveId" clId="{B2674DD0-CE4D-4F4C-BCB0-0BB14D814C30}" dt="2020-05-24T20:57:09.884" v="63" actId="14100"/>
        <pc:sldMkLst>
          <pc:docMk/>
          <pc:sldMk cId="3701608522" sldId="566"/>
        </pc:sldMkLst>
        <pc:graphicFrameChg chg="del">
          <ac:chgData name="Linda Steele" userId="193114b9d09ed6f8" providerId="LiveId" clId="{B2674DD0-CE4D-4F4C-BCB0-0BB14D814C30}" dt="2020-05-24T20:55:00.501" v="39" actId="478"/>
          <ac:graphicFrameMkLst>
            <pc:docMk/>
            <pc:sldMk cId="3701608522" sldId="566"/>
            <ac:graphicFrameMk id="6" creationId="{00000000-0000-0000-0000-000000000000}"/>
          </ac:graphicFrameMkLst>
        </pc:graphicFrameChg>
        <pc:graphicFrameChg chg="add mod">
          <ac:chgData name="Linda Steele" userId="193114b9d09ed6f8" providerId="LiveId" clId="{B2674DD0-CE4D-4F4C-BCB0-0BB14D814C30}" dt="2020-05-24T20:57:09.884" v="63" actId="14100"/>
          <ac:graphicFrameMkLst>
            <pc:docMk/>
            <pc:sldMk cId="3701608522" sldId="566"/>
            <ac:graphicFrameMk id="7" creationId="{2298651C-745E-40CE-9DE0-8B663AD79597}"/>
          </ac:graphicFrameMkLst>
        </pc:graphicFrameChg>
      </pc:sldChg>
      <pc:sldChg chg="addSp delSp modSp mod">
        <pc:chgData name="Linda Steele" userId="193114b9d09ed6f8" providerId="LiveId" clId="{B2674DD0-CE4D-4F4C-BCB0-0BB14D814C30}" dt="2020-05-24T20:57:49.210" v="69" actId="14100"/>
        <pc:sldMkLst>
          <pc:docMk/>
          <pc:sldMk cId="4062754106" sldId="597"/>
        </pc:sldMkLst>
        <pc:graphicFrameChg chg="del">
          <ac:chgData name="Linda Steele" userId="193114b9d09ed6f8" providerId="LiveId" clId="{B2674DD0-CE4D-4F4C-BCB0-0BB14D814C30}" dt="2020-05-24T20:55:21.388" v="41" actId="478"/>
          <ac:graphicFrameMkLst>
            <pc:docMk/>
            <pc:sldMk cId="4062754106" sldId="597"/>
            <ac:graphicFrameMk id="6" creationId="{00000000-0000-0000-0000-000000000000}"/>
          </ac:graphicFrameMkLst>
        </pc:graphicFrameChg>
        <pc:graphicFrameChg chg="add mod">
          <ac:chgData name="Linda Steele" userId="193114b9d09ed6f8" providerId="LiveId" clId="{B2674DD0-CE4D-4F4C-BCB0-0BB14D814C30}" dt="2020-05-24T20:57:49.210" v="69" actId="14100"/>
          <ac:graphicFrameMkLst>
            <pc:docMk/>
            <pc:sldMk cId="4062754106" sldId="597"/>
            <ac:graphicFrameMk id="7" creationId="{592C584E-DA90-4524-87DC-815BE8B6BDE2}"/>
          </ac:graphicFrameMkLst>
        </pc:graphicFrameChg>
      </pc:sldChg>
      <pc:sldChg chg="modSp mod">
        <pc:chgData name="Linda Steele" userId="193114b9d09ed6f8" providerId="LiveId" clId="{B2674DD0-CE4D-4F4C-BCB0-0BB14D814C30}" dt="2020-05-24T20:19:15.129" v="13" actId="108"/>
        <pc:sldMkLst>
          <pc:docMk/>
          <pc:sldMk cId="2012423869" sldId="629"/>
        </pc:sldMkLst>
        <pc:spChg chg="mod">
          <ac:chgData name="Linda Steele" userId="193114b9d09ed6f8" providerId="LiveId" clId="{B2674DD0-CE4D-4F4C-BCB0-0BB14D814C30}" dt="2020-05-24T20:19:15.129" v="13" actId="108"/>
          <ac:spMkLst>
            <pc:docMk/>
            <pc:sldMk cId="2012423869" sldId="629"/>
            <ac:spMk id="46083" creationId="{00000000-0000-0000-0000-000000000000}"/>
          </ac:spMkLst>
        </pc:spChg>
      </pc:sldChg>
      <pc:sldChg chg="del">
        <pc:chgData name="Linda Steele" userId="193114b9d09ed6f8" providerId="LiveId" clId="{B2674DD0-CE4D-4F4C-BCB0-0BB14D814C30}" dt="2020-05-24T20:49:03.871" v="16" actId="2696"/>
        <pc:sldMkLst>
          <pc:docMk/>
          <pc:sldMk cId="3296351654" sldId="630"/>
        </pc:sldMkLst>
      </pc:sldChg>
      <pc:sldChg chg="modSp mod">
        <pc:chgData name="Linda Steele" userId="193114b9d09ed6f8" providerId="LiveId" clId="{B2674DD0-CE4D-4F4C-BCB0-0BB14D814C30}" dt="2020-05-24T19:59:27.372" v="6" actId="20577"/>
        <pc:sldMkLst>
          <pc:docMk/>
          <pc:sldMk cId="2965007332" sldId="638"/>
        </pc:sldMkLst>
        <pc:spChg chg="mod">
          <ac:chgData name="Linda Steele" userId="193114b9d09ed6f8" providerId="LiveId" clId="{B2674DD0-CE4D-4F4C-BCB0-0BB14D814C30}" dt="2020-05-24T19:59:27.372" v="6" actId="20577"/>
          <ac:spMkLst>
            <pc:docMk/>
            <pc:sldMk cId="2965007332" sldId="638"/>
            <ac:spMk id="46083" creationId="{00000000-0000-0000-0000-000000000000}"/>
          </ac:spMkLst>
        </pc:spChg>
      </pc:sldChg>
      <pc:sldChg chg="modSp mod">
        <pc:chgData name="Linda Steele" userId="193114b9d09ed6f8" providerId="LiveId" clId="{B2674DD0-CE4D-4F4C-BCB0-0BB14D814C30}" dt="2020-05-24T19:59:49.295" v="7" actId="14100"/>
        <pc:sldMkLst>
          <pc:docMk/>
          <pc:sldMk cId="3683078303" sldId="640"/>
        </pc:sldMkLst>
        <pc:spChg chg="mod">
          <ac:chgData name="Linda Steele" userId="193114b9d09ed6f8" providerId="LiveId" clId="{B2674DD0-CE4D-4F4C-BCB0-0BB14D814C30}" dt="2020-05-24T19:59:49.295" v="7" actId="14100"/>
          <ac:spMkLst>
            <pc:docMk/>
            <pc:sldMk cId="3683078303" sldId="640"/>
            <ac:spMk id="46084" creationId="{00000000-0000-0000-0000-000000000000}"/>
          </ac:spMkLst>
        </pc:spChg>
      </pc:sldChg>
      <pc:sldChg chg="ord">
        <pc:chgData name="Linda Steele" userId="193114b9d09ed6f8" providerId="LiveId" clId="{B2674DD0-CE4D-4F4C-BCB0-0BB14D814C30}" dt="2020-05-24T20:05:09.368" v="9"/>
        <pc:sldMkLst>
          <pc:docMk/>
          <pc:sldMk cId="732592749" sldId="642"/>
        </pc:sldMkLst>
      </pc:sldChg>
      <pc:sldChg chg="ord">
        <pc:chgData name="Linda Steele" userId="193114b9d09ed6f8" providerId="LiveId" clId="{B2674DD0-CE4D-4F4C-BCB0-0BB14D814C30}" dt="2020-05-24T20:15:14.581" v="11"/>
        <pc:sldMkLst>
          <pc:docMk/>
          <pc:sldMk cId="2633177034" sldId="650"/>
        </pc:sldMkLst>
      </pc:sldChg>
      <pc:sldChg chg="add">
        <pc:chgData name="Linda Steele" userId="193114b9d09ed6f8" providerId="LiveId" clId="{B2674DD0-CE4D-4F4C-BCB0-0BB14D814C30}" dt="2020-05-24T19:32:44.116" v="0"/>
        <pc:sldMkLst>
          <pc:docMk/>
          <pc:sldMk cId="265744274" sldId="658"/>
        </pc:sldMkLst>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62" name="Rectangle 2"/>
          <p:cNvSpPr>
            <a:spLocks noGrp="1" noChangeArrowheads="1"/>
          </p:cNvSpPr>
          <p:nvPr>
            <p:ph type="hdr" sz="quarter"/>
          </p:nvPr>
        </p:nvSpPr>
        <p:spPr bwMode="auto">
          <a:xfrm>
            <a:off x="0" y="0"/>
            <a:ext cx="3077740" cy="469424"/>
          </a:xfrm>
          <a:prstGeom prst="rect">
            <a:avLst/>
          </a:prstGeom>
          <a:noFill/>
          <a:ln w="9525">
            <a:noFill/>
            <a:miter lim="800000"/>
            <a:headEnd/>
            <a:tailEnd/>
          </a:ln>
          <a:effectLst/>
        </p:spPr>
        <p:txBody>
          <a:bodyPr vert="horz" wrap="square" lIns="94218" tIns="47109" rIns="94218" bIns="47109" numCol="1" anchor="t" anchorCtr="0" compatLnSpc="1">
            <a:prstTxWarp prst="textNoShape">
              <a:avLst/>
            </a:prstTxWarp>
          </a:bodyPr>
          <a:lstStyle>
            <a:lvl1pPr eaLnBrk="1" hangingPunct="1">
              <a:defRPr smtClean="0">
                <a:latin typeface="Arial" charset="0"/>
              </a:defRPr>
            </a:lvl1pPr>
          </a:lstStyle>
          <a:p>
            <a:pPr>
              <a:defRPr/>
            </a:pPr>
            <a:endParaRPr lang="en-US" dirty="0"/>
          </a:p>
        </p:txBody>
      </p:sp>
      <p:sp>
        <p:nvSpPr>
          <p:cNvPr id="143363" name="Rectangle 3"/>
          <p:cNvSpPr>
            <a:spLocks noGrp="1" noChangeArrowheads="1"/>
          </p:cNvSpPr>
          <p:nvPr>
            <p:ph type="dt" sz="quarter" idx="1"/>
          </p:nvPr>
        </p:nvSpPr>
        <p:spPr bwMode="auto">
          <a:xfrm>
            <a:off x="4023093" y="0"/>
            <a:ext cx="3077740" cy="469424"/>
          </a:xfrm>
          <a:prstGeom prst="rect">
            <a:avLst/>
          </a:prstGeom>
          <a:noFill/>
          <a:ln w="9525">
            <a:noFill/>
            <a:miter lim="800000"/>
            <a:headEnd/>
            <a:tailEnd/>
          </a:ln>
          <a:effectLst/>
        </p:spPr>
        <p:txBody>
          <a:bodyPr vert="horz" wrap="square" lIns="94218" tIns="47109" rIns="94218" bIns="47109" numCol="1" anchor="t" anchorCtr="0" compatLnSpc="1">
            <a:prstTxWarp prst="textNoShape">
              <a:avLst/>
            </a:prstTxWarp>
          </a:bodyPr>
          <a:lstStyle>
            <a:lvl1pPr algn="r" eaLnBrk="1" hangingPunct="1">
              <a:defRPr smtClean="0">
                <a:latin typeface="Arial" charset="0"/>
              </a:defRPr>
            </a:lvl1pPr>
          </a:lstStyle>
          <a:p>
            <a:pPr>
              <a:defRPr/>
            </a:pPr>
            <a:endParaRPr lang="en-US" dirty="0"/>
          </a:p>
        </p:txBody>
      </p:sp>
      <p:sp>
        <p:nvSpPr>
          <p:cNvPr id="143364" name="Rectangle 4"/>
          <p:cNvSpPr>
            <a:spLocks noGrp="1" noChangeArrowheads="1"/>
          </p:cNvSpPr>
          <p:nvPr>
            <p:ph type="ftr" sz="quarter" idx="2"/>
          </p:nvPr>
        </p:nvSpPr>
        <p:spPr bwMode="auto">
          <a:xfrm>
            <a:off x="0" y="8917422"/>
            <a:ext cx="3077740" cy="469424"/>
          </a:xfrm>
          <a:prstGeom prst="rect">
            <a:avLst/>
          </a:prstGeom>
          <a:noFill/>
          <a:ln w="9525">
            <a:noFill/>
            <a:miter lim="800000"/>
            <a:headEnd/>
            <a:tailEnd/>
          </a:ln>
          <a:effectLst/>
        </p:spPr>
        <p:txBody>
          <a:bodyPr vert="horz" wrap="square" lIns="94218" tIns="47109" rIns="94218" bIns="47109" numCol="1" anchor="b" anchorCtr="0" compatLnSpc="1">
            <a:prstTxWarp prst="textNoShape">
              <a:avLst/>
            </a:prstTxWarp>
          </a:bodyPr>
          <a:lstStyle>
            <a:lvl1pPr eaLnBrk="1" hangingPunct="1">
              <a:defRPr smtClean="0">
                <a:latin typeface="Arial" charset="0"/>
              </a:defRPr>
            </a:lvl1pPr>
          </a:lstStyle>
          <a:p>
            <a:pPr>
              <a:defRPr/>
            </a:pPr>
            <a:endParaRPr lang="en-US" dirty="0"/>
          </a:p>
        </p:txBody>
      </p:sp>
      <p:sp>
        <p:nvSpPr>
          <p:cNvPr id="143365" name="Rectangle 5"/>
          <p:cNvSpPr>
            <a:spLocks noGrp="1" noChangeArrowheads="1"/>
          </p:cNvSpPr>
          <p:nvPr>
            <p:ph type="sldNum" sz="quarter" idx="3"/>
          </p:nvPr>
        </p:nvSpPr>
        <p:spPr bwMode="auto">
          <a:xfrm>
            <a:off x="4023093" y="8917422"/>
            <a:ext cx="3077740" cy="469424"/>
          </a:xfrm>
          <a:prstGeom prst="rect">
            <a:avLst/>
          </a:prstGeom>
          <a:noFill/>
          <a:ln w="9525">
            <a:noFill/>
            <a:miter lim="800000"/>
            <a:headEnd/>
            <a:tailEnd/>
          </a:ln>
          <a:effectLst/>
        </p:spPr>
        <p:txBody>
          <a:bodyPr vert="horz" wrap="square" lIns="94218" tIns="47109" rIns="94218" bIns="47109" numCol="1" anchor="b" anchorCtr="0" compatLnSpc="1">
            <a:prstTxWarp prst="textNoShape">
              <a:avLst/>
            </a:prstTxWarp>
          </a:bodyPr>
          <a:lstStyle>
            <a:lvl1pPr algn="r" eaLnBrk="1" hangingPunct="1">
              <a:defRPr smtClean="0">
                <a:latin typeface="Arial" charset="0"/>
              </a:defRPr>
            </a:lvl1pPr>
          </a:lstStyle>
          <a:p>
            <a:pPr>
              <a:defRPr/>
            </a:pPr>
            <a:fld id="{F070CD57-7B8F-4C55-91D4-00667006C4CF}" type="slidenum">
              <a:rPr lang="en-US"/>
              <a:pPr>
                <a:defRPr/>
              </a:pPr>
              <a:t>‹#›</a:t>
            </a:fld>
            <a:endParaRPr lang="en-US" dirty="0"/>
          </a:p>
        </p:txBody>
      </p:sp>
    </p:spTree>
    <p:extLst>
      <p:ext uri="{BB962C8B-B14F-4D97-AF65-F5344CB8AC3E}">
        <p14:creationId xmlns:p14="http://schemas.microsoft.com/office/powerpoint/2010/main" val="1760846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77740" cy="469424"/>
          </a:xfrm>
          <a:prstGeom prst="rect">
            <a:avLst/>
          </a:prstGeom>
          <a:noFill/>
          <a:ln w="9525">
            <a:noFill/>
            <a:miter lim="800000"/>
            <a:headEnd/>
            <a:tailEnd/>
          </a:ln>
          <a:effectLst/>
        </p:spPr>
        <p:txBody>
          <a:bodyPr vert="horz" wrap="square" lIns="94218" tIns="47109" rIns="94218" bIns="47109" numCol="1" anchor="t" anchorCtr="0" compatLnSpc="1">
            <a:prstTxWarp prst="textNoShape">
              <a:avLst/>
            </a:prstTxWarp>
          </a:bodyPr>
          <a:lstStyle>
            <a:lvl1pPr eaLnBrk="1" hangingPunct="1">
              <a:defRPr smtClean="0">
                <a:latin typeface="Arial" charset="0"/>
              </a:defRPr>
            </a:lvl1pPr>
          </a:lstStyle>
          <a:p>
            <a:pPr>
              <a:defRPr/>
            </a:pPr>
            <a:endParaRPr lang="en-US" dirty="0"/>
          </a:p>
        </p:txBody>
      </p:sp>
      <p:sp>
        <p:nvSpPr>
          <p:cNvPr id="4099" name="Rectangle 3"/>
          <p:cNvSpPr>
            <a:spLocks noGrp="1" noChangeArrowheads="1"/>
          </p:cNvSpPr>
          <p:nvPr>
            <p:ph type="dt" idx="1"/>
          </p:nvPr>
        </p:nvSpPr>
        <p:spPr bwMode="auto">
          <a:xfrm>
            <a:off x="4023093" y="0"/>
            <a:ext cx="3077740" cy="469424"/>
          </a:xfrm>
          <a:prstGeom prst="rect">
            <a:avLst/>
          </a:prstGeom>
          <a:noFill/>
          <a:ln w="9525">
            <a:noFill/>
            <a:miter lim="800000"/>
            <a:headEnd/>
            <a:tailEnd/>
          </a:ln>
          <a:effectLst/>
        </p:spPr>
        <p:txBody>
          <a:bodyPr vert="horz" wrap="square" lIns="94218" tIns="47109" rIns="94218" bIns="47109" numCol="1" anchor="t" anchorCtr="0" compatLnSpc="1">
            <a:prstTxWarp prst="textNoShape">
              <a:avLst/>
            </a:prstTxWarp>
          </a:bodyPr>
          <a:lstStyle>
            <a:lvl1pPr algn="r" eaLnBrk="1" hangingPunct="1">
              <a:defRPr smtClean="0">
                <a:latin typeface="Arial" charset="0"/>
              </a:defRPr>
            </a:lvl1pPr>
          </a:lstStyle>
          <a:p>
            <a:pPr>
              <a:defRPr/>
            </a:pPr>
            <a:endParaRPr lang="en-US" dirty="0"/>
          </a:p>
        </p:txBody>
      </p:sp>
      <p:sp>
        <p:nvSpPr>
          <p:cNvPr id="58372" name="Rectangle 4"/>
          <p:cNvSpPr>
            <a:spLocks noGrp="1" noRot="1" noChangeAspect="1" noChangeArrowheads="1" noTextEdit="1"/>
          </p:cNvSpPr>
          <p:nvPr>
            <p:ph type="sldImg" idx="2"/>
          </p:nvPr>
        </p:nvSpPr>
        <p:spPr bwMode="auto">
          <a:xfrm>
            <a:off x="1203325" y="703263"/>
            <a:ext cx="4695825" cy="3521075"/>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10248" y="4459526"/>
            <a:ext cx="5681980" cy="4224814"/>
          </a:xfrm>
          <a:prstGeom prst="rect">
            <a:avLst/>
          </a:prstGeom>
          <a:noFill/>
          <a:ln w="9525">
            <a:noFill/>
            <a:miter lim="800000"/>
            <a:headEnd/>
            <a:tailEnd/>
          </a:ln>
          <a:effectLst/>
        </p:spPr>
        <p:txBody>
          <a:bodyPr vert="horz" wrap="square" lIns="94218" tIns="47109" rIns="94218" bIns="4710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917422"/>
            <a:ext cx="3077740" cy="469424"/>
          </a:xfrm>
          <a:prstGeom prst="rect">
            <a:avLst/>
          </a:prstGeom>
          <a:noFill/>
          <a:ln w="9525">
            <a:noFill/>
            <a:miter lim="800000"/>
            <a:headEnd/>
            <a:tailEnd/>
          </a:ln>
          <a:effectLst/>
        </p:spPr>
        <p:txBody>
          <a:bodyPr vert="horz" wrap="square" lIns="94218" tIns="47109" rIns="94218" bIns="47109" numCol="1" anchor="b" anchorCtr="0" compatLnSpc="1">
            <a:prstTxWarp prst="textNoShape">
              <a:avLst/>
            </a:prstTxWarp>
          </a:bodyPr>
          <a:lstStyle>
            <a:lvl1pPr eaLnBrk="1" hangingPunct="1">
              <a:defRPr smtClean="0">
                <a:latin typeface="Arial" charset="0"/>
              </a:defRPr>
            </a:lvl1pPr>
          </a:lstStyle>
          <a:p>
            <a:pPr>
              <a:defRPr/>
            </a:pPr>
            <a:endParaRPr lang="en-US" dirty="0"/>
          </a:p>
        </p:txBody>
      </p:sp>
      <p:sp>
        <p:nvSpPr>
          <p:cNvPr id="4103" name="Rectangle 7"/>
          <p:cNvSpPr>
            <a:spLocks noGrp="1" noChangeArrowheads="1"/>
          </p:cNvSpPr>
          <p:nvPr>
            <p:ph type="sldNum" sz="quarter" idx="5"/>
          </p:nvPr>
        </p:nvSpPr>
        <p:spPr bwMode="auto">
          <a:xfrm>
            <a:off x="4023093" y="8917422"/>
            <a:ext cx="3077740" cy="469424"/>
          </a:xfrm>
          <a:prstGeom prst="rect">
            <a:avLst/>
          </a:prstGeom>
          <a:noFill/>
          <a:ln w="9525">
            <a:noFill/>
            <a:miter lim="800000"/>
            <a:headEnd/>
            <a:tailEnd/>
          </a:ln>
          <a:effectLst/>
        </p:spPr>
        <p:txBody>
          <a:bodyPr vert="horz" wrap="square" lIns="94218" tIns="47109" rIns="94218" bIns="47109" numCol="1" anchor="b" anchorCtr="0" compatLnSpc="1">
            <a:prstTxWarp prst="textNoShape">
              <a:avLst/>
            </a:prstTxWarp>
          </a:bodyPr>
          <a:lstStyle>
            <a:lvl1pPr algn="r" eaLnBrk="1" hangingPunct="1">
              <a:defRPr smtClean="0">
                <a:latin typeface="Arial" charset="0"/>
              </a:defRPr>
            </a:lvl1pPr>
          </a:lstStyle>
          <a:p>
            <a:pPr>
              <a:defRPr/>
            </a:pPr>
            <a:fld id="{782A0D09-885A-44A3-A772-743647856CD3}" type="slidenum">
              <a:rPr lang="en-US"/>
              <a:pPr>
                <a:defRPr/>
              </a:pPr>
              <a:t>‹#›</a:t>
            </a:fld>
            <a:endParaRPr lang="en-US" dirty="0"/>
          </a:p>
        </p:txBody>
      </p:sp>
    </p:spTree>
    <p:extLst>
      <p:ext uri="{BB962C8B-B14F-4D97-AF65-F5344CB8AC3E}">
        <p14:creationId xmlns:p14="http://schemas.microsoft.com/office/powerpoint/2010/main" val="29547627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82A0D09-885A-44A3-A772-743647856CD3}" type="slidenum">
              <a:rPr lang="en-US" smtClean="0"/>
              <a:pPr>
                <a:defRPr/>
              </a:pPr>
              <a:t>1</a:t>
            </a:fld>
            <a:endParaRPr lang="en-US" dirty="0"/>
          </a:p>
        </p:txBody>
      </p:sp>
    </p:spTree>
    <p:extLst>
      <p:ext uri="{BB962C8B-B14F-4D97-AF65-F5344CB8AC3E}">
        <p14:creationId xmlns:p14="http://schemas.microsoft.com/office/powerpoint/2010/main" val="17675021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82A0D09-885A-44A3-A772-743647856CD3}" type="slidenum">
              <a:rPr lang="en-US" smtClean="0"/>
              <a:pPr>
                <a:defRPr/>
              </a:pPr>
              <a:t>197</a:t>
            </a:fld>
            <a:endParaRPr lang="en-US" dirty="0"/>
          </a:p>
        </p:txBody>
      </p:sp>
    </p:spTree>
    <p:extLst>
      <p:ext uri="{BB962C8B-B14F-4D97-AF65-F5344CB8AC3E}">
        <p14:creationId xmlns:p14="http://schemas.microsoft.com/office/powerpoint/2010/main" val="1290922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82A0D09-885A-44A3-A772-743647856CD3}" type="slidenum">
              <a:rPr lang="en-US" smtClean="0"/>
              <a:pPr>
                <a:defRPr/>
              </a:pPr>
              <a:t>203</a:t>
            </a:fld>
            <a:endParaRPr lang="en-US" dirty="0"/>
          </a:p>
        </p:txBody>
      </p:sp>
    </p:spTree>
    <p:extLst>
      <p:ext uri="{BB962C8B-B14F-4D97-AF65-F5344CB8AC3E}">
        <p14:creationId xmlns:p14="http://schemas.microsoft.com/office/powerpoint/2010/main" val="15377240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82A0D09-885A-44A3-A772-743647856CD3}" type="slidenum">
              <a:rPr lang="en-US" smtClean="0"/>
              <a:pPr>
                <a:defRPr/>
              </a:pPr>
              <a:t>204</a:t>
            </a:fld>
            <a:endParaRPr lang="en-US" dirty="0"/>
          </a:p>
        </p:txBody>
      </p:sp>
    </p:spTree>
    <p:extLst>
      <p:ext uri="{BB962C8B-B14F-4D97-AF65-F5344CB8AC3E}">
        <p14:creationId xmlns:p14="http://schemas.microsoft.com/office/powerpoint/2010/main" val="22945990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82A0D09-885A-44A3-A772-743647856CD3}" type="slidenum">
              <a:rPr lang="en-US" smtClean="0"/>
              <a:pPr>
                <a:defRPr/>
              </a:pPr>
              <a:t>206</a:t>
            </a:fld>
            <a:endParaRPr lang="en-US" dirty="0"/>
          </a:p>
        </p:txBody>
      </p:sp>
    </p:spTree>
    <p:extLst>
      <p:ext uri="{BB962C8B-B14F-4D97-AF65-F5344CB8AC3E}">
        <p14:creationId xmlns:p14="http://schemas.microsoft.com/office/powerpoint/2010/main" val="28946316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82A0D09-885A-44A3-A772-743647856CD3}" type="slidenum">
              <a:rPr lang="en-US" smtClean="0"/>
              <a:pPr>
                <a:defRPr/>
              </a:pPr>
              <a:t>207</a:t>
            </a:fld>
            <a:endParaRPr lang="en-US" dirty="0"/>
          </a:p>
        </p:txBody>
      </p:sp>
    </p:spTree>
    <p:extLst>
      <p:ext uri="{BB962C8B-B14F-4D97-AF65-F5344CB8AC3E}">
        <p14:creationId xmlns:p14="http://schemas.microsoft.com/office/powerpoint/2010/main" val="5321467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82A0D09-885A-44A3-A772-743647856CD3}" type="slidenum">
              <a:rPr lang="en-US" smtClean="0"/>
              <a:pPr>
                <a:defRPr/>
              </a:pPr>
              <a:t>208</a:t>
            </a:fld>
            <a:endParaRPr lang="en-US" dirty="0"/>
          </a:p>
        </p:txBody>
      </p:sp>
    </p:spTree>
    <p:extLst>
      <p:ext uri="{BB962C8B-B14F-4D97-AF65-F5344CB8AC3E}">
        <p14:creationId xmlns:p14="http://schemas.microsoft.com/office/powerpoint/2010/main" val="21514987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82A0D09-885A-44A3-A772-743647856CD3}" type="slidenum">
              <a:rPr lang="en-US" smtClean="0"/>
              <a:pPr>
                <a:defRPr/>
              </a:pPr>
              <a:t>209</a:t>
            </a:fld>
            <a:endParaRPr lang="en-US" dirty="0"/>
          </a:p>
        </p:txBody>
      </p:sp>
    </p:spTree>
    <p:extLst>
      <p:ext uri="{BB962C8B-B14F-4D97-AF65-F5344CB8AC3E}">
        <p14:creationId xmlns:p14="http://schemas.microsoft.com/office/powerpoint/2010/main" val="39837867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82A0D09-885A-44A3-A772-743647856CD3}" type="slidenum">
              <a:rPr lang="en-US" smtClean="0"/>
              <a:pPr>
                <a:defRPr/>
              </a:pPr>
              <a:t>217</a:t>
            </a:fld>
            <a:endParaRPr lang="en-US" dirty="0"/>
          </a:p>
        </p:txBody>
      </p:sp>
    </p:spTree>
    <p:extLst>
      <p:ext uri="{BB962C8B-B14F-4D97-AF65-F5344CB8AC3E}">
        <p14:creationId xmlns:p14="http://schemas.microsoft.com/office/powerpoint/2010/main" val="3154196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82A0D09-885A-44A3-A772-743647856CD3}" type="slidenum">
              <a:rPr lang="en-US" smtClean="0"/>
              <a:pPr>
                <a:defRPr/>
              </a:pPr>
              <a:t>220</a:t>
            </a:fld>
            <a:endParaRPr lang="en-US" dirty="0"/>
          </a:p>
        </p:txBody>
      </p:sp>
    </p:spTree>
    <p:extLst>
      <p:ext uri="{BB962C8B-B14F-4D97-AF65-F5344CB8AC3E}">
        <p14:creationId xmlns:p14="http://schemas.microsoft.com/office/powerpoint/2010/main" val="7718307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82A0D09-885A-44A3-A772-743647856CD3}" type="slidenum">
              <a:rPr lang="en-US" smtClean="0"/>
              <a:pPr>
                <a:defRPr/>
              </a:pPr>
              <a:t>231</a:t>
            </a:fld>
            <a:endParaRPr lang="en-US" dirty="0"/>
          </a:p>
        </p:txBody>
      </p:sp>
    </p:spTree>
    <p:extLst>
      <p:ext uri="{BB962C8B-B14F-4D97-AF65-F5344CB8AC3E}">
        <p14:creationId xmlns:p14="http://schemas.microsoft.com/office/powerpoint/2010/main" val="35928706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82A0D09-885A-44A3-A772-743647856CD3}" type="slidenum">
              <a:rPr lang="en-US" smtClean="0"/>
              <a:pPr>
                <a:defRPr/>
              </a:pPr>
              <a:t>2</a:t>
            </a:fld>
            <a:endParaRPr lang="en-US" dirty="0"/>
          </a:p>
        </p:txBody>
      </p:sp>
    </p:spTree>
    <p:extLst>
      <p:ext uri="{BB962C8B-B14F-4D97-AF65-F5344CB8AC3E}">
        <p14:creationId xmlns:p14="http://schemas.microsoft.com/office/powerpoint/2010/main" val="5949681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82A0D09-885A-44A3-A772-743647856CD3}" type="slidenum">
              <a:rPr lang="en-US" smtClean="0"/>
              <a:pPr>
                <a:defRPr/>
              </a:pPr>
              <a:t>252</a:t>
            </a:fld>
            <a:endParaRPr lang="en-US" dirty="0"/>
          </a:p>
        </p:txBody>
      </p:sp>
    </p:spTree>
    <p:extLst>
      <p:ext uri="{BB962C8B-B14F-4D97-AF65-F5344CB8AC3E}">
        <p14:creationId xmlns:p14="http://schemas.microsoft.com/office/powerpoint/2010/main" val="3806172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82A0D09-885A-44A3-A772-743647856CD3}" type="slidenum">
              <a:rPr lang="en-US" smtClean="0"/>
              <a:pPr>
                <a:defRPr/>
              </a:pPr>
              <a:t>6</a:t>
            </a:fld>
            <a:endParaRPr lang="en-US" dirty="0"/>
          </a:p>
        </p:txBody>
      </p:sp>
    </p:spTree>
    <p:extLst>
      <p:ext uri="{BB962C8B-B14F-4D97-AF65-F5344CB8AC3E}">
        <p14:creationId xmlns:p14="http://schemas.microsoft.com/office/powerpoint/2010/main" val="881811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82A0D09-885A-44A3-A772-743647856CD3}" type="slidenum">
              <a:rPr lang="en-US" smtClean="0"/>
              <a:pPr>
                <a:defRPr/>
              </a:pPr>
              <a:t>10</a:t>
            </a:fld>
            <a:endParaRPr lang="en-US" dirty="0"/>
          </a:p>
        </p:txBody>
      </p:sp>
    </p:spTree>
    <p:extLst>
      <p:ext uri="{BB962C8B-B14F-4D97-AF65-F5344CB8AC3E}">
        <p14:creationId xmlns:p14="http://schemas.microsoft.com/office/powerpoint/2010/main" val="18592426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82A0D09-885A-44A3-A772-743647856CD3}" type="slidenum">
              <a:rPr lang="en-US" smtClean="0"/>
              <a:pPr>
                <a:defRPr/>
              </a:pPr>
              <a:t>21</a:t>
            </a:fld>
            <a:endParaRPr lang="en-US" dirty="0"/>
          </a:p>
        </p:txBody>
      </p:sp>
    </p:spTree>
    <p:extLst>
      <p:ext uri="{BB962C8B-B14F-4D97-AF65-F5344CB8AC3E}">
        <p14:creationId xmlns:p14="http://schemas.microsoft.com/office/powerpoint/2010/main" val="18631265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82A0D09-885A-44A3-A772-743647856CD3}" type="slidenum">
              <a:rPr lang="en-US" smtClean="0"/>
              <a:pPr>
                <a:defRPr/>
              </a:pPr>
              <a:t>22</a:t>
            </a:fld>
            <a:endParaRPr lang="en-US" dirty="0"/>
          </a:p>
        </p:txBody>
      </p:sp>
    </p:spTree>
    <p:extLst>
      <p:ext uri="{BB962C8B-B14F-4D97-AF65-F5344CB8AC3E}">
        <p14:creationId xmlns:p14="http://schemas.microsoft.com/office/powerpoint/2010/main" val="12088800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82A0D09-885A-44A3-A772-743647856CD3}" type="slidenum">
              <a:rPr lang="en-US" smtClean="0"/>
              <a:pPr>
                <a:defRPr/>
              </a:pPr>
              <a:t>58</a:t>
            </a:fld>
            <a:endParaRPr lang="en-US" dirty="0"/>
          </a:p>
        </p:txBody>
      </p:sp>
    </p:spTree>
    <p:extLst>
      <p:ext uri="{BB962C8B-B14F-4D97-AF65-F5344CB8AC3E}">
        <p14:creationId xmlns:p14="http://schemas.microsoft.com/office/powerpoint/2010/main" val="34479542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82A0D09-885A-44A3-A772-743647856CD3}" type="slidenum">
              <a:rPr lang="en-US" smtClean="0"/>
              <a:pPr>
                <a:defRPr/>
              </a:pPr>
              <a:t>155</a:t>
            </a:fld>
            <a:endParaRPr lang="en-US" dirty="0"/>
          </a:p>
        </p:txBody>
      </p:sp>
    </p:spTree>
    <p:extLst>
      <p:ext uri="{BB962C8B-B14F-4D97-AF65-F5344CB8AC3E}">
        <p14:creationId xmlns:p14="http://schemas.microsoft.com/office/powerpoint/2010/main" val="7336419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82A0D09-885A-44A3-A772-743647856CD3}" type="slidenum">
              <a:rPr lang="en-US" smtClean="0"/>
              <a:pPr>
                <a:defRPr/>
              </a:pPr>
              <a:t>192</a:t>
            </a:fld>
            <a:endParaRPr lang="en-US" dirty="0"/>
          </a:p>
        </p:txBody>
      </p:sp>
    </p:spTree>
    <p:extLst>
      <p:ext uri="{BB962C8B-B14F-4D97-AF65-F5344CB8AC3E}">
        <p14:creationId xmlns:p14="http://schemas.microsoft.com/office/powerpoint/2010/main" val="2396048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a:xfrm>
            <a:off x="1371600" y="6172200"/>
            <a:ext cx="1905000" cy="457200"/>
          </a:xfrm>
          <a:prstGeom prst="rect">
            <a:avLst/>
          </a:prstGeom>
          <a:ln/>
        </p:spPr>
        <p:txBody>
          <a:bodyPr/>
          <a:lstStyle>
            <a:lvl1pPr>
              <a:defRPr/>
            </a:lvl1pPr>
          </a:lstStyle>
          <a:p>
            <a:pPr>
              <a:defRPr/>
            </a:pPr>
            <a:fld id="{7D5A9FAD-51C3-42AF-AE57-0EC07B55649B}"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xfrm>
            <a:off x="1371600" y="6172200"/>
            <a:ext cx="1905000" cy="457200"/>
          </a:xfrm>
          <a:prstGeom prst="rect">
            <a:avLst/>
          </a:prstGeom>
          <a:ln/>
        </p:spPr>
        <p:txBody>
          <a:bodyPr/>
          <a:lstStyle>
            <a:lvl1pPr>
              <a:defRPr/>
            </a:lvl1pPr>
          </a:lstStyle>
          <a:p>
            <a:pPr>
              <a:defRPr/>
            </a:pPr>
            <a:fld id="{54DB520B-E68D-46AB-AB1A-C1F7F5966EC8}"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05500" y="228600"/>
            <a:ext cx="18669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228600"/>
            <a:ext cx="54483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xfrm>
            <a:off x="1371600" y="6172200"/>
            <a:ext cx="1905000" cy="457200"/>
          </a:xfrm>
          <a:prstGeom prst="rect">
            <a:avLst/>
          </a:prstGeom>
          <a:ln/>
        </p:spPr>
        <p:txBody>
          <a:bodyPr/>
          <a:lstStyle>
            <a:lvl1pPr>
              <a:defRPr/>
            </a:lvl1pPr>
          </a:lstStyle>
          <a:p>
            <a:pPr>
              <a:defRPr/>
            </a:pPr>
            <a:fld id="{FCEE13F7-8EF6-44E0-99B8-48157AF9BAE0}"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xfrm>
            <a:off x="1371600" y="6172200"/>
            <a:ext cx="1905000" cy="457200"/>
          </a:xfrm>
          <a:prstGeom prst="rect">
            <a:avLst/>
          </a:prstGeom>
          <a:ln/>
        </p:spPr>
        <p:txBody>
          <a:bodyPr/>
          <a:lstStyle>
            <a:lvl1pPr>
              <a:defRPr/>
            </a:lvl1pPr>
          </a:lstStyle>
          <a:p>
            <a:pPr>
              <a:defRPr/>
            </a:pPr>
            <a:fld id="{D84EF39B-3606-4496-8EA4-A5908552354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sldNum" sz="quarter" idx="10"/>
          </p:nvPr>
        </p:nvSpPr>
        <p:spPr>
          <a:xfrm>
            <a:off x="1371600" y="6172200"/>
            <a:ext cx="1905000" cy="457200"/>
          </a:xfrm>
          <a:prstGeom prst="rect">
            <a:avLst/>
          </a:prstGeom>
          <a:ln/>
        </p:spPr>
        <p:txBody>
          <a:bodyPr/>
          <a:lstStyle>
            <a:lvl1pPr>
              <a:defRPr/>
            </a:lvl1pPr>
          </a:lstStyle>
          <a:p>
            <a:pPr>
              <a:defRPr/>
            </a:pPr>
            <a:fld id="{876827B3-E047-45B3-ABCD-FD4FFA7237A1}"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524000"/>
            <a:ext cx="3619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152900" y="1524000"/>
            <a:ext cx="3619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xfrm>
            <a:off x="1371600" y="6172200"/>
            <a:ext cx="1905000" cy="457200"/>
          </a:xfrm>
          <a:prstGeom prst="rect">
            <a:avLst/>
          </a:prstGeom>
          <a:ln/>
        </p:spPr>
        <p:txBody>
          <a:bodyPr/>
          <a:lstStyle>
            <a:lvl1pPr>
              <a:defRPr/>
            </a:lvl1pPr>
          </a:lstStyle>
          <a:p>
            <a:pPr>
              <a:defRPr/>
            </a:pPr>
            <a:fld id="{3056E516-1B5C-41B5-861A-D45D592A30F1}"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noChangeArrowheads="1"/>
          </p:cNvSpPr>
          <p:nvPr>
            <p:ph type="sldNum" sz="quarter" idx="10"/>
          </p:nvPr>
        </p:nvSpPr>
        <p:spPr>
          <a:xfrm>
            <a:off x="1371600" y="6172200"/>
            <a:ext cx="1905000" cy="457200"/>
          </a:xfrm>
          <a:prstGeom prst="rect">
            <a:avLst/>
          </a:prstGeom>
          <a:ln/>
        </p:spPr>
        <p:txBody>
          <a:bodyPr/>
          <a:lstStyle>
            <a:lvl1pPr>
              <a:defRPr/>
            </a:lvl1pPr>
          </a:lstStyle>
          <a:p>
            <a:pPr>
              <a:defRPr/>
            </a:pPr>
            <a:fld id="{F7DA5D0B-15D3-4BB5-80A6-88BD9321D451}"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sldNum" sz="quarter" idx="10"/>
          </p:nvPr>
        </p:nvSpPr>
        <p:spPr>
          <a:xfrm>
            <a:off x="1371600" y="6172200"/>
            <a:ext cx="1905000" cy="457200"/>
          </a:xfrm>
          <a:prstGeom prst="rect">
            <a:avLst/>
          </a:prstGeom>
          <a:ln/>
        </p:spPr>
        <p:txBody>
          <a:bodyPr/>
          <a:lstStyle>
            <a:lvl1pPr>
              <a:defRPr/>
            </a:lvl1pPr>
          </a:lstStyle>
          <a:p>
            <a:pPr>
              <a:defRPr/>
            </a:pPr>
            <a:fld id="{E86963A8-A488-48EB-9829-86D199E4D8AE}"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xfrm>
            <a:off x="1371600" y="6172200"/>
            <a:ext cx="1905000" cy="457200"/>
          </a:xfrm>
          <a:prstGeom prst="rect">
            <a:avLst/>
          </a:prstGeom>
          <a:ln/>
        </p:spPr>
        <p:txBody>
          <a:bodyPr/>
          <a:lstStyle>
            <a:lvl1pPr>
              <a:defRPr/>
            </a:lvl1pPr>
          </a:lstStyle>
          <a:p>
            <a:pPr>
              <a:defRPr/>
            </a:pPr>
            <a:fld id="{363BD6BB-EBB2-4AC2-B57E-5C4B6ED20BA2}"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xfrm>
            <a:off x="1371600" y="6172200"/>
            <a:ext cx="1905000" cy="457200"/>
          </a:xfrm>
          <a:prstGeom prst="rect">
            <a:avLst/>
          </a:prstGeom>
          <a:ln/>
        </p:spPr>
        <p:txBody>
          <a:bodyPr/>
          <a:lstStyle>
            <a:lvl1pPr>
              <a:defRPr/>
            </a:lvl1pPr>
          </a:lstStyle>
          <a:p>
            <a:pPr>
              <a:defRPr/>
            </a:pPr>
            <a:fld id="{B543C8D9-2AA8-43D6-A7C7-D7774A76D23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04800" y="228600"/>
            <a:ext cx="739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Rectangle 3"/>
          <p:cNvSpPr>
            <a:spLocks noGrp="1" noChangeArrowheads="1"/>
          </p:cNvSpPr>
          <p:nvPr>
            <p:ph type="body" idx="1"/>
          </p:nvPr>
        </p:nvSpPr>
        <p:spPr bwMode="auto">
          <a:xfrm>
            <a:off x="381000" y="1524000"/>
            <a:ext cx="7391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3077" name="Picture 7"/>
          <p:cNvPicPr>
            <a:picLocks noChangeAspect="1" noChangeArrowheads="1"/>
          </p:cNvPicPr>
          <p:nvPr/>
        </p:nvPicPr>
        <p:blipFill>
          <a:blip r:embed="rId13"/>
          <a:srcRect/>
          <a:stretch>
            <a:fillRect/>
          </a:stretch>
        </p:blipFill>
        <p:spPr bwMode="auto">
          <a:xfrm>
            <a:off x="8229600" y="0"/>
            <a:ext cx="9144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l" rtl="0" eaLnBrk="0" fontAlgn="base" hangingPunct="0">
        <a:spcBef>
          <a:spcPct val="0"/>
        </a:spcBef>
        <a:spcAft>
          <a:spcPct val="0"/>
        </a:spcAft>
        <a:defRPr sz="4000" b="1">
          <a:solidFill>
            <a:schemeClr val="tx2"/>
          </a:solidFill>
          <a:latin typeface="+mj-lt"/>
          <a:ea typeface="+mj-ea"/>
          <a:cs typeface="+mj-cs"/>
        </a:defRPr>
      </a:lvl1pPr>
      <a:lvl2pPr algn="l" rtl="0" eaLnBrk="0" fontAlgn="base" hangingPunct="0">
        <a:spcBef>
          <a:spcPct val="0"/>
        </a:spcBef>
        <a:spcAft>
          <a:spcPct val="0"/>
        </a:spcAft>
        <a:defRPr sz="4000" b="1">
          <a:solidFill>
            <a:schemeClr val="tx2"/>
          </a:solidFill>
          <a:latin typeface="Arial" charset="0"/>
        </a:defRPr>
      </a:lvl2pPr>
      <a:lvl3pPr algn="l" rtl="0" eaLnBrk="0" fontAlgn="base" hangingPunct="0">
        <a:spcBef>
          <a:spcPct val="0"/>
        </a:spcBef>
        <a:spcAft>
          <a:spcPct val="0"/>
        </a:spcAft>
        <a:defRPr sz="4000" b="1">
          <a:solidFill>
            <a:schemeClr val="tx2"/>
          </a:solidFill>
          <a:latin typeface="Arial" charset="0"/>
        </a:defRPr>
      </a:lvl3pPr>
      <a:lvl4pPr algn="l" rtl="0" eaLnBrk="0" fontAlgn="base" hangingPunct="0">
        <a:spcBef>
          <a:spcPct val="0"/>
        </a:spcBef>
        <a:spcAft>
          <a:spcPct val="0"/>
        </a:spcAft>
        <a:defRPr sz="4000" b="1">
          <a:solidFill>
            <a:schemeClr val="tx2"/>
          </a:solidFill>
          <a:latin typeface="Arial" charset="0"/>
        </a:defRPr>
      </a:lvl4pPr>
      <a:lvl5pPr algn="l" rtl="0" eaLnBrk="0" fontAlgn="base" hangingPunct="0">
        <a:spcBef>
          <a:spcPct val="0"/>
        </a:spcBef>
        <a:spcAft>
          <a:spcPct val="0"/>
        </a:spcAft>
        <a:defRPr sz="4000" b="1">
          <a:solidFill>
            <a:schemeClr val="tx2"/>
          </a:solidFill>
          <a:latin typeface="Arial" charset="0"/>
        </a:defRPr>
      </a:lvl5pPr>
      <a:lvl6pPr marL="457200" algn="l" rtl="0" eaLnBrk="0" fontAlgn="base" hangingPunct="0">
        <a:spcBef>
          <a:spcPct val="0"/>
        </a:spcBef>
        <a:spcAft>
          <a:spcPct val="0"/>
        </a:spcAft>
        <a:defRPr sz="4000" b="1">
          <a:solidFill>
            <a:schemeClr val="tx2"/>
          </a:solidFill>
          <a:latin typeface="Arial" charset="0"/>
        </a:defRPr>
      </a:lvl6pPr>
      <a:lvl7pPr marL="914400" algn="l" rtl="0" eaLnBrk="0" fontAlgn="base" hangingPunct="0">
        <a:spcBef>
          <a:spcPct val="0"/>
        </a:spcBef>
        <a:spcAft>
          <a:spcPct val="0"/>
        </a:spcAft>
        <a:defRPr sz="4000" b="1">
          <a:solidFill>
            <a:schemeClr val="tx2"/>
          </a:solidFill>
          <a:latin typeface="Arial" charset="0"/>
        </a:defRPr>
      </a:lvl7pPr>
      <a:lvl8pPr marL="1371600" algn="l" rtl="0" eaLnBrk="0" fontAlgn="base" hangingPunct="0">
        <a:spcBef>
          <a:spcPct val="0"/>
        </a:spcBef>
        <a:spcAft>
          <a:spcPct val="0"/>
        </a:spcAft>
        <a:defRPr sz="4000" b="1">
          <a:solidFill>
            <a:schemeClr val="tx2"/>
          </a:solidFill>
          <a:latin typeface="Arial" charset="0"/>
        </a:defRPr>
      </a:lvl8pPr>
      <a:lvl9pPr marL="1828800" algn="l" rtl="0" eaLnBrk="0" fontAlgn="base" hangingPunct="0">
        <a:spcBef>
          <a:spcPct val="0"/>
        </a:spcBef>
        <a:spcAft>
          <a:spcPct val="0"/>
        </a:spcAft>
        <a:defRPr sz="4000" b="1">
          <a:solidFill>
            <a:schemeClr val="tx2"/>
          </a:solidFill>
          <a:latin typeface="Arial" charset="0"/>
        </a:defRPr>
      </a:lvl9pPr>
    </p:titleStyle>
    <p:bodyStyle>
      <a:lvl1pPr marL="282575" indent="-282575" algn="l" rtl="0" eaLnBrk="0" fontAlgn="base" hangingPunct="0">
        <a:spcBef>
          <a:spcPct val="20000"/>
        </a:spcBef>
        <a:spcAft>
          <a:spcPct val="0"/>
        </a:spcAft>
        <a:buFont typeface="Wingdings" pitchFamily="2" charset="2"/>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6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eaLnBrk="0" fontAlgn="base" hangingPunct="0">
        <a:spcBef>
          <a:spcPct val="20000"/>
        </a:spcBef>
        <a:spcAft>
          <a:spcPct val="0"/>
        </a:spcAft>
        <a:defRPr sz="1600">
          <a:solidFill>
            <a:schemeClr val="tx1"/>
          </a:solidFill>
          <a:latin typeface="+mn-lt"/>
        </a:defRPr>
      </a:lvl6pPr>
      <a:lvl7pPr marL="2971800" indent="-228600" algn="l" rtl="0" eaLnBrk="0" fontAlgn="base" hangingPunct="0">
        <a:spcBef>
          <a:spcPct val="20000"/>
        </a:spcBef>
        <a:spcAft>
          <a:spcPct val="0"/>
        </a:spcAft>
        <a:defRPr sz="1600">
          <a:solidFill>
            <a:schemeClr val="tx1"/>
          </a:solidFill>
          <a:latin typeface="+mn-lt"/>
        </a:defRPr>
      </a:lvl7pPr>
      <a:lvl8pPr marL="3429000" indent="-228600" algn="l" rtl="0" eaLnBrk="0" fontAlgn="base" hangingPunct="0">
        <a:spcBef>
          <a:spcPct val="20000"/>
        </a:spcBef>
        <a:spcAft>
          <a:spcPct val="0"/>
        </a:spcAft>
        <a:defRPr sz="1600">
          <a:solidFill>
            <a:schemeClr val="tx1"/>
          </a:solidFill>
          <a:latin typeface="+mn-lt"/>
        </a:defRPr>
      </a:lvl8pPr>
      <a:lvl9pPr marL="3886200" indent="-228600" algn="l" rtl="0" eaLnBrk="0" fontAlgn="base" hangingPunct="0">
        <a:spcBef>
          <a:spcPct val="20000"/>
        </a:spcBef>
        <a:spcAft>
          <a:spcPct val="0"/>
        </a:spcAft>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6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6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16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16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Microsoft_Word_Document.docx"/></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2" Type="http://schemas.openxmlformats.org/officeDocument/2006/relationships/hyperlink" Target="mailto:lsteele@greatmindsllc.com" TargetMode="External"/><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learningmarket.org/"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4.emf"/></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Word_Document3.docx"/><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5.emf"/></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6.emf"/><Relationship Id="rId4" Type="http://schemas.openxmlformats.org/officeDocument/2006/relationships/package" Target="../embeddings/Microsoft_Word_Document4.docx"/></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Text Box 9"/>
          <p:cNvSpPr txBox="1">
            <a:spLocks noChangeArrowheads="1"/>
          </p:cNvSpPr>
          <p:nvPr/>
        </p:nvSpPr>
        <p:spPr bwMode="auto">
          <a:xfrm>
            <a:off x="2057400" y="3505200"/>
            <a:ext cx="1219200" cy="274638"/>
          </a:xfrm>
          <a:prstGeom prst="rect">
            <a:avLst/>
          </a:prstGeom>
          <a:noFill/>
          <a:ln w="9525">
            <a:noFill/>
            <a:miter lim="800000"/>
            <a:headEnd/>
            <a:tailEnd/>
          </a:ln>
        </p:spPr>
        <p:txBody>
          <a:bodyPr>
            <a:spAutoFit/>
          </a:bodyPr>
          <a:lstStyle/>
          <a:p>
            <a:pPr>
              <a:spcBef>
                <a:spcPct val="50000"/>
              </a:spcBef>
            </a:pPr>
            <a:endParaRPr lang="en-US" dirty="0"/>
          </a:p>
        </p:txBody>
      </p:sp>
      <p:sp>
        <p:nvSpPr>
          <p:cNvPr id="4100" name="Rectangle 11"/>
          <p:cNvSpPr>
            <a:spLocks noGrp="1" noChangeArrowheads="1"/>
          </p:cNvSpPr>
          <p:nvPr>
            <p:ph type="subTitle" idx="1"/>
          </p:nvPr>
        </p:nvSpPr>
        <p:spPr>
          <a:xfrm>
            <a:off x="1371600" y="3810000"/>
            <a:ext cx="6400800" cy="1828800"/>
          </a:xfrm>
        </p:spPr>
        <p:txBody>
          <a:bodyPr/>
          <a:lstStyle/>
          <a:p>
            <a:pPr marL="282575" indent="-282575"/>
            <a:r>
              <a:rPr lang="en-US" sz="4800" dirty="0">
                <a:solidFill>
                  <a:srgbClr val="008000"/>
                </a:solidFill>
              </a:rPr>
              <a:t>2020 Course Catalog</a:t>
            </a:r>
          </a:p>
        </p:txBody>
      </p:sp>
      <p:sp>
        <p:nvSpPr>
          <p:cNvPr id="2" name="Title 1"/>
          <p:cNvSpPr>
            <a:spLocks noGrp="1"/>
          </p:cNvSpPr>
          <p:nvPr>
            <p:ph type="ctrTitle"/>
          </p:nvPr>
        </p:nvSpPr>
        <p:spPr/>
        <p:txBody>
          <a:bodyPr/>
          <a:lstStyle/>
          <a:p>
            <a:pPr marL="282575" indent="-282575" algn="ctr">
              <a:spcBef>
                <a:spcPct val="20000"/>
              </a:spcBef>
            </a:pPr>
            <a:r>
              <a:rPr lang="en-US" sz="4800" dirty="0">
                <a:solidFill>
                  <a:srgbClr val="008000"/>
                </a:solidFill>
                <a:latin typeface="+mn-lt"/>
                <a:ea typeface="+mn-ea"/>
                <a:cs typeface="+mn-cs"/>
              </a:rPr>
              <a:t>Great Minds, LLC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6F6D11F1-1DE4-46C5-82A3-545CB88BFD56}" type="slidenum">
              <a:rPr lang="en-US"/>
              <a:pPr/>
              <a:t>10</a:t>
            </a:fld>
            <a:endParaRPr lang="en-US" dirty="0"/>
          </a:p>
        </p:txBody>
      </p:sp>
      <p:sp>
        <p:nvSpPr>
          <p:cNvPr id="5123" name="Rectangle 2"/>
          <p:cNvSpPr>
            <a:spLocks noGrp="1" noChangeArrowheads="1"/>
          </p:cNvSpPr>
          <p:nvPr>
            <p:ph type="title"/>
          </p:nvPr>
        </p:nvSpPr>
        <p:spPr/>
        <p:txBody>
          <a:bodyPr/>
          <a:lstStyle/>
          <a:p>
            <a:pPr algn="ctr"/>
            <a:r>
              <a:rPr lang="en-US" dirty="0">
                <a:solidFill>
                  <a:schemeClr val="accent1"/>
                </a:solidFill>
              </a:rPr>
              <a:t>Creating Customized Stamps in Adobe Acrobat</a:t>
            </a:r>
          </a:p>
        </p:txBody>
      </p:sp>
      <p:sp>
        <p:nvSpPr>
          <p:cNvPr id="5124" name="Rectangle 3"/>
          <p:cNvSpPr>
            <a:spLocks noGrp="1" noChangeArrowheads="1"/>
          </p:cNvSpPr>
          <p:nvPr>
            <p:ph type="body" idx="1"/>
          </p:nvPr>
        </p:nvSpPr>
        <p:spPr>
          <a:xfrm>
            <a:off x="304800" y="1219200"/>
            <a:ext cx="7848600" cy="4419600"/>
          </a:xfrm>
        </p:spPr>
        <p:txBody>
          <a:bodyPr/>
          <a:lstStyle/>
          <a:p>
            <a:pPr>
              <a:lnSpc>
                <a:spcPct val="80000"/>
              </a:lnSpc>
              <a:buFont typeface="Wingdings" pitchFamily="2" charset="2"/>
              <a:buNone/>
            </a:pP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In this session, you will create Portable Document Format (PDF) electronic files. You will explore the Acrobat environment and learn a variety of features available to you in Acrobat.</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be able to create customized stamps to use in documents</a:t>
            </a:r>
          </a:p>
          <a:p>
            <a:pPr>
              <a:lnSpc>
                <a:spcPct val="80000"/>
              </a:lnSpc>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a:t>
            </a:r>
          </a:p>
          <a:p>
            <a:pPr>
              <a:lnSpc>
                <a:spcPct val="80000"/>
              </a:lnSpc>
              <a:buFont typeface="Wingdings" pitchFamily="2" charset="2"/>
              <a:buNone/>
            </a:pPr>
            <a:endParaRPr lang="en-US" sz="1400" dirty="0"/>
          </a:p>
          <a:p>
            <a:pPr>
              <a:lnSpc>
                <a:spcPct val="80000"/>
              </a:lnSpc>
              <a:buNone/>
            </a:pPr>
            <a:r>
              <a:rPr lang="en-US" sz="1400" dirty="0"/>
              <a:t>Level: Basic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Who should attend:  Anyone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CPE awarded:	1 hour Computer Software and Applications</a:t>
            </a:r>
          </a:p>
        </p:txBody>
      </p:sp>
    </p:spTree>
    <p:extLst>
      <p:ext uri="{BB962C8B-B14F-4D97-AF65-F5344CB8AC3E}">
        <p14:creationId xmlns:p14="http://schemas.microsoft.com/office/powerpoint/2010/main" val="166731420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100</a:t>
            </a:fld>
            <a:endParaRPr lang="en-US" dirty="0"/>
          </a:p>
        </p:txBody>
      </p:sp>
      <p:sp>
        <p:nvSpPr>
          <p:cNvPr id="46083" name="Rectangle 2"/>
          <p:cNvSpPr>
            <a:spLocks noGrp="1" noChangeArrowheads="1"/>
          </p:cNvSpPr>
          <p:nvPr>
            <p:ph type="title"/>
          </p:nvPr>
        </p:nvSpPr>
        <p:spPr/>
        <p:txBody>
          <a:bodyPr/>
          <a:lstStyle/>
          <a:p>
            <a:r>
              <a:rPr lang="en-US" dirty="0">
                <a:solidFill>
                  <a:schemeClr val="accent1"/>
                </a:solidFill>
              </a:rPr>
              <a:t>Grammar for Invoicing</a:t>
            </a:r>
          </a:p>
        </p:txBody>
      </p:sp>
      <p:sp>
        <p:nvSpPr>
          <p:cNvPr id="46084" name="Rectangle 3"/>
          <p:cNvSpPr>
            <a:spLocks noGrp="1" noChangeArrowheads="1"/>
          </p:cNvSpPr>
          <p:nvPr>
            <p:ph type="body" idx="1"/>
          </p:nvPr>
        </p:nvSpPr>
        <p:spPr>
          <a:xfrm>
            <a:off x="381000" y="1219200"/>
            <a:ext cx="7391400" cy="51054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a proper business invoicing.</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be able to write a well-formed invoice</a:t>
            </a:r>
          </a:p>
          <a:p>
            <a:pPr>
              <a:lnSpc>
                <a:spcPct val="90000"/>
              </a:lnSpc>
            </a:pPr>
            <a:r>
              <a:rPr lang="en-US" sz="1600" dirty="0"/>
              <a:t>be able to proofread for mistakes</a:t>
            </a:r>
          </a:p>
          <a:p>
            <a:pPr marL="0" indent="0">
              <a:lnSpc>
                <a:spcPct val="90000"/>
              </a:lnSpc>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80000"/>
              </a:lnSpc>
              <a:buNone/>
            </a:pPr>
            <a:r>
              <a:rPr lang="en-US" sz="1600" dirty="0"/>
              <a:t>Program Length: 1  hour Communications and Marketing</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331015207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101</a:t>
            </a:fld>
            <a:endParaRPr lang="en-US" dirty="0"/>
          </a:p>
        </p:txBody>
      </p:sp>
      <p:sp>
        <p:nvSpPr>
          <p:cNvPr id="46083" name="Rectangle 2"/>
          <p:cNvSpPr>
            <a:spLocks noGrp="1" noChangeArrowheads="1"/>
          </p:cNvSpPr>
          <p:nvPr>
            <p:ph type="title"/>
          </p:nvPr>
        </p:nvSpPr>
        <p:spPr/>
        <p:txBody>
          <a:bodyPr/>
          <a:lstStyle/>
          <a:p>
            <a:r>
              <a:rPr lang="en-US" dirty="0">
                <a:solidFill>
                  <a:schemeClr val="accent1"/>
                </a:solidFill>
              </a:rPr>
              <a:t>Impromptu Speech</a:t>
            </a:r>
          </a:p>
        </p:txBody>
      </p:sp>
      <p:sp>
        <p:nvSpPr>
          <p:cNvPr id="46084" name="Rectangle 3"/>
          <p:cNvSpPr>
            <a:spLocks noGrp="1" noChangeArrowheads="1"/>
          </p:cNvSpPr>
          <p:nvPr>
            <p:ph type="body" idx="1"/>
          </p:nvPr>
        </p:nvSpPr>
        <p:spPr>
          <a:xfrm>
            <a:off x="381000" y="1219200"/>
            <a:ext cx="7391400" cy="51054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skills needed for impromptu speech.</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be able to answer any business question posed to them with ease</a:t>
            </a:r>
          </a:p>
          <a:p>
            <a:pPr>
              <a:lnSpc>
                <a:spcPct val="90000"/>
              </a:lnSpc>
            </a:pPr>
            <a:r>
              <a:rPr lang="en-US" sz="1600" dirty="0"/>
              <a:t>be able to research and know their areas of expertise</a:t>
            </a:r>
          </a:p>
          <a:p>
            <a:pPr marL="0" indent="0">
              <a:lnSpc>
                <a:spcPct val="90000"/>
              </a:lnSpc>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80000"/>
              </a:lnSpc>
              <a:buNone/>
            </a:pPr>
            <a:r>
              <a:rPr lang="en-US" sz="1600" dirty="0"/>
              <a:t>Program Length: 1  hour Communications and Marketing</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107971974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102</a:t>
            </a:fld>
            <a:endParaRPr lang="en-US" dirty="0"/>
          </a:p>
        </p:txBody>
      </p:sp>
      <p:sp>
        <p:nvSpPr>
          <p:cNvPr id="46083" name="Rectangle 2"/>
          <p:cNvSpPr>
            <a:spLocks noGrp="1" noChangeArrowheads="1"/>
          </p:cNvSpPr>
          <p:nvPr>
            <p:ph type="title"/>
          </p:nvPr>
        </p:nvSpPr>
        <p:spPr/>
        <p:txBody>
          <a:bodyPr/>
          <a:lstStyle/>
          <a:p>
            <a:r>
              <a:rPr lang="en-US" dirty="0">
                <a:solidFill>
                  <a:schemeClr val="accent1"/>
                </a:solidFill>
              </a:rPr>
              <a:t>Impromptu Speech - client</a:t>
            </a:r>
          </a:p>
        </p:txBody>
      </p:sp>
      <p:sp>
        <p:nvSpPr>
          <p:cNvPr id="46084" name="Rectangle 3"/>
          <p:cNvSpPr>
            <a:spLocks noGrp="1" noChangeArrowheads="1"/>
          </p:cNvSpPr>
          <p:nvPr>
            <p:ph type="body" idx="1"/>
          </p:nvPr>
        </p:nvSpPr>
        <p:spPr>
          <a:xfrm>
            <a:off x="381000" y="1219200"/>
            <a:ext cx="7391400" cy="51054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skills needed for impromptu speech as pertains to clients with hands-on activities.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be able to answer any business question posed to them with ease</a:t>
            </a:r>
          </a:p>
          <a:p>
            <a:pPr>
              <a:lnSpc>
                <a:spcPct val="90000"/>
              </a:lnSpc>
            </a:pPr>
            <a:r>
              <a:rPr lang="en-US" sz="1600" dirty="0"/>
              <a:t>be able to research and know their areas of expertise</a:t>
            </a:r>
          </a:p>
          <a:p>
            <a:pPr>
              <a:lnSpc>
                <a:spcPct val="90000"/>
              </a:lnSpc>
            </a:pPr>
            <a:r>
              <a:rPr lang="en-US" sz="1600" dirty="0"/>
              <a:t>be able to address client issues</a:t>
            </a:r>
          </a:p>
          <a:p>
            <a:pPr marL="0" indent="0">
              <a:lnSpc>
                <a:spcPct val="90000"/>
              </a:lnSpc>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80000"/>
              </a:lnSpc>
              <a:buNone/>
            </a:pPr>
            <a:r>
              <a:rPr lang="en-US" sz="1600" dirty="0"/>
              <a:t>Program Length: 2  hours Communications and Marketing</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95979864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0"/>
          </p:nvPr>
        </p:nvSpPr>
        <p:spPr>
          <a:noFill/>
        </p:spPr>
        <p:txBody>
          <a:bodyPr/>
          <a:lstStyle/>
          <a:p>
            <a:fld id="{0468E551-FC86-4E70-BE09-FB03FED1781B}" type="slidenum">
              <a:rPr lang="en-US"/>
              <a:pPr/>
              <a:t>103</a:t>
            </a:fld>
            <a:endParaRPr lang="en-US" dirty="0"/>
          </a:p>
        </p:txBody>
      </p:sp>
      <p:sp>
        <p:nvSpPr>
          <p:cNvPr id="26627" name="Rectangle 2"/>
          <p:cNvSpPr>
            <a:spLocks noGrp="1" noChangeArrowheads="1"/>
          </p:cNvSpPr>
          <p:nvPr>
            <p:ph type="title"/>
          </p:nvPr>
        </p:nvSpPr>
        <p:spPr>
          <a:xfrm>
            <a:off x="152400" y="0"/>
            <a:ext cx="8001000" cy="990600"/>
          </a:xfrm>
        </p:spPr>
        <p:txBody>
          <a:bodyPr/>
          <a:lstStyle/>
          <a:p>
            <a:r>
              <a:rPr lang="en-US" sz="3600" dirty="0">
                <a:solidFill>
                  <a:schemeClr val="accent1"/>
                </a:solidFill>
              </a:rPr>
              <a:t>Improving Your Business Writing</a:t>
            </a:r>
          </a:p>
        </p:txBody>
      </p:sp>
      <p:sp>
        <p:nvSpPr>
          <p:cNvPr id="26628" name="Rectangle 3"/>
          <p:cNvSpPr>
            <a:spLocks noGrp="1" noChangeArrowheads="1"/>
          </p:cNvSpPr>
          <p:nvPr>
            <p:ph type="body" idx="1"/>
          </p:nvPr>
        </p:nvSpPr>
        <p:spPr>
          <a:xfrm>
            <a:off x="381000" y="1066800"/>
            <a:ext cx="7391400" cy="5029200"/>
          </a:xfrm>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work on improving the individual’s writing skills.</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identify active/passive voice	</a:t>
            </a:r>
          </a:p>
          <a:p>
            <a:pPr>
              <a:lnSpc>
                <a:spcPct val="80000"/>
              </a:lnSpc>
            </a:pPr>
            <a:r>
              <a:rPr lang="en-US" sz="1400" dirty="0"/>
              <a:t>be more aware of rules of capitalization	</a:t>
            </a:r>
          </a:p>
          <a:p>
            <a:pPr>
              <a:lnSpc>
                <a:spcPct val="80000"/>
              </a:lnSpc>
            </a:pPr>
            <a:r>
              <a:rPr lang="en-US" sz="1400" dirty="0"/>
              <a:t>have a cheat sheet of phrases	</a:t>
            </a:r>
          </a:p>
          <a:p>
            <a:pPr>
              <a:lnSpc>
                <a:spcPct val="80000"/>
              </a:lnSpc>
            </a:pPr>
            <a:r>
              <a:rPr lang="en-US" sz="1400" dirty="0"/>
              <a:t>know more ways of editing	</a:t>
            </a:r>
          </a:p>
          <a:p>
            <a:pPr>
              <a:lnSpc>
                <a:spcPct val="80000"/>
              </a:lnSpc>
            </a:pPr>
            <a:r>
              <a:rPr lang="en-US" sz="1400" dirty="0"/>
              <a:t>be able to check sentences for parallelism	</a:t>
            </a:r>
          </a:p>
          <a:p>
            <a:pPr>
              <a:lnSpc>
                <a:spcPct val="80000"/>
              </a:lnSpc>
            </a:pPr>
            <a:r>
              <a:rPr lang="en-US" sz="1400" dirty="0"/>
              <a:t>be able to prewrite</a:t>
            </a:r>
          </a:p>
          <a:p>
            <a:pPr>
              <a:lnSpc>
                <a:spcPct val="80000"/>
              </a:lnSpc>
            </a:pPr>
            <a:r>
              <a:rPr lang="en-US" sz="1400" dirty="0"/>
              <a:t>be more aware of punctuation rules	</a:t>
            </a:r>
          </a:p>
          <a:p>
            <a:pPr>
              <a:lnSpc>
                <a:spcPct val="80000"/>
              </a:lnSpc>
            </a:pPr>
            <a:r>
              <a:rPr lang="en-US" sz="1400" dirty="0"/>
              <a:t>be able to write better</a:t>
            </a:r>
          </a:p>
          <a:p>
            <a:pPr>
              <a:lnSpc>
                <a:spcPct val="80000"/>
              </a:lnSpc>
            </a:pPr>
            <a:endParaRPr lang="en-US" sz="1400" dirty="0"/>
          </a:p>
          <a:p>
            <a:pPr>
              <a:lnSpc>
                <a:spcPct val="80000"/>
              </a:lnSpc>
              <a:buFont typeface="Wingdings" pitchFamily="2" charset="2"/>
              <a:buNone/>
            </a:pPr>
            <a:r>
              <a:rPr lang="en-US" sz="1400" dirty="0"/>
              <a:t>Who should attend?  Anyone needing help with writing</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None/>
            </a:pPr>
            <a:r>
              <a:rPr lang="en-US" sz="1400" dirty="0"/>
              <a:t>Level: Basic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2 hours</a:t>
            </a:r>
          </a:p>
          <a:p>
            <a:pPr>
              <a:lnSpc>
                <a:spcPct val="80000"/>
              </a:lnSpc>
              <a:buFont typeface="Wingdings" pitchFamily="2" charset="2"/>
              <a:buNone/>
            </a:pPr>
            <a:endParaRPr lang="en-US" sz="1400" dirty="0"/>
          </a:p>
          <a:p>
            <a:pPr>
              <a:lnSpc>
                <a:spcPct val="80000"/>
              </a:lnSpc>
              <a:buNone/>
            </a:pPr>
            <a:r>
              <a:rPr lang="en-US" sz="1400" dirty="0"/>
              <a:t>CPE awarded:	2 hours Communications and Marketing</a:t>
            </a:r>
          </a:p>
          <a:p>
            <a:pPr>
              <a:lnSpc>
                <a:spcPct val="80000"/>
              </a:lnSpc>
              <a:buFont typeface="Wingdings" pitchFamily="2" charset="2"/>
              <a:buNone/>
            </a:pPr>
            <a:endParaRPr lang="en-US" sz="1400" dirty="0"/>
          </a:p>
          <a:p>
            <a:pPr>
              <a:lnSpc>
                <a:spcPct val="80000"/>
              </a:lnSpc>
            </a:pPr>
            <a:endParaRPr lang="en-US" sz="1400" dirty="0"/>
          </a:p>
        </p:txBody>
      </p:sp>
    </p:spTree>
    <p:extLst>
      <p:ext uri="{BB962C8B-B14F-4D97-AF65-F5344CB8AC3E}">
        <p14:creationId xmlns:p14="http://schemas.microsoft.com/office/powerpoint/2010/main" val="97911979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104</a:t>
            </a:fld>
            <a:endParaRPr lang="en-US" dirty="0"/>
          </a:p>
        </p:txBody>
      </p:sp>
      <p:sp>
        <p:nvSpPr>
          <p:cNvPr id="46083" name="Rectangle 2"/>
          <p:cNvSpPr>
            <a:spLocks noGrp="1" noChangeArrowheads="1"/>
          </p:cNvSpPr>
          <p:nvPr>
            <p:ph type="title"/>
          </p:nvPr>
        </p:nvSpPr>
        <p:spPr/>
        <p:txBody>
          <a:bodyPr/>
          <a:lstStyle/>
          <a:p>
            <a:r>
              <a:rPr lang="en-US" dirty="0">
                <a:solidFill>
                  <a:schemeClr val="accent1"/>
                </a:solidFill>
              </a:rPr>
              <a:t>Improving Listening skills</a:t>
            </a:r>
          </a:p>
        </p:txBody>
      </p:sp>
      <p:sp>
        <p:nvSpPr>
          <p:cNvPr id="46084" name="Rectangle 3"/>
          <p:cNvSpPr>
            <a:spLocks noGrp="1" noChangeArrowheads="1"/>
          </p:cNvSpPr>
          <p:nvPr>
            <p:ph type="body" idx="1"/>
          </p:nvPr>
        </p:nvSpPr>
        <p:spPr>
          <a:xfrm>
            <a:off x="381000" y="1219200"/>
            <a:ext cx="7391400" cy="51054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better listening skills.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be able to actively listen using tips given</a:t>
            </a:r>
          </a:p>
          <a:p>
            <a:pPr marL="0" indent="0">
              <a:lnSpc>
                <a:spcPct val="90000"/>
              </a:lnSpc>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80000"/>
              </a:lnSpc>
              <a:buNone/>
            </a:pPr>
            <a:r>
              <a:rPr lang="en-US" sz="1600" dirty="0"/>
              <a:t>Program Length: 1  hour Communications and Marketing</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373525528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105</a:t>
            </a:fld>
            <a:endParaRPr lang="en-US" dirty="0"/>
          </a:p>
        </p:txBody>
      </p:sp>
      <p:sp>
        <p:nvSpPr>
          <p:cNvPr id="46083" name="Rectangle 2"/>
          <p:cNvSpPr>
            <a:spLocks noGrp="1" noChangeArrowheads="1"/>
          </p:cNvSpPr>
          <p:nvPr>
            <p:ph type="title"/>
          </p:nvPr>
        </p:nvSpPr>
        <p:spPr>
          <a:xfrm>
            <a:off x="304800" y="0"/>
            <a:ext cx="7391400" cy="1219200"/>
          </a:xfrm>
        </p:spPr>
        <p:txBody>
          <a:bodyPr/>
          <a:lstStyle/>
          <a:p>
            <a:pPr algn="ctr"/>
            <a:r>
              <a:rPr lang="en-US" dirty="0">
                <a:solidFill>
                  <a:schemeClr val="accent1"/>
                </a:solidFill>
              </a:rPr>
              <a:t>Most Common Business Grammar Mistakes </a:t>
            </a:r>
          </a:p>
        </p:txBody>
      </p:sp>
      <p:sp>
        <p:nvSpPr>
          <p:cNvPr id="46084" name="Rectangle 3"/>
          <p:cNvSpPr>
            <a:spLocks noGrp="1" noChangeArrowheads="1"/>
          </p:cNvSpPr>
          <p:nvPr>
            <p:ph type="body" idx="1"/>
          </p:nvPr>
        </p:nvSpPr>
        <p:spPr>
          <a:xfrm>
            <a:off x="381000" y="1371600"/>
            <a:ext cx="7391400" cy="49530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the most common mistakes in business grammar.</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be able to use the correct words</a:t>
            </a:r>
          </a:p>
          <a:p>
            <a:pPr>
              <a:lnSpc>
                <a:spcPct val="90000"/>
              </a:lnSpc>
            </a:pPr>
            <a:r>
              <a:rPr lang="en-US" sz="1600" dirty="0"/>
              <a:t>be able to identify the most common mistakes in English and correct them</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80000"/>
              </a:lnSpc>
              <a:buNone/>
            </a:pPr>
            <a:r>
              <a:rPr lang="en-US" sz="1600" dirty="0"/>
              <a:t>Program Length: 1  hour Communications and Marketing</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207755937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p:spPr>
        <p:txBody>
          <a:bodyPr/>
          <a:lstStyle/>
          <a:p>
            <a:fld id="{F30559A5-CA54-4703-880E-2BD1E309A7D1}" type="slidenum">
              <a:rPr lang="en-US"/>
              <a:pPr/>
              <a:t>106</a:t>
            </a:fld>
            <a:endParaRPr lang="en-US" dirty="0"/>
          </a:p>
        </p:txBody>
      </p:sp>
      <p:sp>
        <p:nvSpPr>
          <p:cNvPr id="48131" name="Rectangle 2"/>
          <p:cNvSpPr>
            <a:spLocks noGrp="1" noChangeArrowheads="1"/>
          </p:cNvSpPr>
          <p:nvPr>
            <p:ph type="title"/>
          </p:nvPr>
        </p:nvSpPr>
        <p:spPr>
          <a:xfrm>
            <a:off x="304800" y="152400"/>
            <a:ext cx="7924800" cy="1371600"/>
          </a:xfrm>
        </p:spPr>
        <p:txBody>
          <a:bodyPr/>
          <a:lstStyle/>
          <a:p>
            <a:pPr algn="ctr"/>
            <a:r>
              <a:rPr lang="en-US" sz="3600" dirty="0">
                <a:solidFill>
                  <a:schemeClr val="accent1"/>
                </a:solidFill>
              </a:rPr>
              <a:t>Proactive Listening</a:t>
            </a:r>
          </a:p>
        </p:txBody>
      </p:sp>
      <p:sp>
        <p:nvSpPr>
          <p:cNvPr id="48132" name="Rectangle 3"/>
          <p:cNvSpPr>
            <a:spLocks noGrp="1" noChangeArrowheads="1"/>
          </p:cNvSpPr>
          <p:nvPr>
            <p:ph type="body" idx="1"/>
          </p:nvPr>
        </p:nvSpPr>
        <p:spPr>
          <a:xfrm>
            <a:off x="457200" y="1447800"/>
            <a:ext cx="7315200" cy="5410200"/>
          </a:xfrm>
        </p:spPr>
        <p:txBody>
          <a:bodyPr/>
          <a:lstStyle/>
          <a:p>
            <a:pPr>
              <a:lnSpc>
                <a:spcPct val="80000"/>
              </a:lnSpc>
              <a:buFont typeface="Wingdings" pitchFamily="2" charset="2"/>
              <a:buNone/>
            </a:pPr>
            <a:r>
              <a:rPr lang="en-US" sz="1600" dirty="0"/>
              <a:t>Session Description </a:t>
            </a:r>
          </a:p>
          <a:p>
            <a:pPr>
              <a:lnSpc>
                <a:spcPct val="80000"/>
              </a:lnSpc>
              <a:buFont typeface="Wingdings" pitchFamily="2" charset="2"/>
              <a:buNone/>
            </a:pPr>
            <a:r>
              <a:rPr lang="en-US" sz="1600" dirty="0"/>
              <a:t>    This session will teach the participants tips on how to be a better listener.</a:t>
            </a:r>
          </a:p>
          <a:p>
            <a:pPr>
              <a:lnSpc>
                <a:spcPct val="80000"/>
              </a:lnSpc>
              <a:buFont typeface="Wingdings" pitchFamily="2" charset="2"/>
              <a:buNone/>
            </a:pPr>
            <a:r>
              <a:rPr lang="en-US" sz="1600" dirty="0"/>
              <a:t>                 </a:t>
            </a:r>
          </a:p>
          <a:p>
            <a:pPr>
              <a:lnSpc>
                <a:spcPct val="80000"/>
              </a:lnSpc>
              <a:buNone/>
            </a:pPr>
            <a:r>
              <a:rPr lang="en-US" sz="1600" dirty="0"/>
              <a:t>                </a:t>
            </a:r>
          </a:p>
          <a:p>
            <a:pPr>
              <a:lnSpc>
                <a:spcPct val="80000"/>
              </a:lnSpc>
              <a:buNone/>
            </a:pPr>
            <a:r>
              <a:rPr lang="en-US" sz="1600" dirty="0"/>
              <a:t>At the completion of this session the team member will:</a:t>
            </a:r>
          </a:p>
          <a:p>
            <a:pPr>
              <a:lnSpc>
                <a:spcPct val="80000"/>
              </a:lnSpc>
            </a:pPr>
            <a:r>
              <a:rPr lang="en-US" sz="1600" dirty="0"/>
              <a:t>be able to use the tips given</a:t>
            </a:r>
          </a:p>
          <a:p>
            <a:pPr>
              <a:lnSpc>
                <a:spcPct val="80000"/>
              </a:lnSpc>
            </a:pPr>
            <a:r>
              <a:rPr lang="en-US" sz="1600" dirty="0"/>
              <a:t>hands-on activity to stress tips</a:t>
            </a:r>
          </a:p>
          <a:p>
            <a:pPr marL="0" indent="0">
              <a:lnSpc>
                <a:spcPct val="80000"/>
              </a:lnSpc>
              <a:buNone/>
            </a:pPr>
            <a:endParaRPr lang="en-US" sz="1600" dirty="0"/>
          </a:p>
          <a:p>
            <a:pPr>
              <a:lnSpc>
                <a:spcPct val="80000"/>
              </a:lnSpc>
              <a:buFont typeface="Wingdings" pitchFamily="2" charset="2"/>
              <a:buNone/>
            </a:pPr>
            <a:r>
              <a:rPr lang="en-US" sz="1600" dirty="0"/>
              <a:t>Presenter: Linda Steele</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Who should attend? Anyone</a:t>
            </a:r>
          </a:p>
          <a:p>
            <a:pPr>
              <a:lnSpc>
                <a:spcPct val="80000"/>
              </a:lnSpc>
              <a:buFont typeface="Wingdings" pitchFamily="2" charset="2"/>
              <a:buNone/>
            </a:pPr>
            <a:r>
              <a:rPr lang="en-US" sz="1600" dirty="0"/>
              <a:t>Prerequisite:  none</a:t>
            </a:r>
            <a:r>
              <a:rPr lang="en-US" sz="1600" b="0" dirty="0"/>
              <a:t>    </a:t>
            </a:r>
            <a:endParaRPr lang="en-US" sz="1600" dirty="0"/>
          </a:p>
          <a:p>
            <a:pPr>
              <a:lnSpc>
                <a:spcPct val="80000"/>
              </a:lnSpc>
              <a:buFont typeface="Wingdings" pitchFamily="2" charset="2"/>
              <a:buNone/>
            </a:pPr>
            <a:r>
              <a:rPr lang="en-US" sz="1600" dirty="0"/>
              <a:t>Program Length: 1.5 hours</a:t>
            </a:r>
          </a:p>
          <a:p>
            <a:pPr>
              <a:lnSpc>
                <a:spcPct val="80000"/>
              </a:lnSpc>
              <a:buNone/>
            </a:pPr>
            <a:r>
              <a:rPr lang="en-US" sz="1600" dirty="0"/>
              <a:t>CPE awarded:      1.5  hours Communications and Marketing</a:t>
            </a:r>
          </a:p>
          <a:p>
            <a:pPr>
              <a:lnSpc>
                <a:spcPct val="80000"/>
              </a:lnSpc>
              <a:buFont typeface="Wingdings" pitchFamily="2" charset="2"/>
              <a:buNone/>
            </a:pPr>
            <a:endParaRPr lang="en-US" sz="1300" dirty="0"/>
          </a:p>
          <a:p>
            <a:pPr>
              <a:lnSpc>
                <a:spcPct val="80000"/>
              </a:lnSpc>
            </a:pPr>
            <a:endParaRPr lang="en-US" sz="1300" dirty="0"/>
          </a:p>
          <a:p>
            <a:pPr>
              <a:lnSpc>
                <a:spcPct val="80000"/>
              </a:lnSpc>
            </a:pPr>
            <a:endParaRPr lang="en-US" sz="1600" dirty="0"/>
          </a:p>
          <a:p>
            <a:pPr>
              <a:lnSpc>
                <a:spcPct val="80000"/>
              </a:lnSpc>
            </a:pPr>
            <a:endParaRPr lang="en-US" sz="1600" dirty="0"/>
          </a:p>
          <a:p>
            <a:pPr marL="0" indent="0">
              <a:lnSpc>
                <a:spcPct val="80000"/>
              </a:lnSpc>
              <a:buNone/>
            </a:pPr>
            <a:endParaRPr lang="en-US" sz="1600" dirty="0"/>
          </a:p>
        </p:txBody>
      </p:sp>
    </p:spTree>
    <p:extLst>
      <p:ext uri="{BB962C8B-B14F-4D97-AF65-F5344CB8AC3E}">
        <p14:creationId xmlns:p14="http://schemas.microsoft.com/office/powerpoint/2010/main" val="197720085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p:spPr>
        <p:txBody>
          <a:bodyPr/>
          <a:lstStyle/>
          <a:p>
            <a:fld id="{F30559A5-CA54-4703-880E-2BD1E309A7D1}" type="slidenum">
              <a:rPr lang="en-US"/>
              <a:pPr/>
              <a:t>107</a:t>
            </a:fld>
            <a:endParaRPr lang="en-US" dirty="0"/>
          </a:p>
        </p:txBody>
      </p:sp>
      <p:sp>
        <p:nvSpPr>
          <p:cNvPr id="48131" name="Rectangle 2"/>
          <p:cNvSpPr>
            <a:spLocks noGrp="1" noChangeArrowheads="1"/>
          </p:cNvSpPr>
          <p:nvPr>
            <p:ph type="title"/>
          </p:nvPr>
        </p:nvSpPr>
        <p:spPr>
          <a:xfrm>
            <a:off x="304800" y="152400"/>
            <a:ext cx="7924800" cy="1371600"/>
          </a:xfrm>
        </p:spPr>
        <p:txBody>
          <a:bodyPr/>
          <a:lstStyle/>
          <a:p>
            <a:pPr algn="ctr"/>
            <a:r>
              <a:rPr lang="en-US" sz="3600" dirty="0">
                <a:solidFill>
                  <a:schemeClr val="accent1"/>
                </a:solidFill>
              </a:rPr>
              <a:t>Projecting an Image that Communicates Credibility</a:t>
            </a:r>
          </a:p>
        </p:txBody>
      </p:sp>
      <p:sp>
        <p:nvSpPr>
          <p:cNvPr id="48132" name="Rectangle 3"/>
          <p:cNvSpPr>
            <a:spLocks noGrp="1" noChangeArrowheads="1"/>
          </p:cNvSpPr>
          <p:nvPr>
            <p:ph type="body" idx="1"/>
          </p:nvPr>
        </p:nvSpPr>
        <p:spPr>
          <a:xfrm>
            <a:off x="457200" y="1447800"/>
            <a:ext cx="7315200" cy="5410200"/>
          </a:xfrm>
        </p:spPr>
        <p:txBody>
          <a:bodyPr/>
          <a:lstStyle/>
          <a:p>
            <a:pPr>
              <a:lnSpc>
                <a:spcPct val="80000"/>
              </a:lnSpc>
              <a:buFont typeface="Wingdings" pitchFamily="2" charset="2"/>
              <a:buNone/>
            </a:pPr>
            <a:r>
              <a:rPr lang="en-US" sz="1600" dirty="0"/>
              <a:t>Session Description </a:t>
            </a:r>
          </a:p>
          <a:p>
            <a:pPr>
              <a:lnSpc>
                <a:spcPct val="80000"/>
              </a:lnSpc>
              <a:buFont typeface="Wingdings" pitchFamily="2" charset="2"/>
              <a:buNone/>
            </a:pPr>
            <a:r>
              <a:rPr lang="en-US" sz="1600" dirty="0"/>
              <a:t>    This session will teach the participants tips on how to project a credible image.</a:t>
            </a:r>
          </a:p>
          <a:p>
            <a:pPr>
              <a:lnSpc>
                <a:spcPct val="80000"/>
              </a:lnSpc>
              <a:buFont typeface="Wingdings" pitchFamily="2" charset="2"/>
              <a:buNone/>
            </a:pPr>
            <a:r>
              <a:rPr lang="en-US" sz="1600" dirty="0"/>
              <a:t>                 </a:t>
            </a:r>
          </a:p>
          <a:p>
            <a:pPr>
              <a:lnSpc>
                <a:spcPct val="80000"/>
              </a:lnSpc>
              <a:buNone/>
            </a:pPr>
            <a:r>
              <a:rPr lang="en-US" sz="1600" dirty="0"/>
              <a:t>                </a:t>
            </a:r>
          </a:p>
          <a:p>
            <a:pPr>
              <a:lnSpc>
                <a:spcPct val="80000"/>
              </a:lnSpc>
              <a:buNone/>
            </a:pPr>
            <a:r>
              <a:rPr lang="en-US" sz="1600" dirty="0"/>
              <a:t>At the completion of this session the team member will:</a:t>
            </a:r>
          </a:p>
          <a:p>
            <a:pPr>
              <a:lnSpc>
                <a:spcPct val="80000"/>
              </a:lnSpc>
            </a:pPr>
            <a:r>
              <a:rPr lang="en-US" sz="1600" dirty="0"/>
              <a:t>be able to use the tips given</a:t>
            </a:r>
          </a:p>
          <a:p>
            <a:pPr marL="0" indent="0">
              <a:lnSpc>
                <a:spcPct val="80000"/>
              </a:lnSpc>
              <a:buNone/>
            </a:pPr>
            <a:endParaRPr lang="en-US" sz="1600" dirty="0"/>
          </a:p>
          <a:p>
            <a:pPr>
              <a:lnSpc>
                <a:spcPct val="80000"/>
              </a:lnSpc>
              <a:buFont typeface="Wingdings" pitchFamily="2" charset="2"/>
              <a:buNone/>
            </a:pPr>
            <a:r>
              <a:rPr lang="en-US" sz="1600" dirty="0"/>
              <a:t>Presenter: Linda Steele</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Who should attend? Anyone</a:t>
            </a:r>
          </a:p>
          <a:p>
            <a:pPr>
              <a:lnSpc>
                <a:spcPct val="80000"/>
              </a:lnSpc>
              <a:buFont typeface="Wingdings" pitchFamily="2" charset="2"/>
              <a:buNone/>
            </a:pPr>
            <a:r>
              <a:rPr lang="en-US" sz="1600" dirty="0"/>
              <a:t>Prerequisite:  none</a:t>
            </a:r>
            <a:r>
              <a:rPr lang="en-US" sz="1600" b="0" dirty="0"/>
              <a:t>    </a:t>
            </a:r>
            <a:endParaRPr lang="en-US" sz="1600" dirty="0"/>
          </a:p>
          <a:p>
            <a:pPr>
              <a:lnSpc>
                <a:spcPct val="80000"/>
              </a:lnSpc>
              <a:buFont typeface="Wingdings" pitchFamily="2" charset="2"/>
              <a:buNone/>
            </a:pPr>
            <a:r>
              <a:rPr lang="en-US" sz="1600" dirty="0"/>
              <a:t>Program Length: 1 hour</a:t>
            </a:r>
          </a:p>
          <a:p>
            <a:pPr>
              <a:lnSpc>
                <a:spcPct val="80000"/>
              </a:lnSpc>
              <a:buNone/>
            </a:pPr>
            <a:r>
              <a:rPr lang="en-US" sz="1600" dirty="0"/>
              <a:t>CPE awarded:      1  hour Communications and Marketing</a:t>
            </a:r>
          </a:p>
          <a:p>
            <a:pPr>
              <a:lnSpc>
                <a:spcPct val="80000"/>
              </a:lnSpc>
              <a:buFont typeface="Wingdings" pitchFamily="2" charset="2"/>
              <a:buNone/>
            </a:pPr>
            <a:endParaRPr lang="en-US" sz="1300" dirty="0"/>
          </a:p>
          <a:p>
            <a:pPr>
              <a:lnSpc>
                <a:spcPct val="80000"/>
              </a:lnSpc>
            </a:pPr>
            <a:endParaRPr lang="en-US" sz="1300" dirty="0"/>
          </a:p>
          <a:p>
            <a:pPr>
              <a:lnSpc>
                <a:spcPct val="80000"/>
              </a:lnSpc>
            </a:pPr>
            <a:endParaRPr lang="en-US" sz="1600" dirty="0"/>
          </a:p>
          <a:p>
            <a:pPr>
              <a:lnSpc>
                <a:spcPct val="80000"/>
              </a:lnSpc>
            </a:pPr>
            <a:endParaRPr lang="en-US" sz="1600" dirty="0"/>
          </a:p>
          <a:p>
            <a:pPr>
              <a:lnSpc>
                <a:spcPct val="80000"/>
              </a:lnSpc>
            </a:pPr>
            <a:endParaRPr lang="en-US" sz="1600" dirty="0"/>
          </a:p>
        </p:txBody>
      </p:sp>
    </p:spTree>
    <p:extLst>
      <p:ext uri="{BB962C8B-B14F-4D97-AF65-F5344CB8AC3E}">
        <p14:creationId xmlns:p14="http://schemas.microsoft.com/office/powerpoint/2010/main" val="218866189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p:spPr>
        <p:txBody>
          <a:bodyPr/>
          <a:lstStyle/>
          <a:p>
            <a:fld id="{F30559A5-CA54-4703-880E-2BD1E309A7D1}" type="slidenum">
              <a:rPr lang="en-US"/>
              <a:pPr/>
              <a:t>108</a:t>
            </a:fld>
            <a:endParaRPr lang="en-US" dirty="0"/>
          </a:p>
        </p:txBody>
      </p:sp>
      <p:sp>
        <p:nvSpPr>
          <p:cNvPr id="48131" name="Rectangle 2"/>
          <p:cNvSpPr>
            <a:spLocks noGrp="1" noChangeArrowheads="1"/>
          </p:cNvSpPr>
          <p:nvPr>
            <p:ph type="title"/>
          </p:nvPr>
        </p:nvSpPr>
        <p:spPr>
          <a:xfrm>
            <a:off x="304800" y="152400"/>
            <a:ext cx="7924800" cy="1371600"/>
          </a:xfrm>
        </p:spPr>
        <p:txBody>
          <a:bodyPr/>
          <a:lstStyle/>
          <a:p>
            <a:pPr algn="ctr"/>
            <a:r>
              <a:rPr lang="en-US" sz="3600" dirty="0">
                <a:solidFill>
                  <a:schemeClr val="accent1"/>
                </a:solidFill>
              </a:rPr>
              <a:t>The Art of Mingling</a:t>
            </a:r>
          </a:p>
        </p:txBody>
      </p:sp>
      <p:sp>
        <p:nvSpPr>
          <p:cNvPr id="48132" name="Rectangle 3"/>
          <p:cNvSpPr>
            <a:spLocks noGrp="1" noChangeArrowheads="1"/>
          </p:cNvSpPr>
          <p:nvPr>
            <p:ph type="body" idx="1"/>
          </p:nvPr>
        </p:nvSpPr>
        <p:spPr>
          <a:xfrm>
            <a:off x="457200" y="1447800"/>
            <a:ext cx="7315200" cy="5410200"/>
          </a:xfrm>
        </p:spPr>
        <p:txBody>
          <a:bodyPr/>
          <a:lstStyle/>
          <a:p>
            <a:pPr>
              <a:lnSpc>
                <a:spcPct val="80000"/>
              </a:lnSpc>
              <a:buFont typeface="Wingdings" pitchFamily="2" charset="2"/>
              <a:buNone/>
            </a:pPr>
            <a:r>
              <a:rPr lang="en-US" sz="1600" dirty="0"/>
              <a:t>Session Description </a:t>
            </a:r>
          </a:p>
          <a:p>
            <a:pPr>
              <a:lnSpc>
                <a:spcPct val="80000"/>
              </a:lnSpc>
              <a:buNone/>
            </a:pPr>
            <a:r>
              <a:rPr lang="en-US" sz="1600" dirty="0"/>
              <a:t>    This session will teach participants how to mingle in a networking environment.  Hands-on exercises used.</a:t>
            </a:r>
          </a:p>
          <a:p>
            <a:pPr>
              <a:lnSpc>
                <a:spcPct val="80000"/>
              </a:lnSpc>
              <a:buFont typeface="Wingdings" pitchFamily="2" charset="2"/>
              <a:buNone/>
            </a:pPr>
            <a:r>
              <a:rPr lang="en-US" sz="1600" dirty="0"/>
              <a:t>                 </a:t>
            </a:r>
          </a:p>
          <a:p>
            <a:pPr>
              <a:lnSpc>
                <a:spcPct val="80000"/>
              </a:lnSpc>
              <a:buNone/>
            </a:pPr>
            <a:r>
              <a:rPr lang="en-US" sz="1600" dirty="0"/>
              <a:t>                    </a:t>
            </a:r>
          </a:p>
          <a:p>
            <a:pPr>
              <a:lnSpc>
                <a:spcPct val="80000"/>
              </a:lnSpc>
              <a:buNone/>
            </a:pPr>
            <a:r>
              <a:rPr lang="en-US" sz="1600" dirty="0"/>
              <a:t>At the completion of this session the team member will:</a:t>
            </a:r>
          </a:p>
          <a:p>
            <a:pPr>
              <a:lnSpc>
                <a:spcPct val="80000"/>
              </a:lnSpc>
            </a:pPr>
            <a:r>
              <a:rPr lang="en-US" sz="1600" dirty="0"/>
              <a:t>be able to network</a:t>
            </a:r>
          </a:p>
          <a:p>
            <a:pPr>
              <a:lnSpc>
                <a:spcPct val="80000"/>
              </a:lnSpc>
            </a:pPr>
            <a:r>
              <a:rPr lang="en-US" sz="1600" dirty="0"/>
              <a:t>be able to approach a group or an individual</a:t>
            </a:r>
          </a:p>
          <a:p>
            <a:pPr marL="0" indent="0">
              <a:lnSpc>
                <a:spcPct val="80000"/>
              </a:lnSpc>
              <a:buNone/>
            </a:pPr>
            <a:endParaRPr lang="en-US" sz="1600" dirty="0"/>
          </a:p>
          <a:p>
            <a:pPr>
              <a:lnSpc>
                <a:spcPct val="80000"/>
              </a:lnSpc>
              <a:buFont typeface="Wingdings" pitchFamily="2" charset="2"/>
              <a:buNone/>
            </a:pPr>
            <a:r>
              <a:rPr lang="en-US" sz="1600" dirty="0"/>
              <a:t>Presenter: Linda Steele</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Who should attend? Anyone</a:t>
            </a:r>
          </a:p>
          <a:p>
            <a:pPr>
              <a:lnSpc>
                <a:spcPct val="80000"/>
              </a:lnSpc>
              <a:buFont typeface="Wingdings" pitchFamily="2" charset="2"/>
              <a:buNone/>
            </a:pPr>
            <a:r>
              <a:rPr lang="en-US" sz="1600" dirty="0"/>
              <a:t>Prerequisite:  none</a:t>
            </a:r>
            <a:r>
              <a:rPr lang="en-US" sz="1600" b="0" dirty="0"/>
              <a:t>    </a:t>
            </a:r>
            <a:endParaRPr lang="en-US" sz="1600" dirty="0"/>
          </a:p>
          <a:p>
            <a:pPr>
              <a:lnSpc>
                <a:spcPct val="80000"/>
              </a:lnSpc>
              <a:buFont typeface="Wingdings" pitchFamily="2" charset="2"/>
              <a:buNone/>
            </a:pPr>
            <a:r>
              <a:rPr lang="en-US" sz="1600" dirty="0"/>
              <a:t>Program Length: 1 hour</a:t>
            </a:r>
          </a:p>
          <a:p>
            <a:pPr>
              <a:lnSpc>
                <a:spcPct val="80000"/>
              </a:lnSpc>
              <a:buNone/>
            </a:pPr>
            <a:r>
              <a:rPr lang="en-US" sz="1600" dirty="0"/>
              <a:t>CPE awarded:      1  hour Communications and Marketing</a:t>
            </a:r>
          </a:p>
          <a:p>
            <a:pPr>
              <a:lnSpc>
                <a:spcPct val="80000"/>
              </a:lnSpc>
              <a:buFont typeface="Wingdings" pitchFamily="2" charset="2"/>
              <a:buNone/>
            </a:pPr>
            <a:endParaRPr lang="en-US" sz="1300" dirty="0"/>
          </a:p>
          <a:p>
            <a:pPr>
              <a:lnSpc>
                <a:spcPct val="80000"/>
              </a:lnSpc>
            </a:pPr>
            <a:endParaRPr lang="en-US" sz="1300" dirty="0"/>
          </a:p>
          <a:p>
            <a:pPr>
              <a:lnSpc>
                <a:spcPct val="80000"/>
              </a:lnSpc>
            </a:pPr>
            <a:endParaRPr lang="en-US" sz="1600" dirty="0"/>
          </a:p>
          <a:p>
            <a:pPr>
              <a:lnSpc>
                <a:spcPct val="80000"/>
              </a:lnSpc>
            </a:pPr>
            <a:endParaRPr lang="en-US" sz="1600" dirty="0"/>
          </a:p>
          <a:p>
            <a:pPr>
              <a:lnSpc>
                <a:spcPct val="80000"/>
              </a:lnSpc>
            </a:pPr>
            <a:endParaRPr lang="en-US" sz="1600" dirty="0"/>
          </a:p>
        </p:txBody>
      </p:sp>
    </p:spTree>
    <p:extLst>
      <p:ext uri="{BB962C8B-B14F-4D97-AF65-F5344CB8AC3E}">
        <p14:creationId xmlns:p14="http://schemas.microsoft.com/office/powerpoint/2010/main" val="272270759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p:spPr>
        <p:txBody>
          <a:bodyPr/>
          <a:lstStyle/>
          <a:p>
            <a:fld id="{F30559A5-CA54-4703-880E-2BD1E309A7D1}" type="slidenum">
              <a:rPr lang="en-US"/>
              <a:pPr/>
              <a:t>109</a:t>
            </a:fld>
            <a:endParaRPr lang="en-US" dirty="0"/>
          </a:p>
        </p:txBody>
      </p:sp>
      <p:sp>
        <p:nvSpPr>
          <p:cNvPr id="48131" name="Rectangle 2"/>
          <p:cNvSpPr>
            <a:spLocks noGrp="1" noChangeArrowheads="1"/>
          </p:cNvSpPr>
          <p:nvPr>
            <p:ph type="title"/>
          </p:nvPr>
        </p:nvSpPr>
        <p:spPr>
          <a:xfrm>
            <a:off x="304800" y="152400"/>
            <a:ext cx="7924800" cy="1371600"/>
          </a:xfrm>
        </p:spPr>
        <p:txBody>
          <a:bodyPr/>
          <a:lstStyle/>
          <a:p>
            <a:pPr algn="ctr"/>
            <a:r>
              <a:rPr lang="en-US" sz="3600" dirty="0">
                <a:solidFill>
                  <a:schemeClr val="accent1"/>
                </a:solidFill>
              </a:rPr>
              <a:t>The 3 Minute Speech</a:t>
            </a:r>
          </a:p>
        </p:txBody>
      </p:sp>
      <p:sp>
        <p:nvSpPr>
          <p:cNvPr id="48132" name="Rectangle 3"/>
          <p:cNvSpPr>
            <a:spLocks noGrp="1" noChangeArrowheads="1"/>
          </p:cNvSpPr>
          <p:nvPr>
            <p:ph type="body" idx="1"/>
          </p:nvPr>
        </p:nvSpPr>
        <p:spPr>
          <a:xfrm>
            <a:off x="457200" y="1447800"/>
            <a:ext cx="7315200" cy="5410200"/>
          </a:xfrm>
        </p:spPr>
        <p:txBody>
          <a:bodyPr/>
          <a:lstStyle/>
          <a:p>
            <a:pPr>
              <a:lnSpc>
                <a:spcPct val="80000"/>
              </a:lnSpc>
              <a:buFont typeface="Wingdings" pitchFamily="2" charset="2"/>
              <a:buNone/>
            </a:pPr>
            <a:r>
              <a:rPr lang="en-US" sz="1600" dirty="0"/>
              <a:t>Session Description </a:t>
            </a:r>
          </a:p>
          <a:p>
            <a:pPr>
              <a:lnSpc>
                <a:spcPct val="80000"/>
              </a:lnSpc>
              <a:buNone/>
            </a:pPr>
            <a:r>
              <a:rPr lang="en-US" sz="1600" dirty="0"/>
              <a:t>    This session will teach participants how to write and deliver a 3 minute speech.  Hands-on exercises used.</a:t>
            </a:r>
          </a:p>
          <a:p>
            <a:pPr>
              <a:lnSpc>
                <a:spcPct val="80000"/>
              </a:lnSpc>
              <a:buFont typeface="Wingdings" pitchFamily="2" charset="2"/>
              <a:buNone/>
            </a:pPr>
            <a:r>
              <a:rPr lang="en-US" sz="1600" dirty="0"/>
              <a:t>                 </a:t>
            </a:r>
          </a:p>
          <a:p>
            <a:pPr>
              <a:lnSpc>
                <a:spcPct val="80000"/>
              </a:lnSpc>
              <a:buNone/>
            </a:pPr>
            <a:r>
              <a:rPr lang="en-US" sz="1600" dirty="0"/>
              <a:t>                    </a:t>
            </a:r>
          </a:p>
          <a:p>
            <a:pPr>
              <a:lnSpc>
                <a:spcPct val="80000"/>
              </a:lnSpc>
              <a:buNone/>
            </a:pPr>
            <a:r>
              <a:rPr lang="en-US" sz="1600" dirty="0"/>
              <a:t>At the completion of this session the team member will:</a:t>
            </a:r>
          </a:p>
          <a:p>
            <a:pPr>
              <a:lnSpc>
                <a:spcPct val="80000"/>
              </a:lnSpc>
            </a:pPr>
            <a:r>
              <a:rPr lang="en-US" sz="1600" dirty="0"/>
              <a:t>be able to speak publically</a:t>
            </a:r>
          </a:p>
          <a:p>
            <a:pPr>
              <a:lnSpc>
                <a:spcPct val="80000"/>
              </a:lnSpc>
            </a:pPr>
            <a:r>
              <a:rPr lang="en-US" sz="1600" dirty="0"/>
              <a:t>be able to prepare a speech</a:t>
            </a:r>
          </a:p>
          <a:p>
            <a:pPr marL="0" indent="0">
              <a:lnSpc>
                <a:spcPct val="80000"/>
              </a:lnSpc>
              <a:buNone/>
            </a:pPr>
            <a:endParaRPr lang="en-US" sz="1600" dirty="0"/>
          </a:p>
          <a:p>
            <a:pPr>
              <a:lnSpc>
                <a:spcPct val="80000"/>
              </a:lnSpc>
              <a:buFont typeface="Wingdings" pitchFamily="2" charset="2"/>
              <a:buNone/>
            </a:pPr>
            <a:r>
              <a:rPr lang="en-US" sz="1600" dirty="0"/>
              <a:t>Presenter: Linda Steele</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Who should attend? Anyone</a:t>
            </a:r>
          </a:p>
          <a:p>
            <a:pPr>
              <a:lnSpc>
                <a:spcPct val="80000"/>
              </a:lnSpc>
              <a:buFont typeface="Wingdings" pitchFamily="2" charset="2"/>
              <a:buNone/>
            </a:pPr>
            <a:r>
              <a:rPr lang="en-US" sz="1600" dirty="0"/>
              <a:t>Prerequisite:  none</a:t>
            </a:r>
            <a:r>
              <a:rPr lang="en-US" sz="1600" b="0" dirty="0"/>
              <a:t>    </a:t>
            </a:r>
            <a:endParaRPr lang="en-US" sz="1600" dirty="0"/>
          </a:p>
          <a:p>
            <a:pPr>
              <a:lnSpc>
                <a:spcPct val="80000"/>
              </a:lnSpc>
              <a:buFont typeface="Wingdings" pitchFamily="2" charset="2"/>
              <a:buNone/>
            </a:pPr>
            <a:r>
              <a:rPr lang="en-US" sz="1600" dirty="0"/>
              <a:t>Program Length: 2 hours</a:t>
            </a:r>
          </a:p>
          <a:p>
            <a:pPr>
              <a:lnSpc>
                <a:spcPct val="80000"/>
              </a:lnSpc>
              <a:buNone/>
            </a:pPr>
            <a:r>
              <a:rPr lang="en-US" sz="1600" dirty="0"/>
              <a:t>CPE awarded:      2 hours Communications and Marketing</a:t>
            </a:r>
          </a:p>
          <a:p>
            <a:pPr>
              <a:lnSpc>
                <a:spcPct val="80000"/>
              </a:lnSpc>
              <a:buFont typeface="Wingdings" pitchFamily="2" charset="2"/>
              <a:buNone/>
            </a:pPr>
            <a:endParaRPr lang="en-US" sz="1300" dirty="0"/>
          </a:p>
          <a:p>
            <a:pPr>
              <a:lnSpc>
                <a:spcPct val="80000"/>
              </a:lnSpc>
            </a:pPr>
            <a:endParaRPr lang="en-US" sz="1300" dirty="0"/>
          </a:p>
          <a:p>
            <a:pPr>
              <a:lnSpc>
                <a:spcPct val="80000"/>
              </a:lnSpc>
            </a:pPr>
            <a:endParaRPr lang="en-US" sz="1600" dirty="0"/>
          </a:p>
          <a:p>
            <a:pPr>
              <a:lnSpc>
                <a:spcPct val="80000"/>
              </a:lnSpc>
            </a:pPr>
            <a:endParaRPr lang="en-US" sz="1600" dirty="0"/>
          </a:p>
          <a:p>
            <a:pPr>
              <a:lnSpc>
                <a:spcPct val="80000"/>
              </a:lnSpc>
            </a:pPr>
            <a:endParaRPr lang="en-US" sz="1600" dirty="0"/>
          </a:p>
        </p:txBody>
      </p:sp>
    </p:spTree>
    <p:extLst>
      <p:ext uri="{BB962C8B-B14F-4D97-AF65-F5344CB8AC3E}">
        <p14:creationId xmlns:p14="http://schemas.microsoft.com/office/powerpoint/2010/main" val="3035622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a:t>
            </a:r>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11</a:t>
            </a:fld>
            <a:endParaRPr lang="en-US" dirty="0"/>
          </a:p>
        </p:txBody>
      </p:sp>
    </p:spTree>
    <p:extLst>
      <p:ext uri="{BB962C8B-B14F-4D97-AF65-F5344CB8AC3E}">
        <p14:creationId xmlns:p14="http://schemas.microsoft.com/office/powerpoint/2010/main" val="152040375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p:spPr>
        <p:txBody>
          <a:bodyPr/>
          <a:lstStyle/>
          <a:p>
            <a:fld id="{F30559A5-CA54-4703-880E-2BD1E309A7D1}" type="slidenum">
              <a:rPr lang="en-US"/>
              <a:pPr/>
              <a:t>110</a:t>
            </a:fld>
            <a:endParaRPr lang="en-US" dirty="0"/>
          </a:p>
        </p:txBody>
      </p:sp>
      <p:sp>
        <p:nvSpPr>
          <p:cNvPr id="48131" name="Rectangle 2"/>
          <p:cNvSpPr>
            <a:spLocks noGrp="1" noChangeArrowheads="1"/>
          </p:cNvSpPr>
          <p:nvPr>
            <p:ph type="title"/>
          </p:nvPr>
        </p:nvSpPr>
        <p:spPr>
          <a:xfrm>
            <a:off x="304800" y="152400"/>
            <a:ext cx="7924800" cy="1371600"/>
          </a:xfrm>
        </p:spPr>
        <p:txBody>
          <a:bodyPr/>
          <a:lstStyle/>
          <a:p>
            <a:pPr algn="ctr"/>
            <a:r>
              <a:rPr lang="en-US" sz="3600" dirty="0">
                <a:solidFill>
                  <a:schemeClr val="accent1"/>
                </a:solidFill>
              </a:rPr>
              <a:t>The 5 Minute Speech</a:t>
            </a:r>
          </a:p>
        </p:txBody>
      </p:sp>
      <p:sp>
        <p:nvSpPr>
          <p:cNvPr id="48132" name="Rectangle 3"/>
          <p:cNvSpPr>
            <a:spLocks noGrp="1" noChangeArrowheads="1"/>
          </p:cNvSpPr>
          <p:nvPr>
            <p:ph type="body" idx="1"/>
          </p:nvPr>
        </p:nvSpPr>
        <p:spPr>
          <a:xfrm>
            <a:off x="457200" y="1447800"/>
            <a:ext cx="7315200" cy="5410200"/>
          </a:xfrm>
        </p:spPr>
        <p:txBody>
          <a:bodyPr/>
          <a:lstStyle/>
          <a:p>
            <a:pPr>
              <a:lnSpc>
                <a:spcPct val="80000"/>
              </a:lnSpc>
              <a:buFont typeface="Wingdings" pitchFamily="2" charset="2"/>
              <a:buNone/>
            </a:pPr>
            <a:r>
              <a:rPr lang="en-US" sz="1600" dirty="0"/>
              <a:t>Session Description </a:t>
            </a:r>
          </a:p>
          <a:p>
            <a:pPr>
              <a:lnSpc>
                <a:spcPct val="80000"/>
              </a:lnSpc>
              <a:buNone/>
            </a:pPr>
            <a:r>
              <a:rPr lang="en-US" sz="1600" dirty="0"/>
              <a:t>    This session will teach participants how to write and deliver a 5 minute speech.  Hands-on exercises used.</a:t>
            </a:r>
          </a:p>
          <a:p>
            <a:pPr>
              <a:lnSpc>
                <a:spcPct val="80000"/>
              </a:lnSpc>
              <a:buFont typeface="Wingdings" pitchFamily="2" charset="2"/>
              <a:buNone/>
            </a:pPr>
            <a:r>
              <a:rPr lang="en-US" sz="1600" dirty="0"/>
              <a:t>                 </a:t>
            </a:r>
          </a:p>
          <a:p>
            <a:pPr>
              <a:lnSpc>
                <a:spcPct val="80000"/>
              </a:lnSpc>
              <a:buNone/>
            </a:pPr>
            <a:r>
              <a:rPr lang="en-US" sz="1600" dirty="0"/>
              <a:t>                    </a:t>
            </a:r>
          </a:p>
          <a:p>
            <a:pPr>
              <a:lnSpc>
                <a:spcPct val="80000"/>
              </a:lnSpc>
              <a:buNone/>
            </a:pPr>
            <a:r>
              <a:rPr lang="en-US" sz="1600" dirty="0"/>
              <a:t>At the completion of this session the team member will:</a:t>
            </a:r>
          </a:p>
          <a:p>
            <a:pPr>
              <a:lnSpc>
                <a:spcPct val="80000"/>
              </a:lnSpc>
            </a:pPr>
            <a:r>
              <a:rPr lang="en-US" sz="1600" dirty="0"/>
              <a:t>be able to speak publically</a:t>
            </a:r>
          </a:p>
          <a:p>
            <a:pPr>
              <a:lnSpc>
                <a:spcPct val="80000"/>
              </a:lnSpc>
            </a:pPr>
            <a:r>
              <a:rPr lang="en-US" sz="1600" dirty="0"/>
              <a:t>be able to prepare a speech</a:t>
            </a:r>
          </a:p>
          <a:p>
            <a:pPr marL="0" indent="0">
              <a:lnSpc>
                <a:spcPct val="80000"/>
              </a:lnSpc>
              <a:buNone/>
            </a:pPr>
            <a:endParaRPr lang="en-US" sz="1600" dirty="0"/>
          </a:p>
          <a:p>
            <a:pPr>
              <a:lnSpc>
                <a:spcPct val="80000"/>
              </a:lnSpc>
              <a:buFont typeface="Wingdings" pitchFamily="2" charset="2"/>
              <a:buNone/>
            </a:pPr>
            <a:r>
              <a:rPr lang="en-US" sz="1600" dirty="0"/>
              <a:t>Presenter: Linda Steele</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Who should attend? Anyone</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Prerequisite:  3 minute speech</a:t>
            </a:r>
            <a:r>
              <a:rPr lang="en-US" sz="1600" b="0" dirty="0"/>
              <a:t>   </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Program Length: 2 hours</a:t>
            </a:r>
          </a:p>
          <a:p>
            <a:pPr>
              <a:lnSpc>
                <a:spcPct val="80000"/>
              </a:lnSpc>
              <a:buFont typeface="Wingdings" pitchFamily="2" charset="2"/>
              <a:buNone/>
            </a:pPr>
            <a:endParaRPr lang="en-US" sz="1600" dirty="0"/>
          </a:p>
          <a:p>
            <a:pPr>
              <a:lnSpc>
                <a:spcPct val="80000"/>
              </a:lnSpc>
              <a:buNone/>
            </a:pPr>
            <a:r>
              <a:rPr lang="en-US" sz="1600" dirty="0"/>
              <a:t>CPE awarded:      2 hours Communications and Marketing</a:t>
            </a:r>
          </a:p>
          <a:p>
            <a:pPr>
              <a:lnSpc>
                <a:spcPct val="80000"/>
              </a:lnSpc>
              <a:buFont typeface="Wingdings" pitchFamily="2" charset="2"/>
              <a:buNone/>
            </a:pPr>
            <a:endParaRPr lang="en-US" sz="1300" dirty="0"/>
          </a:p>
          <a:p>
            <a:pPr>
              <a:lnSpc>
                <a:spcPct val="80000"/>
              </a:lnSpc>
            </a:pPr>
            <a:endParaRPr lang="en-US" sz="1300" dirty="0"/>
          </a:p>
          <a:p>
            <a:pPr>
              <a:lnSpc>
                <a:spcPct val="80000"/>
              </a:lnSpc>
            </a:pPr>
            <a:endParaRPr lang="en-US" sz="1600" dirty="0"/>
          </a:p>
          <a:p>
            <a:pPr>
              <a:lnSpc>
                <a:spcPct val="80000"/>
              </a:lnSpc>
            </a:pPr>
            <a:endParaRPr lang="en-US" sz="1600" dirty="0"/>
          </a:p>
          <a:p>
            <a:pPr>
              <a:lnSpc>
                <a:spcPct val="80000"/>
              </a:lnSpc>
            </a:pPr>
            <a:endParaRPr lang="en-US" sz="1600" dirty="0"/>
          </a:p>
        </p:txBody>
      </p:sp>
    </p:spTree>
    <p:extLst>
      <p:ext uri="{BB962C8B-B14F-4D97-AF65-F5344CB8AC3E}">
        <p14:creationId xmlns:p14="http://schemas.microsoft.com/office/powerpoint/2010/main" val="384567605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p:spPr>
        <p:txBody>
          <a:bodyPr/>
          <a:lstStyle/>
          <a:p>
            <a:fld id="{F30559A5-CA54-4703-880E-2BD1E309A7D1}" type="slidenum">
              <a:rPr lang="en-US"/>
              <a:pPr/>
              <a:t>111</a:t>
            </a:fld>
            <a:endParaRPr lang="en-US" dirty="0"/>
          </a:p>
        </p:txBody>
      </p:sp>
      <p:sp>
        <p:nvSpPr>
          <p:cNvPr id="48131" name="Rectangle 2"/>
          <p:cNvSpPr>
            <a:spLocks noGrp="1" noChangeArrowheads="1"/>
          </p:cNvSpPr>
          <p:nvPr>
            <p:ph type="title"/>
          </p:nvPr>
        </p:nvSpPr>
        <p:spPr>
          <a:xfrm>
            <a:off x="304800" y="152400"/>
            <a:ext cx="7924800" cy="1371600"/>
          </a:xfrm>
        </p:spPr>
        <p:txBody>
          <a:bodyPr/>
          <a:lstStyle/>
          <a:p>
            <a:pPr algn="ctr"/>
            <a:r>
              <a:rPr lang="en-US" sz="3600" dirty="0">
                <a:solidFill>
                  <a:schemeClr val="accent1"/>
                </a:solidFill>
              </a:rPr>
              <a:t>Tips to Build Assertive Communication Skills For Women</a:t>
            </a:r>
          </a:p>
        </p:txBody>
      </p:sp>
      <p:sp>
        <p:nvSpPr>
          <p:cNvPr id="48132" name="Rectangle 3"/>
          <p:cNvSpPr>
            <a:spLocks noGrp="1" noChangeArrowheads="1"/>
          </p:cNvSpPr>
          <p:nvPr>
            <p:ph type="body" idx="1"/>
          </p:nvPr>
        </p:nvSpPr>
        <p:spPr>
          <a:xfrm>
            <a:off x="457200" y="1447800"/>
            <a:ext cx="7315200" cy="5410200"/>
          </a:xfrm>
        </p:spPr>
        <p:txBody>
          <a:bodyPr/>
          <a:lstStyle/>
          <a:p>
            <a:pPr>
              <a:lnSpc>
                <a:spcPct val="80000"/>
              </a:lnSpc>
              <a:buFont typeface="Wingdings" pitchFamily="2" charset="2"/>
              <a:buNone/>
            </a:pPr>
            <a:r>
              <a:rPr lang="en-US" sz="1600" dirty="0"/>
              <a:t>Session Description </a:t>
            </a:r>
          </a:p>
          <a:p>
            <a:pPr>
              <a:lnSpc>
                <a:spcPct val="80000"/>
              </a:lnSpc>
              <a:buNone/>
            </a:pPr>
            <a:r>
              <a:rPr lang="en-US" sz="1600" dirty="0"/>
              <a:t>    This session will teach women participants how to communicate more effectively</a:t>
            </a:r>
          </a:p>
          <a:p>
            <a:pPr>
              <a:lnSpc>
                <a:spcPct val="80000"/>
              </a:lnSpc>
              <a:buFont typeface="Wingdings" pitchFamily="2" charset="2"/>
              <a:buNone/>
            </a:pPr>
            <a:r>
              <a:rPr lang="en-US" sz="1600" dirty="0"/>
              <a:t>                 </a:t>
            </a:r>
          </a:p>
          <a:p>
            <a:pPr>
              <a:lnSpc>
                <a:spcPct val="80000"/>
              </a:lnSpc>
              <a:buNone/>
            </a:pPr>
            <a:r>
              <a:rPr lang="en-US" sz="1600" dirty="0"/>
              <a:t>                    </a:t>
            </a:r>
          </a:p>
          <a:p>
            <a:pPr>
              <a:lnSpc>
                <a:spcPct val="80000"/>
              </a:lnSpc>
              <a:buNone/>
            </a:pPr>
            <a:r>
              <a:rPr lang="en-US" sz="1600" dirty="0"/>
              <a:t>At the completion of this session the team member will:</a:t>
            </a:r>
          </a:p>
          <a:p>
            <a:pPr>
              <a:lnSpc>
                <a:spcPct val="80000"/>
              </a:lnSpc>
            </a:pPr>
            <a:r>
              <a:rPr lang="en-US" sz="1600" dirty="0"/>
              <a:t>be able to use the tips given</a:t>
            </a:r>
          </a:p>
          <a:p>
            <a:pPr marL="0" indent="0">
              <a:lnSpc>
                <a:spcPct val="80000"/>
              </a:lnSpc>
              <a:buNone/>
            </a:pPr>
            <a:endParaRPr lang="en-US" sz="1600" dirty="0"/>
          </a:p>
          <a:p>
            <a:pPr>
              <a:lnSpc>
                <a:spcPct val="80000"/>
              </a:lnSpc>
              <a:buFont typeface="Wingdings" pitchFamily="2" charset="2"/>
              <a:buNone/>
            </a:pPr>
            <a:r>
              <a:rPr lang="en-US" sz="1600" dirty="0"/>
              <a:t>Presenter: Linda Steele</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Who should attend? Anyone</a:t>
            </a:r>
          </a:p>
          <a:p>
            <a:pPr>
              <a:lnSpc>
                <a:spcPct val="80000"/>
              </a:lnSpc>
              <a:buFont typeface="Wingdings" pitchFamily="2" charset="2"/>
              <a:buNone/>
            </a:pPr>
            <a:r>
              <a:rPr lang="en-US" sz="1600" dirty="0"/>
              <a:t>Prerequisite:  none</a:t>
            </a:r>
            <a:r>
              <a:rPr lang="en-US" sz="1600" b="0" dirty="0"/>
              <a:t>    </a:t>
            </a:r>
            <a:endParaRPr lang="en-US" sz="1600" dirty="0"/>
          </a:p>
          <a:p>
            <a:pPr>
              <a:lnSpc>
                <a:spcPct val="80000"/>
              </a:lnSpc>
              <a:buFont typeface="Wingdings" pitchFamily="2" charset="2"/>
              <a:buNone/>
            </a:pPr>
            <a:r>
              <a:rPr lang="en-US" sz="1600" dirty="0"/>
              <a:t>Program Length: 1 hour</a:t>
            </a:r>
          </a:p>
          <a:p>
            <a:pPr>
              <a:lnSpc>
                <a:spcPct val="80000"/>
              </a:lnSpc>
              <a:buNone/>
            </a:pPr>
            <a:r>
              <a:rPr lang="en-US" sz="1600" dirty="0"/>
              <a:t>CPE awarded:      1  hour Communications and Marketing</a:t>
            </a:r>
          </a:p>
          <a:p>
            <a:pPr>
              <a:lnSpc>
                <a:spcPct val="80000"/>
              </a:lnSpc>
              <a:buFont typeface="Wingdings" pitchFamily="2" charset="2"/>
              <a:buNone/>
            </a:pPr>
            <a:endParaRPr lang="en-US" sz="1300" dirty="0"/>
          </a:p>
          <a:p>
            <a:pPr>
              <a:lnSpc>
                <a:spcPct val="80000"/>
              </a:lnSpc>
            </a:pPr>
            <a:endParaRPr lang="en-US" sz="1300" dirty="0"/>
          </a:p>
          <a:p>
            <a:pPr>
              <a:lnSpc>
                <a:spcPct val="80000"/>
              </a:lnSpc>
            </a:pPr>
            <a:endParaRPr lang="en-US" sz="1600" dirty="0"/>
          </a:p>
          <a:p>
            <a:pPr>
              <a:lnSpc>
                <a:spcPct val="80000"/>
              </a:lnSpc>
            </a:pPr>
            <a:endParaRPr lang="en-US" sz="1600" dirty="0"/>
          </a:p>
          <a:p>
            <a:pPr>
              <a:lnSpc>
                <a:spcPct val="80000"/>
              </a:lnSpc>
            </a:pPr>
            <a:endParaRPr lang="en-US" sz="1600" dirty="0"/>
          </a:p>
        </p:txBody>
      </p:sp>
    </p:spTree>
    <p:extLst>
      <p:ext uri="{BB962C8B-B14F-4D97-AF65-F5344CB8AC3E}">
        <p14:creationId xmlns:p14="http://schemas.microsoft.com/office/powerpoint/2010/main" val="154054743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0"/>
          </p:nvPr>
        </p:nvSpPr>
        <p:spPr>
          <a:noFill/>
        </p:spPr>
        <p:txBody>
          <a:bodyPr/>
          <a:lstStyle/>
          <a:p>
            <a:fld id="{0468E551-FC86-4E70-BE09-FB03FED1781B}" type="slidenum">
              <a:rPr lang="en-US"/>
              <a:pPr/>
              <a:t>112</a:t>
            </a:fld>
            <a:endParaRPr lang="en-US" dirty="0"/>
          </a:p>
        </p:txBody>
      </p:sp>
      <p:sp>
        <p:nvSpPr>
          <p:cNvPr id="26627" name="Rectangle 2"/>
          <p:cNvSpPr>
            <a:spLocks noGrp="1" noChangeArrowheads="1"/>
          </p:cNvSpPr>
          <p:nvPr>
            <p:ph type="title"/>
          </p:nvPr>
        </p:nvSpPr>
        <p:spPr>
          <a:xfrm>
            <a:off x="152400" y="0"/>
            <a:ext cx="8001000" cy="990600"/>
          </a:xfrm>
        </p:spPr>
        <p:txBody>
          <a:bodyPr/>
          <a:lstStyle/>
          <a:p>
            <a:r>
              <a:rPr lang="en-US" sz="3600" dirty="0">
                <a:solidFill>
                  <a:schemeClr val="accent1"/>
                </a:solidFill>
              </a:rPr>
              <a:t>Writing A better Business Email</a:t>
            </a:r>
          </a:p>
        </p:txBody>
      </p:sp>
      <p:sp>
        <p:nvSpPr>
          <p:cNvPr id="26628" name="Rectangle 3"/>
          <p:cNvSpPr>
            <a:spLocks noGrp="1" noChangeArrowheads="1"/>
          </p:cNvSpPr>
          <p:nvPr>
            <p:ph type="body" idx="1"/>
          </p:nvPr>
        </p:nvSpPr>
        <p:spPr>
          <a:xfrm>
            <a:off x="381000" y="1066800"/>
            <a:ext cx="7391400" cy="5181600"/>
          </a:xfrm>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work on improving the individual’s business email.</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be able use the tips discussed	</a:t>
            </a:r>
          </a:p>
          <a:p>
            <a:pPr>
              <a:lnSpc>
                <a:spcPct val="80000"/>
              </a:lnSpc>
            </a:pPr>
            <a:r>
              <a:rPr lang="en-US" sz="1400" dirty="0"/>
              <a:t>hands-on activity to demonstrate skills learned</a:t>
            </a:r>
          </a:p>
          <a:p>
            <a:pPr>
              <a:lnSpc>
                <a:spcPct val="80000"/>
              </a:lnSpc>
            </a:pPr>
            <a:endParaRPr lang="en-US" sz="1400" dirty="0"/>
          </a:p>
          <a:p>
            <a:pPr>
              <a:lnSpc>
                <a:spcPct val="80000"/>
              </a:lnSpc>
            </a:pPr>
            <a:endParaRPr lang="en-US" sz="1400" dirty="0"/>
          </a:p>
          <a:p>
            <a:pPr marL="0" indent="0">
              <a:lnSpc>
                <a:spcPct val="80000"/>
              </a:lnSpc>
              <a:buNone/>
            </a:pPr>
            <a:endParaRPr lang="en-US" sz="1400" dirty="0"/>
          </a:p>
          <a:p>
            <a:pPr>
              <a:lnSpc>
                <a:spcPct val="80000"/>
              </a:lnSpc>
              <a:buFont typeface="Wingdings" pitchFamily="2" charset="2"/>
              <a:buNone/>
            </a:pPr>
            <a:r>
              <a:rPr lang="en-US" sz="1400" dirty="0"/>
              <a:t>Who should attend?  Anyone needing help with writing</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None/>
            </a:pPr>
            <a:r>
              <a:rPr lang="en-US" sz="1400" dirty="0"/>
              <a:t>Level: Basic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1.5 hours</a:t>
            </a:r>
          </a:p>
          <a:p>
            <a:pPr>
              <a:lnSpc>
                <a:spcPct val="80000"/>
              </a:lnSpc>
              <a:buFont typeface="Wingdings" pitchFamily="2" charset="2"/>
              <a:buNone/>
            </a:pPr>
            <a:endParaRPr lang="en-US" sz="1400" dirty="0"/>
          </a:p>
          <a:p>
            <a:pPr>
              <a:lnSpc>
                <a:spcPct val="80000"/>
              </a:lnSpc>
              <a:buNone/>
            </a:pPr>
            <a:r>
              <a:rPr lang="en-US" sz="1400" dirty="0"/>
              <a:t>CPE awarded:	 1.5 hours Communications and Marketing</a:t>
            </a:r>
          </a:p>
          <a:p>
            <a:pPr>
              <a:lnSpc>
                <a:spcPct val="80000"/>
              </a:lnSpc>
              <a:buFont typeface="Wingdings" pitchFamily="2" charset="2"/>
              <a:buNone/>
            </a:pPr>
            <a:endParaRPr lang="en-US" sz="1400" dirty="0"/>
          </a:p>
          <a:p>
            <a:pPr>
              <a:lnSpc>
                <a:spcPct val="80000"/>
              </a:lnSpc>
            </a:pPr>
            <a:endParaRPr lang="en-US" sz="1400" dirty="0"/>
          </a:p>
        </p:txBody>
      </p:sp>
    </p:spTree>
    <p:extLst>
      <p:ext uri="{BB962C8B-B14F-4D97-AF65-F5344CB8AC3E}">
        <p14:creationId xmlns:p14="http://schemas.microsoft.com/office/powerpoint/2010/main" val="13077821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0"/>
          </p:nvPr>
        </p:nvSpPr>
        <p:spPr>
          <a:noFill/>
        </p:spPr>
        <p:txBody>
          <a:bodyPr/>
          <a:lstStyle/>
          <a:p>
            <a:fld id="{0468E551-FC86-4E70-BE09-FB03FED1781B}" type="slidenum">
              <a:rPr lang="en-US"/>
              <a:pPr/>
              <a:t>113</a:t>
            </a:fld>
            <a:endParaRPr lang="en-US" dirty="0"/>
          </a:p>
        </p:txBody>
      </p:sp>
      <p:sp>
        <p:nvSpPr>
          <p:cNvPr id="26627" name="Rectangle 2"/>
          <p:cNvSpPr>
            <a:spLocks noGrp="1" noChangeArrowheads="1"/>
          </p:cNvSpPr>
          <p:nvPr>
            <p:ph type="title"/>
          </p:nvPr>
        </p:nvSpPr>
        <p:spPr>
          <a:xfrm>
            <a:off x="152400" y="0"/>
            <a:ext cx="8001000" cy="990600"/>
          </a:xfrm>
        </p:spPr>
        <p:txBody>
          <a:bodyPr/>
          <a:lstStyle/>
          <a:p>
            <a:r>
              <a:rPr lang="en-US" sz="3600" dirty="0">
                <a:solidFill>
                  <a:schemeClr val="accent1"/>
                </a:solidFill>
              </a:rPr>
              <a:t>Writing Effective Business Letters</a:t>
            </a:r>
          </a:p>
        </p:txBody>
      </p:sp>
      <p:sp>
        <p:nvSpPr>
          <p:cNvPr id="26628" name="Rectangle 3"/>
          <p:cNvSpPr>
            <a:spLocks noGrp="1" noChangeArrowheads="1"/>
          </p:cNvSpPr>
          <p:nvPr>
            <p:ph type="body" idx="1"/>
          </p:nvPr>
        </p:nvSpPr>
        <p:spPr>
          <a:xfrm>
            <a:off x="381000" y="1066800"/>
            <a:ext cx="7391400" cy="5181600"/>
          </a:xfrm>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work on improving the individual’s business letter.</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be able to format a letter 	</a:t>
            </a:r>
          </a:p>
          <a:p>
            <a:pPr>
              <a:lnSpc>
                <a:spcPct val="80000"/>
              </a:lnSpc>
            </a:pPr>
            <a:r>
              <a:rPr lang="en-US" sz="1400" dirty="0"/>
              <a:t>be aware of the parts of the business letter</a:t>
            </a:r>
          </a:p>
          <a:p>
            <a:pPr>
              <a:lnSpc>
                <a:spcPct val="80000"/>
              </a:lnSpc>
            </a:pPr>
            <a:endParaRPr lang="en-US" sz="1400" dirty="0"/>
          </a:p>
          <a:p>
            <a:pPr>
              <a:lnSpc>
                <a:spcPct val="80000"/>
              </a:lnSpc>
              <a:buFont typeface="Wingdings" pitchFamily="2" charset="2"/>
              <a:buNone/>
            </a:pPr>
            <a:r>
              <a:rPr lang="en-US" sz="1400" dirty="0"/>
              <a:t>Who should attend?  Anyone needing help with writing</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None/>
            </a:pPr>
            <a:r>
              <a:rPr lang="en-US" sz="1400" dirty="0"/>
              <a:t>Level: Basic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80000"/>
              </a:lnSpc>
              <a:buNone/>
            </a:pPr>
            <a:r>
              <a:rPr lang="en-US" sz="1400" dirty="0"/>
              <a:t>CPE awarded:	1 hour Communications and Marketing</a:t>
            </a:r>
          </a:p>
          <a:p>
            <a:pPr>
              <a:lnSpc>
                <a:spcPct val="80000"/>
              </a:lnSpc>
              <a:buFont typeface="Wingdings" pitchFamily="2" charset="2"/>
              <a:buNone/>
            </a:pPr>
            <a:endParaRPr lang="en-US" sz="1400" dirty="0"/>
          </a:p>
          <a:p>
            <a:pPr>
              <a:lnSpc>
                <a:spcPct val="80000"/>
              </a:lnSpc>
            </a:pPr>
            <a:endParaRPr lang="en-US" sz="1400" dirty="0"/>
          </a:p>
        </p:txBody>
      </p:sp>
    </p:spTree>
    <p:extLst>
      <p:ext uri="{BB962C8B-B14F-4D97-AF65-F5344CB8AC3E}">
        <p14:creationId xmlns:p14="http://schemas.microsoft.com/office/powerpoint/2010/main" val="371620243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0"/>
          </p:nvPr>
        </p:nvSpPr>
        <p:spPr>
          <a:noFill/>
        </p:spPr>
        <p:txBody>
          <a:bodyPr/>
          <a:lstStyle/>
          <a:p>
            <a:fld id="{0468E551-FC86-4E70-BE09-FB03FED1781B}" type="slidenum">
              <a:rPr lang="en-US"/>
              <a:pPr/>
              <a:t>114</a:t>
            </a:fld>
            <a:endParaRPr lang="en-US" dirty="0"/>
          </a:p>
        </p:txBody>
      </p:sp>
      <p:sp>
        <p:nvSpPr>
          <p:cNvPr id="26627" name="Rectangle 2"/>
          <p:cNvSpPr>
            <a:spLocks noGrp="1" noChangeArrowheads="1"/>
          </p:cNvSpPr>
          <p:nvPr>
            <p:ph type="title"/>
          </p:nvPr>
        </p:nvSpPr>
        <p:spPr>
          <a:xfrm>
            <a:off x="152400" y="0"/>
            <a:ext cx="8001000" cy="990600"/>
          </a:xfrm>
        </p:spPr>
        <p:txBody>
          <a:bodyPr/>
          <a:lstStyle/>
          <a:p>
            <a:r>
              <a:rPr lang="en-US" sz="3600" dirty="0">
                <a:solidFill>
                  <a:schemeClr val="accent1"/>
                </a:solidFill>
              </a:rPr>
              <a:t>Writing Your Bio</a:t>
            </a:r>
          </a:p>
        </p:txBody>
      </p:sp>
      <p:sp>
        <p:nvSpPr>
          <p:cNvPr id="26628" name="Rectangle 3"/>
          <p:cNvSpPr>
            <a:spLocks noGrp="1" noChangeArrowheads="1"/>
          </p:cNvSpPr>
          <p:nvPr>
            <p:ph type="body" idx="1"/>
          </p:nvPr>
        </p:nvSpPr>
        <p:spPr>
          <a:xfrm>
            <a:off x="381000" y="1066800"/>
            <a:ext cx="7391400" cy="5181600"/>
          </a:xfrm>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work on creating a professional bio to use.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have a completed bio	</a:t>
            </a:r>
          </a:p>
          <a:p>
            <a:pPr marL="0" indent="0">
              <a:lnSpc>
                <a:spcPct val="80000"/>
              </a:lnSpc>
              <a:buNone/>
            </a:pPr>
            <a:endParaRPr lang="en-US" sz="1400" dirty="0"/>
          </a:p>
          <a:p>
            <a:pPr>
              <a:lnSpc>
                <a:spcPct val="80000"/>
              </a:lnSpc>
              <a:buFont typeface="Wingdings" pitchFamily="2" charset="2"/>
              <a:buNone/>
            </a:pPr>
            <a:r>
              <a:rPr lang="en-US" sz="1400" dirty="0"/>
              <a:t>Who should attend?  Anyone needing help with writing</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None/>
            </a:pPr>
            <a:r>
              <a:rPr lang="en-US" sz="1400" dirty="0"/>
              <a:t>Level: Basic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80000"/>
              </a:lnSpc>
              <a:buNone/>
            </a:pPr>
            <a:r>
              <a:rPr lang="en-US" sz="1400" dirty="0"/>
              <a:t>CPE awarded:	1 hour Communications and Marketing</a:t>
            </a:r>
          </a:p>
          <a:p>
            <a:pPr>
              <a:lnSpc>
                <a:spcPct val="80000"/>
              </a:lnSpc>
              <a:buFont typeface="Wingdings" pitchFamily="2" charset="2"/>
              <a:buNone/>
            </a:pPr>
            <a:endParaRPr lang="en-US" sz="1400" dirty="0"/>
          </a:p>
          <a:p>
            <a:pPr>
              <a:lnSpc>
                <a:spcPct val="80000"/>
              </a:lnSpc>
            </a:pPr>
            <a:endParaRPr lang="en-US" sz="1400" dirty="0"/>
          </a:p>
        </p:txBody>
      </p:sp>
    </p:spTree>
    <p:extLst>
      <p:ext uri="{BB962C8B-B14F-4D97-AF65-F5344CB8AC3E}">
        <p14:creationId xmlns:p14="http://schemas.microsoft.com/office/powerpoint/2010/main" val="55927827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etiquette</a:t>
            </a:r>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115</a:t>
            </a:fld>
            <a:endParaRPr lang="en-US" dirty="0"/>
          </a:p>
        </p:txBody>
      </p:sp>
    </p:spTree>
    <p:extLst>
      <p:ext uri="{BB962C8B-B14F-4D97-AF65-F5344CB8AC3E}">
        <p14:creationId xmlns:p14="http://schemas.microsoft.com/office/powerpoint/2010/main" val="225743191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116</a:t>
            </a:fld>
            <a:endParaRPr lang="en-US" dirty="0"/>
          </a:p>
        </p:txBody>
      </p:sp>
      <p:sp>
        <p:nvSpPr>
          <p:cNvPr id="46083" name="Rectangle 2"/>
          <p:cNvSpPr>
            <a:spLocks noGrp="1" noChangeArrowheads="1"/>
          </p:cNvSpPr>
          <p:nvPr>
            <p:ph type="title"/>
          </p:nvPr>
        </p:nvSpPr>
        <p:spPr/>
        <p:txBody>
          <a:bodyPr/>
          <a:lstStyle/>
          <a:p>
            <a:r>
              <a:rPr lang="en-US" dirty="0">
                <a:solidFill>
                  <a:schemeClr val="accent1"/>
                </a:solidFill>
              </a:rPr>
              <a:t>Business Etiquette</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business etiquette.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learn the correct handshake</a:t>
            </a:r>
          </a:p>
          <a:p>
            <a:pPr>
              <a:lnSpc>
                <a:spcPct val="90000"/>
              </a:lnSpc>
            </a:pPr>
            <a:r>
              <a:rPr lang="en-US" sz="1600" dirty="0"/>
              <a:t>learn how to conduct business more professionally</a:t>
            </a:r>
          </a:p>
          <a:p>
            <a:pPr marL="0" indent="0">
              <a:lnSpc>
                <a:spcPct val="90000"/>
              </a:lnSpc>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Font typeface="Wingdings" pitchFamily="2" charset="2"/>
              <a:buNone/>
            </a:pPr>
            <a:r>
              <a:rPr lang="en-US" sz="1600" dirty="0"/>
              <a:t>CPE awarded:      1 hour Personal Development</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204593517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117</a:t>
            </a:fld>
            <a:endParaRPr lang="en-US" dirty="0"/>
          </a:p>
        </p:txBody>
      </p:sp>
      <p:sp>
        <p:nvSpPr>
          <p:cNvPr id="54275" name="Rectangle 2"/>
          <p:cNvSpPr>
            <a:spLocks noGrp="1" noChangeArrowheads="1"/>
          </p:cNvSpPr>
          <p:nvPr>
            <p:ph type="title"/>
          </p:nvPr>
        </p:nvSpPr>
        <p:spPr/>
        <p:txBody>
          <a:bodyPr/>
          <a:lstStyle/>
          <a:p>
            <a:r>
              <a:rPr lang="en-US" dirty="0">
                <a:solidFill>
                  <a:schemeClr val="accent1"/>
                </a:solidFill>
              </a:rPr>
              <a:t>Cell Phone Etiquette</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participants how to use the cell phone correctly and more courteously.	</a:t>
            </a:r>
          </a:p>
          <a:p>
            <a:pPr>
              <a:lnSpc>
                <a:spcPct val="80000"/>
              </a:lnSpc>
              <a:buFont typeface="Wingdings" pitchFamily="2" charset="2"/>
              <a:buNone/>
            </a:pPr>
            <a:r>
              <a:rPr lang="en-US" sz="1400" dirty="0"/>
              <a:t>                </a:t>
            </a:r>
          </a:p>
          <a:p>
            <a:pPr>
              <a:lnSpc>
                <a:spcPct val="80000"/>
              </a:lnSpc>
              <a:buFont typeface="Wingdings" pitchFamily="2" charset="2"/>
              <a:buNone/>
            </a:pPr>
            <a:r>
              <a:rPr lang="en-US" sz="1400" dirty="0"/>
              <a:t>At the completion of this session the team member will:</a:t>
            </a:r>
          </a:p>
          <a:p>
            <a:pPr>
              <a:lnSpc>
                <a:spcPct val="80000"/>
              </a:lnSpc>
            </a:pPr>
            <a:r>
              <a:rPr lang="en-US" sz="1400" dirty="0"/>
              <a:t>be aware of the guidelines of proper cell phone usage in the office</a:t>
            </a:r>
          </a:p>
          <a:p>
            <a:pPr>
              <a:lnSpc>
                <a:spcPct val="80000"/>
              </a:lnSpc>
            </a:pPr>
            <a:r>
              <a:rPr lang="en-US" sz="1400" dirty="0"/>
              <a:t>be aware of how to use the cell phone in public areas</a:t>
            </a:r>
          </a:p>
          <a:p>
            <a:pPr>
              <a:lnSpc>
                <a:spcPct val="80000"/>
              </a:lnSpc>
            </a:pPr>
            <a:endParaRPr lang="en-US" sz="1400" dirty="0"/>
          </a:p>
          <a:p>
            <a:pPr>
              <a:lnSpc>
                <a:spcPct val="80000"/>
              </a:lnSpc>
              <a:buFont typeface="Wingdings" pitchFamily="2" charset="2"/>
              <a:buNone/>
            </a:pPr>
            <a:r>
              <a:rPr lang="en-US" sz="1400" dirty="0"/>
              <a:t>Who should attend? Open to all</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dirty="0"/>
          </a:p>
          <a:p>
            <a:pPr>
              <a:lnSpc>
                <a:spcPct val="80000"/>
              </a:lnSpc>
              <a:buNone/>
            </a:pPr>
            <a:r>
              <a:rPr lang="en-US" sz="1400" dirty="0"/>
              <a:t>Level: Basic    </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80000"/>
              </a:lnSpc>
              <a:buNone/>
            </a:pPr>
            <a:r>
              <a:rPr lang="en-US" sz="1400" dirty="0"/>
              <a:t>CPE awarded:      1 hour Communications and Marketing</a:t>
            </a:r>
          </a:p>
          <a:p>
            <a:pPr>
              <a:lnSpc>
                <a:spcPct val="80000"/>
              </a:lnSpc>
              <a:buFont typeface="Wingdings" pitchFamily="2" charset="2"/>
              <a:buNone/>
            </a:pPr>
            <a:endParaRPr lang="en-US" sz="1400" dirty="0"/>
          </a:p>
          <a:p>
            <a:pPr>
              <a:lnSpc>
                <a:spcPct val="80000"/>
              </a:lnSpc>
              <a:buFont typeface="Wingdings" pitchFamily="2" charset="2"/>
              <a:buNone/>
            </a:pPr>
            <a:endParaRPr lang="en-US" sz="1400" dirty="0"/>
          </a:p>
          <a:p>
            <a:pPr>
              <a:lnSpc>
                <a:spcPct val="80000"/>
              </a:lnSpc>
            </a:pPr>
            <a:endParaRPr lang="en-US" sz="1400" dirty="0"/>
          </a:p>
          <a:p>
            <a:pPr>
              <a:lnSpc>
                <a:spcPct val="80000"/>
              </a:lnSpc>
            </a:pPr>
            <a:endParaRPr lang="en-US" sz="1400" dirty="0"/>
          </a:p>
        </p:txBody>
      </p:sp>
    </p:spTree>
    <p:extLst>
      <p:ext uri="{BB962C8B-B14F-4D97-AF65-F5344CB8AC3E}">
        <p14:creationId xmlns:p14="http://schemas.microsoft.com/office/powerpoint/2010/main" val="15709931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118</a:t>
            </a:fld>
            <a:endParaRPr lang="en-US" dirty="0"/>
          </a:p>
        </p:txBody>
      </p:sp>
      <p:sp>
        <p:nvSpPr>
          <p:cNvPr id="46083" name="Rectangle 2"/>
          <p:cNvSpPr>
            <a:spLocks noGrp="1" noChangeArrowheads="1"/>
          </p:cNvSpPr>
          <p:nvPr>
            <p:ph type="title"/>
          </p:nvPr>
        </p:nvSpPr>
        <p:spPr/>
        <p:txBody>
          <a:bodyPr/>
          <a:lstStyle/>
          <a:p>
            <a:r>
              <a:rPr lang="en-US" dirty="0">
                <a:solidFill>
                  <a:schemeClr val="accent1"/>
                </a:solidFill>
              </a:rPr>
              <a:t>Dining Etiquette Guide</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dining skills.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learn the proper dining etiquette</a:t>
            </a:r>
          </a:p>
          <a:p>
            <a:pPr>
              <a:lnSpc>
                <a:spcPct val="90000"/>
              </a:lnSpc>
            </a:pPr>
            <a:r>
              <a:rPr lang="en-US" sz="1600" dirty="0"/>
              <a:t>take a short test to see needed skills</a:t>
            </a:r>
          </a:p>
          <a:p>
            <a:pPr>
              <a:lnSpc>
                <a:spcPct val="90000"/>
              </a:lnSpc>
            </a:pPr>
            <a:r>
              <a:rPr lang="en-US" sz="1600" dirty="0"/>
              <a:t>learn the rules of specific foods</a:t>
            </a:r>
          </a:p>
          <a:p>
            <a:pPr marL="0" indent="0">
              <a:lnSpc>
                <a:spcPct val="90000"/>
              </a:lnSpc>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80000"/>
              </a:lnSpc>
              <a:buNone/>
            </a:pPr>
            <a:r>
              <a:rPr lang="en-US" sz="1600" dirty="0"/>
              <a:t>CPE awarded:      1 hour Communications and Marketing</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1621250814"/>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119</a:t>
            </a:fld>
            <a:endParaRPr lang="en-US" dirty="0"/>
          </a:p>
        </p:txBody>
      </p:sp>
      <p:sp>
        <p:nvSpPr>
          <p:cNvPr id="54275" name="Rectangle 2"/>
          <p:cNvSpPr>
            <a:spLocks noGrp="1" noChangeArrowheads="1"/>
          </p:cNvSpPr>
          <p:nvPr>
            <p:ph type="title"/>
          </p:nvPr>
        </p:nvSpPr>
        <p:spPr/>
        <p:txBody>
          <a:bodyPr/>
          <a:lstStyle/>
          <a:p>
            <a:r>
              <a:rPr lang="en-US" dirty="0">
                <a:solidFill>
                  <a:schemeClr val="accent1"/>
                </a:solidFill>
              </a:rPr>
              <a:t>Email Etiquette</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participants how to write emails correctly and more courteously.	</a:t>
            </a:r>
          </a:p>
          <a:p>
            <a:pPr>
              <a:lnSpc>
                <a:spcPct val="80000"/>
              </a:lnSpc>
              <a:buFont typeface="Wingdings" pitchFamily="2" charset="2"/>
              <a:buNone/>
            </a:pPr>
            <a:r>
              <a:rPr lang="en-US" sz="1400" dirty="0"/>
              <a:t>                </a:t>
            </a:r>
          </a:p>
          <a:p>
            <a:pPr>
              <a:lnSpc>
                <a:spcPct val="80000"/>
              </a:lnSpc>
              <a:buFont typeface="Wingdings" pitchFamily="2" charset="2"/>
              <a:buNone/>
            </a:pPr>
            <a:r>
              <a:rPr lang="en-US" sz="1400" dirty="0"/>
              <a:t>At the completion of this session the team member will:</a:t>
            </a:r>
          </a:p>
          <a:p>
            <a:pPr>
              <a:lnSpc>
                <a:spcPct val="80000"/>
              </a:lnSpc>
            </a:pPr>
            <a:r>
              <a:rPr lang="en-US" sz="1400" dirty="0"/>
              <a:t>be familiar with the five C’s of writing</a:t>
            </a:r>
          </a:p>
          <a:p>
            <a:pPr>
              <a:lnSpc>
                <a:spcPct val="80000"/>
              </a:lnSpc>
            </a:pPr>
            <a:r>
              <a:rPr lang="en-US" sz="1400" dirty="0"/>
              <a:t>be aware of the guidelines of proper email writing</a:t>
            </a:r>
          </a:p>
          <a:p>
            <a:pPr>
              <a:lnSpc>
                <a:spcPct val="80000"/>
              </a:lnSpc>
            </a:pPr>
            <a:r>
              <a:rPr lang="en-US" sz="1400" dirty="0"/>
              <a:t>understand email parts</a:t>
            </a:r>
          </a:p>
          <a:p>
            <a:pPr>
              <a:lnSpc>
                <a:spcPct val="80000"/>
              </a:lnSpc>
            </a:pPr>
            <a:endParaRPr lang="en-US" sz="1400" dirty="0"/>
          </a:p>
          <a:p>
            <a:pPr>
              <a:lnSpc>
                <a:spcPct val="80000"/>
              </a:lnSpc>
              <a:buFont typeface="Wingdings" pitchFamily="2" charset="2"/>
              <a:buNone/>
            </a:pPr>
            <a:r>
              <a:rPr lang="en-US" sz="1400" dirty="0"/>
              <a:t>Who should attend? Open to all</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dirty="0"/>
          </a:p>
          <a:p>
            <a:pPr>
              <a:lnSpc>
                <a:spcPct val="80000"/>
              </a:lnSpc>
              <a:buNone/>
            </a:pPr>
            <a:r>
              <a:rPr lang="en-US" sz="1400" dirty="0"/>
              <a:t>Level: Basic    </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80000"/>
              </a:lnSpc>
              <a:buNone/>
            </a:pPr>
            <a:r>
              <a:rPr lang="en-US" sz="1400" dirty="0"/>
              <a:t>CPE awarded:      1 hour Communications and Marketing</a:t>
            </a:r>
          </a:p>
          <a:p>
            <a:pPr>
              <a:lnSpc>
                <a:spcPct val="80000"/>
              </a:lnSpc>
              <a:buFont typeface="Wingdings" pitchFamily="2" charset="2"/>
              <a:buNone/>
            </a:pPr>
            <a:endParaRPr lang="en-US" sz="1400" dirty="0"/>
          </a:p>
          <a:p>
            <a:pPr>
              <a:lnSpc>
                <a:spcPct val="80000"/>
              </a:lnSpc>
            </a:pPr>
            <a:endParaRPr lang="en-US" sz="1400" dirty="0"/>
          </a:p>
          <a:p>
            <a:pPr>
              <a:lnSpc>
                <a:spcPct val="80000"/>
              </a:lnSpc>
            </a:pPr>
            <a:endParaRPr lang="en-US" sz="1400" dirty="0"/>
          </a:p>
        </p:txBody>
      </p:sp>
    </p:spTree>
    <p:extLst>
      <p:ext uri="{BB962C8B-B14F-4D97-AF65-F5344CB8AC3E}">
        <p14:creationId xmlns:p14="http://schemas.microsoft.com/office/powerpoint/2010/main" val="1737797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p:spPr>
        <p:txBody>
          <a:bodyPr/>
          <a:lstStyle/>
          <a:p>
            <a:fld id="{12E8FF70-E102-4A68-9429-572A5883170C}" type="slidenum">
              <a:rPr lang="en-US"/>
              <a:pPr/>
              <a:t>12</a:t>
            </a:fld>
            <a:endParaRPr lang="en-US" dirty="0"/>
          </a:p>
        </p:txBody>
      </p:sp>
      <p:sp>
        <p:nvSpPr>
          <p:cNvPr id="6147" name="Rectangle 2"/>
          <p:cNvSpPr>
            <a:spLocks noGrp="1" noChangeArrowheads="1"/>
          </p:cNvSpPr>
          <p:nvPr>
            <p:ph type="title"/>
          </p:nvPr>
        </p:nvSpPr>
        <p:spPr/>
        <p:txBody>
          <a:bodyPr/>
          <a:lstStyle/>
          <a:p>
            <a:r>
              <a:rPr lang="en-US" dirty="0">
                <a:solidFill>
                  <a:schemeClr val="accent1"/>
                </a:solidFill>
              </a:rPr>
              <a:t>Access Tips and Tricks</a:t>
            </a:r>
          </a:p>
        </p:txBody>
      </p:sp>
      <p:sp>
        <p:nvSpPr>
          <p:cNvPr id="6148" name="Rectangle 3"/>
          <p:cNvSpPr>
            <a:spLocks noGrp="1" noChangeArrowheads="1"/>
          </p:cNvSpPr>
          <p:nvPr>
            <p:ph type="body" idx="1"/>
          </p:nvPr>
        </p:nvSpPr>
        <p:spPr/>
        <p:txBody>
          <a:bodyPr/>
          <a:lstStyle/>
          <a:p>
            <a:pPr>
              <a:lnSpc>
                <a:spcPct val="80000"/>
              </a:lnSpc>
              <a:buFont typeface="Wingdings" pitchFamily="2" charset="2"/>
              <a:buNone/>
            </a:pPr>
            <a:r>
              <a:rPr lang="en-US" sz="1400" dirty="0"/>
              <a:t>In this session, you will learn some tips to work better in Access.</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learn shortcut keys</a:t>
            </a:r>
          </a:p>
          <a:p>
            <a:pPr>
              <a:lnSpc>
                <a:spcPct val="80000"/>
              </a:lnSpc>
            </a:pPr>
            <a:r>
              <a:rPr lang="en-US" sz="1400" dirty="0"/>
              <a:t>learn the importance of the primary key</a:t>
            </a:r>
          </a:p>
          <a:p>
            <a:pPr>
              <a:lnSpc>
                <a:spcPct val="80000"/>
              </a:lnSpc>
            </a:pPr>
            <a:r>
              <a:rPr lang="en-US" sz="1400" dirty="0"/>
              <a:t>learn formatting tips</a:t>
            </a:r>
          </a:p>
          <a:p>
            <a:pPr marL="0" indent="0">
              <a:lnSpc>
                <a:spcPct val="80000"/>
              </a:lnSpc>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Who should attend? Anyone</a:t>
            </a:r>
          </a:p>
          <a:p>
            <a:pPr>
              <a:lnSpc>
                <a:spcPct val="80000"/>
              </a:lnSpc>
              <a:buFont typeface="Wingdings" pitchFamily="2" charset="2"/>
              <a:buNone/>
            </a:pPr>
            <a:endParaRPr lang="en-US" sz="1400" dirty="0"/>
          </a:p>
          <a:p>
            <a:pPr>
              <a:lnSpc>
                <a:spcPct val="80000"/>
              </a:lnSpc>
              <a:buFont typeface="Wingdings" pitchFamily="2" charset="2"/>
              <a:buNone/>
            </a:pPr>
            <a:r>
              <a:rPr lang="en-US" sz="1600" dirty="0"/>
              <a:t>Prerequisite:  None</a:t>
            </a:r>
          </a:p>
          <a:p>
            <a:pPr>
              <a:lnSpc>
                <a:spcPct val="80000"/>
              </a:lnSpc>
              <a:buFont typeface="Wingdings" pitchFamily="2" charset="2"/>
              <a:buNone/>
            </a:pPr>
            <a:endParaRPr lang="en-US" sz="1600" dirty="0"/>
          </a:p>
          <a:p>
            <a:pPr>
              <a:lnSpc>
                <a:spcPct val="80000"/>
              </a:lnSpc>
              <a:buNone/>
            </a:pPr>
            <a:r>
              <a:rPr lang="en-US" sz="1600" dirty="0"/>
              <a:t>Level: Basic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CPE awarded:	  1 hour Computer Software and Applications</a:t>
            </a:r>
          </a:p>
          <a:p>
            <a:pPr>
              <a:lnSpc>
                <a:spcPct val="80000"/>
              </a:lnSpc>
              <a:buFont typeface="Wingdings" pitchFamily="2" charset="2"/>
              <a:buNone/>
            </a:pPr>
            <a:endParaRPr lang="en-US" sz="1400" dirty="0"/>
          </a:p>
          <a:p>
            <a:pPr>
              <a:lnSpc>
                <a:spcPct val="80000"/>
              </a:lnSpc>
              <a:buFont typeface="Wingdings" pitchFamily="2" charset="2"/>
              <a:buNone/>
            </a:pPr>
            <a:endParaRPr lang="en-US" sz="1400" dirty="0"/>
          </a:p>
          <a:p>
            <a:pPr>
              <a:lnSpc>
                <a:spcPct val="80000"/>
              </a:lnSpc>
            </a:pPr>
            <a:endParaRPr lang="en-US" sz="1400" dirty="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120</a:t>
            </a:fld>
            <a:endParaRPr lang="en-US" dirty="0"/>
          </a:p>
        </p:txBody>
      </p:sp>
      <p:sp>
        <p:nvSpPr>
          <p:cNvPr id="54275" name="Rectangle 2"/>
          <p:cNvSpPr>
            <a:spLocks noGrp="1" noChangeArrowheads="1"/>
          </p:cNvSpPr>
          <p:nvPr>
            <p:ph type="title"/>
          </p:nvPr>
        </p:nvSpPr>
        <p:spPr/>
        <p:txBody>
          <a:bodyPr/>
          <a:lstStyle/>
          <a:p>
            <a:r>
              <a:rPr lang="en-US" dirty="0">
                <a:solidFill>
                  <a:schemeClr val="accent1"/>
                </a:solidFill>
              </a:rPr>
              <a:t>Email Etiquette Update</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participants how to write emails correctly and more courteously.	</a:t>
            </a:r>
          </a:p>
          <a:p>
            <a:pPr>
              <a:lnSpc>
                <a:spcPct val="80000"/>
              </a:lnSpc>
              <a:buFont typeface="Wingdings" pitchFamily="2" charset="2"/>
              <a:buNone/>
            </a:pPr>
            <a:r>
              <a:rPr lang="en-US" sz="1400" dirty="0"/>
              <a:t>                </a:t>
            </a:r>
          </a:p>
          <a:p>
            <a:pPr>
              <a:lnSpc>
                <a:spcPct val="80000"/>
              </a:lnSpc>
              <a:buFont typeface="Wingdings" pitchFamily="2" charset="2"/>
              <a:buNone/>
            </a:pPr>
            <a:r>
              <a:rPr lang="en-US" sz="1400" dirty="0"/>
              <a:t>At the completion of this session the team member will:</a:t>
            </a:r>
          </a:p>
          <a:p>
            <a:pPr>
              <a:lnSpc>
                <a:spcPct val="80000"/>
              </a:lnSpc>
            </a:pPr>
            <a:r>
              <a:rPr lang="en-US" sz="1400" dirty="0"/>
              <a:t>be familiar with the five C’s of writing</a:t>
            </a:r>
          </a:p>
          <a:p>
            <a:pPr>
              <a:lnSpc>
                <a:spcPct val="80000"/>
              </a:lnSpc>
            </a:pPr>
            <a:r>
              <a:rPr lang="en-US" sz="1400" dirty="0"/>
              <a:t>be aware of the guidelines of proper email writing</a:t>
            </a:r>
          </a:p>
          <a:p>
            <a:pPr>
              <a:lnSpc>
                <a:spcPct val="80000"/>
              </a:lnSpc>
            </a:pPr>
            <a:r>
              <a:rPr lang="en-US" sz="1400" dirty="0"/>
              <a:t>understand email parts</a:t>
            </a:r>
          </a:p>
          <a:p>
            <a:pPr>
              <a:lnSpc>
                <a:spcPct val="80000"/>
              </a:lnSpc>
            </a:pPr>
            <a:r>
              <a:rPr lang="en-US" sz="1400" dirty="0"/>
              <a:t>learn the parts of a business email</a:t>
            </a:r>
          </a:p>
          <a:p>
            <a:pPr>
              <a:lnSpc>
                <a:spcPct val="80000"/>
              </a:lnSpc>
            </a:pPr>
            <a:r>
              <a:rPr lang="en-US" sz="1400" dirty="0"/>
              <a:t>participant will send email at the end of the class</a:t>
            </a:r>
          </a:p>
          <a:p>
            <a:pPr>
              <a:lnSpc>
                <a:spcPct val="80000"/>
              </a:lnSpc>
            </a:pPr>
            <a:endParaRPr lang="en-US" sz="1400" dirty="0"/>
          </a:p>
          <a:p>
            <a:pPr>
              <a:lnSpc>
                <a:spcPct val="80000"/>
              </a:lnSpc>
              <a:buFont typeface="Wingdings" pitchFamily="2" charset="2"/>
              <a:buNone/>
            </a:pPr>
            <a:r>
              <a:rPr lang="en-US" sz="1400" dirty="0"/>
              <a:t>Who should attend? Open to all</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dirty="0"/>
          </a:p>
          <a:p>
            <a:pPr>
              <a:lnSpc>
                <a:spcPct val="80000"/>
              </a:lnSpc>
              <a:buNone/>
            </a:pPr>
            <a:r>
              <a:rPr lang="en-US" sz="1400" dirty="0"/>
              <a:t>Level: Basic    </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80000"/>
              </a:lnSpc>
              <a:buNone/>
            </a:pPr>
            <a:r>
              <a:rPr lang="en-US" sz="1400" dirty="0"/>
              <a:t>CPE awarded:      1 hour Communications and Marketing</a:t>
            </a:r>
          </a:p>
          <a:p>
            <a:pPr>
              <a:lnSpc>
                <a:spcPct val="80000"/>
              </a:lnSpc>
              <a:buFont typeface="Wingdings" pitchFamily="2" charset="2"/>
              <a:buNone/>
            </a:pPr>
            <a:endParaRPr lang="en-US" sz="1400" dirty="0"/>
          </a:p>
          <a:p>
            <a:pPr>
              <a:lnSpc>
                <a:spcPct val="80000"/>
              </a:lnSpc>
            </a:pPr>
            <a:endParaRPr lang="en-US" sz="1400" dirty="0"/>
          </a:p>
          <a:p>
            <a:pPr>
              <a:lnSpc>
                <a:spcPct val="80000"/>
              </a:lnSpc>
            </a:pPr>
            <a:endParaRPr lang="en-US" sz="1400" dirty="0"/>
          </a:p>
        </p:txBody>
      </p:sp>
    </p:spTree>
    <p:extLst>
      <p:ext uri="{BB962C8B-B14F-4D97-AF65-F5344CB8AC3E}">
        <p14:creationId xmlns:p14="http://schemas.microsoft.com/office/powerpoint/2010/main" val="324835100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121</a:t>
            </a:fld>
            <a:endParaRPr lang="en-US" dirty="0"/>
          </a:p>
        </p:txBody>
      </p:sp>
      <p:sp>
        <p:nvSpPr>
          <p:cNvPr id="54275" name="Rectangle 2"/>
          <p:cNvSpPr>
            <a:spLocks noGrp="1" noChangeArrowheads="1"/>
          </p:cNvSpPr>
          <p:nvPr>
            <p:ph type="title"/>
          </p:nvPr>
        </p:nvSpPr>
        <p:spPr/>
        <p:txBody>
          <a:bodyPr/>
          <a:lstStyle/>
          <a:p>
            <a:r>
              <a:rPr lang="en-US" dirty="0">
                <a:solidFill>
                  <a:schemeClr val="accent1"/>
                </a:solidFill>
              </a:rPr>
              <a:t>Holiday Etiquette</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participants what is correct etiquette in a business situation for holidays.</a:t>
            </a:r>
          </a:p>
          <a:p>
            <a:pPr>
              <a:lnSpc>
                <a:spcPct val="80000"/>
              </a:lnSpc>
              <a:buFont typeface="Wingdings" pitchFamily="2" charset="2"/>
              <a:buNone/>
            </a:pPr>
            <a:r>
              <a:rPr lang="en-US" sz="1400" dirty="0"/>
              <a:t>                </a:t>
            </a:r>
          </a:p>
          <a:p>
            <a:pPr>
              <a:lnSpc>
                <a:spcPct val="80000"/>
              </a:lnSpc>
              <a:buFont typeface="Wingdings" pitchFamily="2" charset="2"/>
              <a:buNone/>
            </a:pPr>
            <a:r>
              <a:rPr lang="en-US" sz="1400" dirty="0"/>
              <a:t>At the completion of this session the team member will:</a:t>
            </a:r>
          </a:p>
          <a:p>
            <a:pPr>
              <a:lnSpc>
                <a:spcPct val="80000"/>
              </a:lnSpc>
            </a:pPr>
            <a:r>
              <a:rPr lang="en-US" sz="1400" dirty="0"/>
              <a:t>be familiar with gifts and cards for holidays</a:t>
            </a:r>
          </a:p>
          <a:p>
            <a:pPr>
              <a:lnSpc>
                <a:spcPct val="80000"/>
              </a:lnSpc>
            </a:pPr>
            <a:r>
              <a:rPr lang="en-US" sz="1400" dirty="0"/>
              <a:t>be aware of the guidelines for attending work events</a:t>
            </a:r>
          </a:p>
          <a:p>
            <a:pPr>
              <a:lnSpc>
                <a:spcPct val="80000"/>
              </a:lnSpc>
            </a:pPr>
            <a:endParaRPr lang="en-US" sz="1400" dirty="0"/>
          </a:p>
          <a:p>
            <a:pPr>
              <a:lnSpc>
                <a:spcPct val="80000"/>
              </a:lnSpc>
              <a:buFont typeface="Wingdings" pitchFamily="2" charset="2"/>
              <a:buNone/>
            </a:pPr>
            <a:r>
              <a:rPr lang="en-US" sz="1400" dirty="0"/>
              <a:t>Who should attend? Open to all</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dirty="0"/>
          </a:p>
          <a:p>
            <a:pPr>
              <a:lnSpc>
                <a:spcPct val="80000"/>
              </a:lnSpc>
              <a:buNone/>
            </a:pPr>
            <a:r>
              <a:rPr lang="en-US" sz="1400" dirty="0"/>
              <a:t>Level: Basic    </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80000"/>
              </a:lnSpc>
              <a:buNone/>
            </a:pPr>
            <a:r>
              <a:rPr lang="en-US" sz="1400" dirty="0"/>
              <a:t>CPE awarded:      1 hour Communications and Marketing</a:t>
            </a:r>
          </a:p>
          <a:p>
            <a:pPr>
              <a:lnSpc>
                <a:spcPct val="80000"/>
              </a:lnSpc>
              <a:buFont typeface="Wingdings" pitchFamily="2" charset="2"/>
              <a:buNone/>
            </a:pPr>
            <a:endParaRPr lang="en-US" sz="1400" dirty="0"/>
          </a:p>
          <a:p>
            <a:pPr>
              <a:lnSpc>
                <a:spcPct val="80000"/>
              </a:lnSpc>
            </a:pPr>
            <a:endParaRPr lang="en-US" sz="1400" dirty="0"/>
          </a:p>
          <a:p>
            <a:pPr>
              <a:lnSpc>
                <a:spcPct val="80000"/>
              </a:lnSpc>
            </a:pPr>
            <a:endParaRPr lang="en-US" sz="1400" dirty="0"/>
          </a:p>
        </p:txBody>
      </p:sp>
    </p:spTree>
    <p:extLst>
      <p:ext uri="{BB962C8B-B14F-4D97-AF65-F5344CB8AC3E}">
        <p14:creationId xmlns:p14="http://schemas.microsoft.com/office/powerpoint/2010/main" val="319832169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122</a:t>
            </a:fld>
            <a:endParaRPr lang="en-US" dirty="0"/>
          </a:p>
        </p:txBody>
      </p:sp>
      <p:sp>
        <p:nvSpPr>
          <p:cNvPr id="54275" name="Rectangle 2"/>
          <p:cNvSpPr>
            <a:spLocks noGrp="1" noChangeArrowheads="1"/>
          </p:cNvSpPr>
          <p:nvPr>
            <p:ph type="title"/>
          </p:nvPr>
        </p:nvSpPr>
        <p:spPr/>
        <p:txBody>
          <a:bodyPr/>
          <a:lstStyle/>
          <a:p>
            <a:r>
              <a:rPr lang="en-US" dirty="0">
                <a:solidFill>
                  <a:schemeClr val="accent1"/>
                </a:solidFill>
              </a:rPr>
              <a:t>Voice Mail Etiquette</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participants how to use the voice mail correctly and more courteously.	</a:t>
            </a:r>
          </a:p>
          <a:p>
            <a:pPr>
              <a:lnSpc>
                <a:spcPct val="80000"/>
              </a:lnSpc>
              <a:buFont typeface="Wingdings" pitchFamily="2" charset="2"/>
              <a:buNone/>
            </a:pPr>
            <a:r>
              <a:rPr lang="en-US" sz="1400" dirty="0"/>
              <a:t>                </a:t>
            </a:r>
          </a:p>
          <a:p>
            <a:pPr>
              <a:lnSpc>
                <a:spcPct val="80000"/>
              </a:lnSpc>
              <a:buFont typeface="Wingdings" pitchFamily="2" charset="2"/>
              <a:buNone/>
            </a:pPr>
            <a:r>
              <a:rPr lang="en-US" sz="1400" dirty="0"/>
              <a:t>At the completion of this session the team member will:</a:t>
            </a:r>
          </a:p>
          <a:p>
            <a:pPr>
              <a:lnSpc>
                <a:spcPct val="80000"/>
              </a:lnSpc>
            </a:pPr>
            <a:r>
              <a:rPr lang="en-US" sz="1400" dirty="0"/>
              <a:t>be aware of the guidelines of proper voice mail usage in the office</a:t>
            </a:r>
          </a:p>
          <a:p>
            <a:pPr>
              <a:lnSpc>
                <a:spcPct val="80000"/>
              </a:lnSpc>
            </a:pPr>
            <a:r>
              <a:rPr lang="en-US" sz="1400" dirty="0"/>
              <a:t>be aware of voice mail etiquette rules</a:t>
            </a:r>
          </a:p>
          <a:p>
            <a:pPr>
              <a:lnSpc>
                <a:spcPct val="80000"/>
              </a:lnSpc>
            </a:pPr>
            <a:endParaRPr lang="en-US" sz="1400" dirty="0"/>
          </a:p>
          <a:p>
            <a:pPr>
              <a:lnSpc>
                <a:spcPct val="80000"/>
              </a:lnSpc>
              <a:buFont typeface="Wingdings" pitchFamily="2" charset="2"/>
              <a:buNone/>
            </a:pPr>
            <a:r>
              <a:rPr lang="en-US" sz="1400" dirty="0"/>
              <a:t>Who should attend? Open to all</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dirty="0"/>
          </a:p>
          <a:p>
            <a:pPr>
              <a:lnSpc>
                <a:spcPct val="80000"/>
              </a:lnSpc>
              <a:buNone/>
            </a:pPr>
            <a:r>
              <a:rPr lang="en-US" sz="1400" dirty="0"/>
              <a:t>Level: Basic    </a:t>
            </a:r>
            <a:r>
              <a:rPr lang="en-US" sz="1400" b="0" dirty="0"/>
              <a:t>    </a:t>
            </a:r>
            <a:endParaRPr lang="en-US" sz="1400" dirty="0"/>
          </a:p>
          <a:p>
            <a:pPr>
              <a:lnSpc>
                <a:spcPct val="80000"/>
              </a:lnSpc>
              <a:buFont typeface="Wingdings" pitchFamily="2" charset="2"/>
              <a:buNone/>
            </a:pPr>
            <a:endParaRPr lang="en-US" sz="1400" dirty="0"/>
          </a:p>
          <a:p>
            <a:pPr>
              <a:lnSpc>
                <a:spcPct val="80000"/>
              </a:lnSpc>
              <a:buNone/>
            </a:pPr>
            <a:r>
              <a:rPr lang="en-US" sz="1400" dirty="0"/>
              <a:t>Program Length: 1 hour Communications and Marketing</a:t>
            </a:r>
          </a:p>
          <a:p>
            <a:pPr>
              <a:lnSpc>
                <a:spcPct val="80000"/>
              </a:lnSpc>
              <a:buFont typeface="Wingdings" pitchFamily="2" charset="2"/>
              <a:buNone/>
            </a:pPr>
            <a:endParaRPr lang="en-US" sz="1400" dirty="0"/>
          </a:p>
          <a:p>
            <a:pPr>
              <a:lnSpc>
                <a:spcPct val="80000"/>
              </a:lnSpc>
              <a:buFont typeface="Wingdings" pitchFamily="2" charset="2"/>
              <a:buNone/>
            </a:pPr>
            <a:endParaRPr lang="en-US" sz="1400" dirty="0"/>
          </a:p>
          <a:p>
            <a:pPr>
              <a:lnSpc>
                <a:spcPct val="80000"/>
              </a:lnSpc>
            </a:pPr>
            <a:endParaRPr lang="en-US" sz="1400" dirty="0"/>
          </a:p>
          <a:p>
            <a:pPr>
              <a:lnSpc>
                <a:spcPct val="80000"/>
              </a:lnSpc>
            </a:pPr>
            <a:endParaRPr lang="en-US" sz="1400" dirty="0"/>
          </a:p>
        </p:txBody>
      </p:sp>
    </p:spTree>
    <p:extLst>
      <p:ext uri="{BB962C8B-B14F-4D97-AF65-F5344CB8AC3E}">
        <p14:creationId xmlns:p14="http://schemas.microsoft.com/office/powerpoint/2010/main" val="320942976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excel</a:t>
            </a:r>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123</a:t>
            </a:fld>
            <a:endParaRPr lang="en-US" dirty="0"/>
          </a:p>
        </p:txBody>
      </p:sp>
    </p:spTree>
    <p:extLst>
      <p:ext uri="{BB962C8B-B14F-4D97-AF65-F5344CB8AC3E}">
        <p14:creationId xmlns:p14="http://schemas.microsoft.com/office/powerpoint/2010/main" val="240958304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0"/>
          </p:nvPr>
        </p:nvSpPr>
        <p:spPr>
          <a:noFill/>
        </p:spPr>
        <p:txBody>
          <a:bodyPr/>
          <a:lstStyle/>
          <a:p>
            <a:fld id="{448C07F1-3FBA-480C-A749-DBBAB51F2037}" type="slidenum">
              <a:rPr lang="en-US"/>
              <a:pPr/>
              <a:t>124</a:t>
            </a:fld>
            <a:endParaRPr lang="en-US" dirty="0"/>
          </a:p>
        </p:txBody>
      </p:sp>
      <p:sp>
        <p:nvSpPr>
          <p:cNvPr id="17411" name="Rectangle 4"/>
          <p:cNvSpPr>
            <a:spLocks noGrp="1" noChangeArrowheads="1"/>
          </p:cNvSpPr>
          <p:nvPr>
            <p:ph type="title"/>
          </p:nvPr>
        </p:nvSpPr>
        <p:spPr>
          <a:xfrm>
            <a:off x="304800" y="-228600"/>
            <a:ext cx="7391400" cy="1066800"/>
          </a:xfrm>
        </p:spPr>
        <p:txBody>
          <a:bodyPr/>
          <a:lstStyle/>
          <a:p>
            <a:r>
              <a:rPr lang="en-US" dirty="0">
                <a:solidFill>
                  <a:schemeClr val="accent1"/>
                </a:solidFill>
              </a:rPr>
              <a:t>Introduction to Excel</a:t>
            </a:r>
          </a:p>
        </p:txBody>
      </p:sp>
      <p:sp>
        <p:nvSpPr>
          <p:cNvPr id="17412" name="Rectangle 5"/>
          <p:cNvSpPr>
            <a:spLocks noGrp="1" noChangeArrowheads="1"/>
          </p:cNvSpPr>
          <p:nvPr>
            <p:ph type="body" sz="half" idx="1"/>
          </p:nvPr>
        </p:nvSpPr>
        <p:spPr>
          <a:xfrm>
            <a:off x="0" y="609600"/>
            <a:ext cx="4000500" cy="5943600"/>
          </a:xfrm>
        </p:spPr>
        <p:txBody>
          <a:bodyPr/>
          <a:lstStyle/>
          <a:p>
            <a:pPr>
              <a:lnSpc>
                <a:spcPct val="80000"/>
              </a:lnSpc>
              <a:buFont typeface="Wingdings" pitchFamily="2" charset="2"/>
              <a:buNone/>
            </a:pPr>
            <a:r>
              <a:rPr lang="en-US" sz="1200" dirty="0"/>
              <a:t>Session Description </a:t>
            </a:r>
          </a:p>
          <a:p>
            <a:pPr>
              <a:lnSpc>
                <a:spcPct val="80000"/>
              </a:lnSpc>
              <a:buFont typeface="Wingdings" pitchFamily="2" charset="2"/>
              <a:buNone/>
            </a:pPr>
            <a:r>
              <a:rPr lang="en-US" sz="1200" dirty="0"/>
              <a:t>     This session will explore the basic formatting features in Excel. </a:t>
            </a:r>
          </a:p>
          <a:p>
            <a:pPr>
              <a:lnSpc>
                <a:spcPct val="80000"/>
              </a:lnSpc>
              <a:buFont typeface="Wingdings" pitchFamily="2" charset="2"/>
              <a:buNone/>
            </a:pPr>
            <a:endParaRPr lang="en-US" sz="1200" dirty="0"/>
          </a:p>
          <a:p>
            <a:pPr>
              <a:lnSpc>
                <a:spcPct val="80000"/>
              </a:lnSpc>
              <a:buFont typeface="Wingdings" pitchFamily="2" charset="2"/>
              <a:buNone/>
            </a:pPr>
            <a:r>
              <a:rPr lang="en-US" sz="1200" dirty="0"/>
              <a:t>At the completion of this session the team member will: </a:t>
            </a:r>
          </a:p>
          <a:p>
            <a:pPr>
              <a:lnSpc>
                <a:spcPct val="80000"/>
              </a:lnSpc>
            </a:pPr>
            <a:r>
              <a:rPr lang="en-US" sz="1200" dirty="0"/>
              <a:t>be familiar with the Excel toolbars and features</a:t>
            </a:r>
          </a:p>
          <a:p>
            <a:pPr>
              <a:lnSpc>
                <a:spcPct val="80000"/>
              </a:lnSpc>
            </a:pPr>
            <a:r>
              <a:rPr lang="en-US" sz="1200" dirty="0"/>
              <a:t>be able to create headers and footers in a spreadsheet</a:t>
            </a:r>
          </a:p>
          <a:p>
            <a:pPr>
              <a:lnSpc>
                <a:spcPct val="80000"/>
              </a:lnSpc>
            </a:pPr>
            <a:r>
              <a:rPr lang="en-US" sz="1200" dirty="0"/>
              <a:t>know how to change the column’s width and row’s height</a:t>
            </a:r>
          </a:p>
          <a:p>
            <a:pPr>
              <a:lnSpc>
                <a:spcPct val="80000"/>
              </a:lnSpc>
            </a:pPr>
            <a:r>
              <a:rPr lang="en-US" sz="1200" dirty="0"/>
              <a:t>be able to alter the alignment and format of a cell</a:t>
            </a:r>
          </a:p>
          <a:p>
            <a:pPr>
              <a:lnSpc>
                <a:spcPct val="80000"/>
              </a:lnSpc>
            </a:pPr>
            <a:r>
              <a:rPr lang="en-US" sz="1200" dirty="0"/>
              <a:t>be familiar with the text rotation feature for a cell</a:t>
            </a:r>
          </a:p>
          <a:p>
            <a:pPr>
              <a:lnSpc>
                <a:spcPct val="80000"/>
              </a:lnSpc>
            </a:pPr>
            <a:r>
              <a:rPr lang="en-US" sz="1200" dirty="0"/>
              <a:t>know how to insert and delete rows and columns in a worksheet</a:t>
            </a:r>
          </a:p>
          <a:p>
            <a:pPr>
              <a:lnSpc>
                <a:spcPct val="80000"/>
              </a:lnSpc>
            </a:pPr>
            <a:r>
              <a:rPr lang="en-US" sz="1200" dirty="0"/>
              <a:t>be able to insert, delete, rename, move, and copy a worksheet in a spreadsheet</a:t>
            </a:r>
          </a:p>
          <a:p>
            <a:pPr>
              <a:lnSpc>
                <a:spcPct val="80000"/>
              </a:lnSpc>
            </a:pPr>
            <a:r>
              <a:rPr lang="en-US" sz="1200" dirty="0"/>
              <a:t>be familiar with the merge cells feature in a worksheet</a:t>
            </a:r>
          </a:p>
          <a:p>
            <a:pPr>
              <a:lnSpc>
                <a:spcPct val="80000"/>
              </a:lnSpc>
            </a:pPr>
            <a:r>
              <a:rPr lang="en-US" sz="1200" dirty="0"/>
              <a:t>know how to format the borders of selected cells</a:t>
            </a:r>
          </a:p>
          <a:p>
            <a:pPr>
              <a:lnSpc>
                <a:spcPct val="80000"/>
              </a:lnSpc>
            </a:pPr>
            <a:r>
              <a:rPr lang="en-US" sz="1200" dirty="0"/>
              <a:t>be able to protect specific cells in a spreadsheet to avoid formula deletion</a:t>
            </a:r>
          </a:p>
          <a:p>
            <a:pPr>
              <a:lnSpc>
                <a:spcPct val="80000"/>
              </a:lnSpc>
            </a:pPr>
            <a:r>
              <a:rPr lang="en-US" sz="1200" dirty="0"/>
              <a:t>be capable of setting the print area for a worksheet</a:t>
            </a:r>
          </a:p>
          <a:p>
            <a:pPr>
              <a:lnSpc>
                <a:spcPct val="80000"/>
              </a:lnSpc>
            </a:pPr>
            <a:r>
              <a:rPr lang="en-US" sz="1200" dirty="0"/>
              <a:t>know how to apply an auto format to a spreadsheet</a:t>
            </a:r>
          </a:p>
          <a:p>
            <a:pPr>
              <a:lnSpc>
                <a:spcPct val="80000"/>
              </a:lnSpc>
            </a:pPr>
            <a:r>
              <a:rPr lang="en-US" sz="1200" dirty="0"/>
              <a:t>know how to use conditional formatting in a spreadsheet</a:t>
            </a:r>
          </a:p>
          <a:p>
            <a:pPr>
              <a:lnSpc>
                <a:spcPct val="80000"/>
              </a:lnSpc>
            </a:pPr>
            <a:r>
              <a:rPr lang="en-US" sz="1200" dirty="0"/>
              <a:t>be able to insert comments into specific cells</a:t>
            </a:r>
          </a:p>
          <a:p>
            <a:pPr>
              <a:lnSpc>
                <a:spcPct val="80000"/>
              </a:lnSpc>
            </a:pPr>
            <a:r>
              <a:rPr lang="en-US" sz="1200" dirty="0"/>
              <a:t>be familiar with the merge cells feature in a worksheet</a:t>
            </a:r>
          </a:p>
          <a:p>
            <a:pPr>
              <a:lnSpc>
                <a:spcPct val="80000"/>
              </a:lnSpc>
            </a:pPr>
            <a:r>
              <a:rPr lang="en-US" sz="1200" dirty="0"/>
              <a:t>know how to format the borders of selected cells</a:t>
            </a:r>
          </a:p>
          <a:p>
            <a:pPr>
              <a:lnSpc>
                <a:spcPct val="80000"/>
              </a:lnSpc>
            </a:pPr>
            <a:endParaRPr lang="en-US" sz="1200" dirty="0"/>
          </a:p>
          <a:p>
            <a:pPr>
              <a:lnSpc>
                <a:spcPct val="80000"/>
              </a:lnSpc>
            </a:pPr>
            <a:endParaRPr lang="en-US" sz="1200" dirty="0"/>
          </a:p>
        </p:txBody>
      </p:sp>
      <p:sp>
        <p:nvSpPr>
          <p:cNvPr id="17413" name="Rectangle 6"/>
          <p:cNvSpPr>
            <a:spLocks noGrp="1" noChangeArrowheads="1"/>
          </p:cNvSpPr>
          <p:nvPr>
            <p:ph type="body" sz="half" idx="2"/>
          </p:nvPr>
        </p:nvSpPr>
        <p:spPr>
          <a:xfrm>
            <a:off x="4152900" y="533400"/>
            <a:ext cx="4076700" cy="5105400"/>
          </a:xfrm>
        </p:spPr>
        <p:txBody>
          <a:bodyPr/>
          <a:lstStyle/>
          <a:p>
            <a:pPr>
              <a:lnSpc>
                <a:spcPct val="80000"/>
              </a:lnSpc>
            </a:pPr>
            <a:r>
              <a:rPr lang="en-US" sz="1200" dirty="0"/>
              <a:t>be able to protect specific cells in a spreadsheet to avoid formula deletion</a:t>
            </a:r>
          </a:p>
          <a:p>
            <a:pPr>
              <a:lnSpc>
                <a:spcPct val="80000"/>
              </a:lnSpc>
            </a:pPr>
            <a:r>
              <a:rPr lang="en-US" sz="1200" dirty="0"/>
              <a:t>be capable of setting the print area for a worksheet</a:t>
            </a:r>
          </a:p>
          <a:p>
            <a:pPr>
              <a:lnSpc>
                <a:spcPct val="80000"/>
              </a:lnSpc>
            </a:pPr>
            <a:r>
              <a:rPr lang="en-US" sz="1200" dirty="0"/>
              <a:t>know how to apply an auto format to a spreadsheet</a:t>
            </a:r>
          </a:p>
          <a:p>
            <a:pPr>
              <a:lnSpc>
                <a:spcPct val="80000"/>
              </a:lnSpc>
            </a:pPr>
            <a:r>
              <a:rPr lang="en-US" sz="1200" dirty="0"/>
              <a:t>know how to use conditional formatting in a spreadsheet</a:t>
            </a:r>
          </a:p>
          <a:p>
            <a:pPr>
              <a:lnSpc>
                <a:spcPct val="80000"/>
              </a:lnSpc>
            </a:pPr>
            <a:r>
              <a:rPr lang="en-US" sz="1200" dirty="0"/>
              <a:t>be able to insert comments into specific cells</a:t>
            </a:r>
          </a:p>
          <a:p>
            <a:pPr>
              <a:lnSpc>
                <a:spcPct val="80000"/>
              </a:lnSpc>
            </a:pPr>
            <a:r>
              <a:rPr lang="en-US" sz="1200" dirty="0"/>
              <a:t>know how to move selected cells and clear cell formats</a:t>
            </a:r>
          </a:p>
          <a:p>
            <a:pPr>
              <a:lnSpc>
                <a:spcPct val="80000"/>
              </a:lnSpc>
            </a:pPr>
            <a:r>
              <a:rPr lang="en-US" sz="1200" dirty="0"/>
              <a:t>be able to change the direction of the active cell after hitting enter</a:t>
            </a:r>
          </a:p>
          <a:p>
            <a:pPr>
              <a:lnSpc>
                <a:spcPct val="80000"/>
              </a:lnSpc>
            </a:pPr>
            <a:r>
              <a:rPr lang="en-US" sz="1200" dirty="0"/>
              <a:t>know how to work with the series functions (auto fill)</a:t>
            </a:r>
          </a:p>
          <a:p>
            <a:pPr>
              <a:lnSpc>
                <a:spcPct val="80000"/>
              </a:lnSpc>
            </a:pPr>
            <a:r>
              <a:rPr lang="en-US" sz="1200" dirty="0"/>
              <a:t>be able to set print titles and options in a spreadsheet</a:t>
            </a:r>
          </a:p>
          <a:p>
            <a:pPr>
              <a:lnSpc>
                <a:spcPct val="80000"/>
              </a:lnSpc>
            </a:pPr>
            <a:r>
              <a:rPr lang="en-US" sz="1200" dirty="0"/>
              <a:t>be familiar with spreadsheet page scaling and centering</a:t>
            </a:r>
          </a:p>
          <a:p>
            <a:pPr>
              <a:lnSpc>
                <a:spcPct val="80000"/>
              </a:lnSpc>
            </a:pPr>
            <a:r>
              <a:rPr lang="en-US" sz="1200" dirty="0"/>
              <a:t>know how to define, apply and remove a style</a:t>
            </a:r>
          </a:p>
          <a:p>
            <a:pPr>
              <a:lnSpc>
                <a:spcPct val="80000"/>
              </a:lnSpc>
            </a:pPr>
            <a:r>
              <a:rPr lang="en-US" sz="1200" dirty="0"/>
              <a:t>be able to use the format painter</a:t>
            </a:r>
          </a:p>
          <a:p>
            <a:pPr>
              <a:lnSpc>
                <a:spcPct val="80000"/>
              </a:lnSpc>
            </a:pPr>
            <a:r>
              <a:rPr lang="en-US" sz="1200" dirty="0"/>
              <a:t>know how to create hyperlinks in a spreadsheet</a:t>
            </a:r>
          </a:p>
          <a:p>
            <a:pPr>
              <a:lnSpc>
                <a:spcPct val="80000"/>
              </a:lnSpc>
            </a:pPr>
            <a:r>
              <a:rPr lang="en-US" sz="1200" dirty="0"/>
              <a:t>be capable of using and creating a template</a:t>
            </a:r>
          </a:p>
          <a:p>
            <a:pPr>
              <a:lnSpc>
                <a:spcPct val="80000"/>
              </a:lnSpc>
            </a:pPr>
            <a:r>
              <a:rPr lang="en-US" sz="1200" dirty="0"/>
              <a:t>be familiar with the send to feature in Excel</a:t>
            </a:r>
          </a:p>
          <a:p>
            <a:pPr>
              <a:lnSpc>
                <a:spcPct val="80000"/>
              </a:lnSpc>
            </a:pPr>
            <a:r>
              <a:rPr lang="en-US" sz="1200" dirty="0"/>
              <a:t>be familiar with using the office assistant</a:t>
            </a:r>
          </a:p>
          <a:p>
            <a:pPr>
              <a:lnSpc>
                <a:spcPct val="80000"/>
              </a:lnSpc>
              <a:buFont typeface="Wingdings" pitchFamily="2" charset="2"/>
              <a:buNone/>
            </a:pPr>
            <a:endParaRPr lang="en-US" sz="1200" dirty="0"/>
          </a:p>
          <a:p>
            <a:pPr>
              <a:lnSpc>
                <a:spcPct val="80000"/>
              </a:lnSpc>
              <a:buFont typeface="Wingdings" pitchFamily="2" charset="2"/>
              <a:buNone/>
            </a:pPr>
            <a:r>
              <a:rPr lang="en-US" sz="1200" dirty="0"/>
              <a:t>Who should attend?  Anyone</a:t>
            </a:r>
          </a:p>
          <a:p>
            <a:pPr>
              <a:lnSpc>
                <a:spcPct val="80000"/>
              </a:lnSpc>
              <a:buFont typeface="Wingdings" pitchFamily="2" charset="2"/>
              <a:buNone/>
            </a:pPr>
            <a:r>
              <a:rPr lang="en-US" sz="1200" dirty="0"/>
              <a:t>Presenter: Linda Steele</a:t>
            </a:r>
          </a:p>
          <a:p>
            <a:pPr>
              <a:lnSpc>
                <a:spcPct val="80000"/>
              </a:lnSpc>
              <a:buFont typeface="Wingdings" pitchFamily="2" charset="2"/>
              <a:buNone/>
            </a:pPr>
            <a:r>
              <a:rPr lang="en-US" sz="1200" dirty="0"/>
              <a:t>Prerequisite:  None  </a:t>
            </a:r>
            <a:r>
              <a:rPr lang="en-US" sz="1200" b="0" dirty="0"/>
              <a:t> </a:t>
            </a:r>
          </a:p>
          <a:p>
            <a:pPr>
              <a:lnSpc>
                <a:spcPct val="80000"/>
              </a:lnSpc>
              <a:buNone/>
            </a:pPr>
            <a:r>
              <a:rPr lang="en-US" sz="1200" dirty="0"/>
              <a:t>Level: Basic   </a:t>
            </a:r>
            <a:r>
              <a:rPr lang="en-US" sz="1200" b="0" dirty="0"/>
              <a:t>   </a:t>
            </a:r>
            <a:endParaRPr lang="en-US" sz="1200" dirty="0"/>
          </a:p>
          <a:p>
            <a:pPr>
              <a:lnSpc>
                <a:spcPct val="80000"/>
              </a:lnSpc>
              <a:buFont typeface="Wingdings" pitchFamily="2" charset="2"/>
              <a:buNone/>
            </a:pPr>
            <a:r>
              <a:rPr lang="en-US" sz="1200" dirty="0"/>
              <a:t>Program Length:  2 hours</a:t>
            </a:r>
          </a:p>
          <a:p>
            <a:pPr>
              <a:lnSpc>
                <a:spcPct val="80000"/>
              </a:lnSpc>
              <a:buNone/>
            </a:pPr>
            <a:r>
              <a:rPr lang="en-US" sz="1200" dirty="0"/>
              <a:t>CPE awarded:	2 hours Computer Software and Applications</a:t>
            </a:r>
          </a:p>
          <a:p>
            <a:pPr>
              <a:lnSpc>
                <a:spcPct val="80000"/>
              </a:lnSpc>
              <a:buFont typeface="Wingdings" pitchFamily="2" charset="2"/>
              <a:buNone/>
            </a:pPr>
            <a:endParaRPr lang="en-US" sz="1200" dirty="0"/>
          </a:p>
          <a:p>
            <a:pPr>
              <a:lnSpc>
                <a:spcPct val="80000"/>
              </a:lnSpc>
            </a:pPr>
            <a:endParaRPr lang="en-US" sz="1200"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D6EFA111-48E6-4303-9D7F-C5329D09C5BA}" type="slidenum">
              <a:rPr lang="en-US"/>
              <a:pPr/>
              <a:t>125</a:t>
            </a:fld>
            <a:endParaRPr lang="en-US" dirty="0"/>
          </a:p>
        </p:txBody>
      </p:sp>
      <p:sp>
        <p:nvSpPr>
          <p:cNvPr id="18435" name="Rectangle 2"/>
          <p:cNvSpPr>
            <a:spLocks noGrp="1" noChangeArrowheads="1"/>
          </p:cNvSpPr>
          <p:nvPr>
            <p:ph type="title"/>
          </p:nvPr>
        </p:nvSpPr>
        <p:spPr>
          <a:xfrm>
            <a:off x="304800" y="0"/>
            <a:ext cx="7391400" cy="1066800"/>
          </a:xfrm>
        </p:spPr>
        <p:txBody>
          <a:bodyPr/>
          <a:lstStyle/>
          <a:p>
            <a:r>
              <a:rPr lang="en-US" dirty="0">
                <a:solidFill>
                  <a:schemeClr val="accent1"/>
                </a:solidFill>
              </a:rPr>
              <a:t>Adding a Timeline to an Excel Pivot Table</a:t>
            </a:r>
          </a:p>
        </p:txBody>
      </p:sp>
      <p:sp>
        <p:nvSpPr>
          <p:cNvPr id="18436" name="Rectangle 3"/>
          <p:cNvSpPr>
            <a:spLocks noGrp="1" noChangeArrowheads="1"/>
          </p:cNvSpPr>
          <p:nvPr>
            <p:ph type="body" idx="1"/>
          </p:nvPr>
        </p:nvSpPr>
        <p:spPr>
          <a:xfrm>
            <a:off x="228600" y="838200"/>
            <a:ext cx="8382000" cy="4267200"/>
          </a:xfrm>
        </p:spPr>
        <p:txBody>
          <a:bodyPr/>
          <a:lstStyle/>
          <a:p>
            <a:pPr>
              <a:lnSpc>
                <a:spcPct val="80000"/>
              </a:lnSpc>
              <a:buFont typeface="Wingdings" pitchFamily="2" charset="2"/>
              <a:buNone/>
            </a:pPr>
            <a:endParaRPr lang="en-US" sz="1800" dirty="0"/>
          </a:p>
          <a:p>
            <a:pPr>
              <a:lnSpc>
                <a:spcPct val="80000"/>
              </a:lnSpc>
              <a:buFont typeface="Wingdings" pitchFamily="2" charset="2"/>
              <a:buNone/>
            </a:pPr>
            <a:r>
              <a:rPr lang="en-US" sz="1600" dirty="0"/>
              <a:t>Session Description </a:t>
            </a:r>
          </a:p>
          <a:p>
            <a:pPr>
              <a:lnSpc>
                <a:spcPct val="80000"/>
              </a:lnSpc>
              <a:buFont typeface="Wingdings" pitchFamily="2" charset="2"/>
              <a:buNone/>
            </a:pPr>
            <a:r>
              <a:rPr lang="en-US" sz="1600" dirty="0"/>
              <a:t>     This session’s focus will teach participants how to add a timeline and a slicer</a:t>
            </a:r>
          </a:p>
          <a:p>
            <a:pPr>
              <a:lnSpc>
                <a:spcPct val="80000"/>
              </a:lnSpc>
              <a:buFont typeface="Wingdings" pitchFamily="2" charset="2"/>
              <a:buNone/>
            </a:pPr>
            <a:r>
              <a:rPr lang="en-US" sz="1600" dirty="0"/>
              <a:t>      to a pivot table to extract information.</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At the completion of this session the team member will: </a:t>
            </a:r>
          </a:p>
          <a:p>
            <a:pPr>
              <a:lnSpc>
                <a:spcPct val="80000"/>
              </a:lnSpc>
            </a:pPr>
            <a:r>
              <a:rPr lang="en-US" sz="1600" dirty="0"/>
              <a:t>be able to use a pivot table</a:t>
            </a:r>
          </a:p>
          <a:p>
            <a:pPr>
              <a:lnSpc>
                <a:spcPct val="80000"/>
              </a:lnSpc>
            </a:pPr>
            <a:r>
              <a:rPr lang="en-US" sz="1600" dirty="0"/>
              <a:t>be able to update a pivot tablet </a:t>
            </a:r>
          </a:p>
          <a:p>
            <a:pPr>
              <a:lnSpc>
                <a:spcPct val="80000"/>
              </a:lnSpc>
            </a:pPr>
            <a:endParaRPr lang="en-US" sz="1600" dirty="0"/>
          </a:p>
          <a:p>
            <a:pPr marL="0" indent="0">
              <a:lnSpc>
                <a:spcPct val="80000"/>
              </a:lnSpc>
              <a:buNone/>
            </a:pPr>
            <a:r>
              <a:rPr lang="en-US" sz="1600" dirty="0"/>
              <a:t>**This class comes with a practice exercise for hands on training.</a:t>
            </a:r>
          </a:p>
          <a:p>
            <a:pPr>
              <a:lnSpc>
                <a:spcPct val="80000"/>
              </a:lnSpc>
            </a:pPr>
            <a:endParaRPr lang="en-US" sz="1600" dirty="0"/>
          </a:p>
          <a:p>
            <a:pPr>
              <a:lnSpc>
                <a:spcPct val="80000"/>
              </a:lnSpc>
              <a:buFont typeface="Wingdings" pitchFamily="2" charset="2"/>
              <a:buNone/>
            </a:pPr>
            <a:r>
              <a:rPr lang="en-US" sz="1600" dirty="0"/>
              <a:t>Who should attend?  Anyone</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Presenter: Linda Steele</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Prerequisite:  None</a:t>
            </a:r>
          </a:p>
          <a:p>
            <a:pPr>
              <a:lnSpc>
                <a:spcPct val="80000"/>
              </a:lnSpc>
              <a:buNone/>
            </a:pPr>
            <a:endParaRPr lang="en-US" sz="1600" dirty="0"/>
          </a:p>
          <a:p>
            <a:pPr>
              <a:lnSpc>
                <a:spcPct val="80000"/>
              </a:lnSpc>
              <a:buNone/>
            </a:pPr>
            <a:r>
              <a:rPr lang="en-US" sz="1600" dirty="0"/>
              <a:t>Level: Intermediate  </a:t>
            </a:r>
            <a:r>
              <a:rPr lang="en-US" sz="1600" b="0" dirty="0"/>
              <a:t>    </a:t>
            </a:r>
            <a:r>
              <a:rPr lang="en-US" sz="1600" dirty="0"/>
              <a:t>	</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Program Length:  1.5  hours</a:t>
            </a:r>
          </a:p>
          <a:p>
            <a:pPr>
              <a:lnSpc>
                <a:spcPct val="80000"/>
              </a:lnSpc>
              <a:buNone/>
            </a:pPr>
            <a:endParaRPr lang="en-US" sz="1600" dirty="0"/>
          </a:p>
          <a:p>
            <a:pPr>
              <a:lnSpc>
                <a:spcPct val="80000"/>
              </a:lnSpc>
              <a:buNone/>
            </a:pPr>
            <a:r>
              <a:rPr lang="en-US" sz="1600" dirty="0"/>
              <a:t>CPE awarded:	1.5 hours Computer Software and Applications</a:t>
            </a:r>
          </a:p>
          <a:p>
            <a:pPr>
              <a:lnSpc>
                <a:spcPct val="80000"/>
              </a:lnSpc>
              <a:buFont typeface="Wingdings" pitchFamily="2" charset="2"/>
              <a:buNone/>
            </a:pPr>
            <a:endParaRPr lang="en-US" sz="1800" dirty="0"/>
          </a:p>
          <a:p>
            <a:pPr>
              <a:lnSpc>
                <a:spcPct val="80000"/>
              </a:lnSpc>
            </a:pPr>
            <a:endParaRPr lang="en-US" sz="1800" dirty="0"/>
          </a:p>
        </p:txBody>
      </p:sp>
    </p:spTree>
    <p:extLst>
      <p:ext uri="{BB962C8B-B14F-4D97-AF65-F5344CB8AC3E}">
        <p14:creationId xmlns:p14="http://schemas.microsoft.com/office/powerpoint/2010/main" val="77691372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p:spPr>
        <p:txBody>
          <a:bodyPr/>
          <a:lstStyle/>
          <a:p>
            <a:fld id="{B99FD43B-5247-4C47-89BF-C3F1C0D86B98}" type="slidenum">
              <a:rPr lang="en-US"/>
              <a:pPr/>
              <a:t>126</a:t>
            </a:fld>
            <a:endParaRPr lang="en-US" dirty="0"/>
          </a:p>
        </p:txBody>
      </p:sp>
      <p:sp>
        <p:nvSpPr>
          <p:cNvPr id="19459" name="Rectangle 2"/>
          <p:cNvSpPr>
            <a:spLocks noGrp="1" noChangeArrowheads="1"/>
          </p:cNvSpPr>
          <p:nvPr>
            <p:ph type="title"/>
          </p:nvPr>
        </p:nvSpPr>
        <p:spPr>
          <a:xfrm>
            <a:off x="304800" y="0"/>
            <a:ext cx="7391400" cy="990600"/>
          </a:xfrm>
        </p:spPr>
        <p:txBody>
          <a:bodyPr/>
          <a:lstStyle/>
          <a:p>
            <a:r>
              <a:rPr lang="en-US" dirty="0">
                <a:solidFill>
                  <a:schemeClr val="accent1"/>
                </a:solidFill>
              </a:rPr>
              <a:t>Advanced Excel Features</a:t>
            </a:r>
          </a:p>
        </p:txBody>
      </p:sp>
      <p:sp>
        <p:nvSpPr>
          <p:cNvPr id="19460" name="Rectangle 3"/>
          <p:cNvSpPr>
            <a:spLocks noGrp="1" noChangeArrowheads="1"/>
          </p:cNvSpPr>
          <p:nvPr>
            <p:ph type="body" idx="1"/>
          </p:nvPr>
        </p:nvSpPr>
        <p:spPr>
          <a:xfrm>
            <a:off x="381000" y="762000"/>
            <a:ext cx="3276600" cy="58674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work on improving the individual’s Excel skills.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spcBef>
                <a:spcPct val="0"/>
              </a:spcBef>
              <a:buFontTx/>
              <a:buNone/>
            </a:pPr>
            <a:r>
              <a:rPr lang="en-US" sz="1600" dirty="0"/>
              <a:t>Prerequisite:  None</a:t>
            </a:r>
          </a:p>
          <a:p>
            <a:pPr>
              <a:spcBef>
                <a:spcPct val="0"/>
              </a:spcBef>
              <a:buFontTx/>
              <a:buNone/>
            </a:pPr>
            <a:r>
              <a:rPr lang="en-US" sz="1600" dirty="0"/>
              <a:t>Level: Intermediate  </a:t>
            </a:r>
            <a:r>
              <a:rPr lang="en-US" sz="1600" b="0" dirty="0"/>
              <a:t>    </a:t>
            </a:r>
          </a:p>
          <a:p>
            <a:pPr>
              <a:spcBef>
                <a:spcPct val="0"/>
              </a:spcBef>
              <a:buFontTx/>
              <a:buNone/>
            </a:pPr>
            <a:endParaRPr lang="en-US" sz="1600" dirty="0"/>
          </a:p>
          <a:p>
            <a:pPr>
              <a:spcBef>
                <a:spcPct val="0"/>
              </a:spcBef>
              <a:buFontTx/>
              <a:buNone/>
            </a:pPr>
            <a:r>
              <a:rPr lang="en-US" sz="1600" dirty="0"/>
              <a:t>Who should attend?  Anyone wanting to learn advanced features of Excel</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2 - 3 hours</a:t>
            </a:r>
          </a:p>
          <a:p>
            <a:pPr>
              <a:lnSpc>
                <a:spcPct val="80000"/>
              </a:lnSpc>
              <a:buNone/>
            </a:pPr>
            <a:r>
              <a:rPr lang="en-US" sz="1600" dirty="0"/>
              <a:t>CPE awarded:	2 hours Computer Software and Applications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This class comes with a practice exercise.</a:t>
            </a:r>
          </a:p>
          <a:p>
            <a:pPr>
              <a:lnSpc>
                <a:spcPct val="90000"/>
              </a:lnSpc>
              <a:buFont typeface="Wingdings" pitchFamily="2" charset="2"/>
              <a:buNone/>
            </a:pPr>
            <a:endParaRPr lang="en-US" sz="1800" dirty="0"/>
          </a:p>
          <a:p>
            <a:pPr>
              <a:lnSpc>
                <a:spcPct val="90000"/>
              </a:lnSpc>
              <a:buFont typeface="Wingdings" pitchFamily="2" charset="2"/>
              <a:buNone/>
            </a:pPr>
            <a:endParaRPr lang="en-US" sz="1800" dirty="0"/>
          </a:p>
          <a:p>
            <a:pPr>
              <a:lnSpc>
                <a:spcPct val="90000"/>
              </a:lnSpc>
              <a:buFont typeface="Wingdings" pitchFamily="2" charset="2"/>
              <a:buNone/>
            </a:pPr>
            <a:endParaRPr lang="en-US" sz="1800" dirty="0"/>
          </a:p>
          <a:p>
            <a:pPr>
              <a:lnSpc>
                <a:spcPct val="90000"/>
              </a:lnSpc>
              <a:buFont typeface="Wingdings" pitchFamily="2" charset="2"/>
              <a:buNone/>
            </a:pPr>
            <a:endParaRPr lang="en-US" sz="1600" dirty="0"/>
          </a:p>
          <a:p>
            <a:pPr>
              <a:lnSpc>
                <a:spcPct val="90000"/>
              </a:lnSpc>
              <a:buFont typeface="Wingdings" pitchFamily="2" charset="2"/>
              <a:buNone/>
            </a:pPr>
            <a:endParaRPr lang="en-US" sz="1600" dirty="0"/>
          </a:p>
          <a:p>
            <a:pPr>
              <a:lnSpc>
                <a:spcPct val="90000"/>
              </a:lnSpc>
            </a:pPr>
            <a:endParaRPr lang="en-US" sz="1600" dirty="0"/>
          </a:p>
        </p:txBody>
      </p:sp>
      <p:sp>
        <p:nvSpPr>
          <p:cNvPr id="19461" name="Rectangle 4"/>
          <p:cNvSpPr>
            <a:spLocks noChangeArrowheads="1"/>
          </p:cNvSpPr>
          <p:nvPr/>
        </p:nvSpPr>
        <p:spPr bwMode="auto">
          <a:xfrm>
            <a:off x="4267200" y="990600"/>
            <a:ext cx="3962400" cy="5867400"/>
          </a:xfrm>
          <a:prstGeom prst="rect">
            <a:avLst/>
          </a:prstGeom>
          <a:noFill/>
          <a:ln w="9525">
            <a:noFill/>
            <a:miter lim="800000"/>
            <a:headEnd/>
            <a:tailEnd/>
          </a:ln>
        </p:spPr>
        <p:txBody>
          <a:bodyPr/>
          <a:lstStyle/>
          <a:p>
            <a:pPr marL="282575" indent="-282575">
              <a:lnSpc>
                <a:spcPct val="80000"/>
              </a:lnSpc>
              <a:spcBef>
                <a:spcPct val="20000"/>
              </a:spcBef>
              <a:buFont typeface="Wingdings" pitchFamily="2" charset="2"/>
              <a:buNone/>
            </a:pPr>
            <a:r>
              <a:rPr lang="en-US" sz="1600" b="1" dirty="0">
                <a:latin typeface="Arial" charset="0"/>
              </a:rPr>
              <a:t>At the completion of this session the team member will be able to use the following features:</a:t>
            </a:r>
          </a:p>
          <a:p>
            <a:pPr marL="282575" indent="-282575">
              <a:lnSpc>
                <a:spcPct val="80000"/>
              </a:lnSpc>
              <a:spcBef>
                <a:spcPct val="20000"/>
              </a:spcBef>
              <a:buFont typeface="Wingdings" pitchFamily="2" charset="2"/>
              <a:buChar char="§"/>
            </a:pPr>
            <a:r>
              <a:rPr lang="en-US" sz="1600" b="1" dirty="0">
                <a:latin typeface="Arial" charset="0"/>
              </a:rPr>
              <a:t>Goal Seek</a:t>
            </a:r>
          </a:p>
          <a:p>
            <a:pPr marL="282575" indent="-282575">
              <a:lnSpc>
                <a:spcPct val="80000"/>
              </a:lnSpc>
              <a:spcBef>
                <a:spcPct val="20000"/>
              </a:spcBef>
              <a:buFont typeface="Wingdings" pitchFamily="2" charset="2"/>
              <a:buChar char="§"/>
            </a:pPr>
            <a:r>
              <a:rPr lang="en-US" sz="1600" b="1" dirty="0">
                <a:latin typeface="Arial" charset="0"/>
              </a:rPr>
              <a:t>Charts and Graphs	</a:t>
            </a:r>
          </a:p>
          <a:p>
            <a:pPr marL="282575" indent="-282575">
              <a:lnSpc>
                <a:spcPct val="80000"/>
              </a:lnSpc>
              <a:spcBef>
                <a:spcPct val="20000"/>
              </a:spcBef>
              <a:buFont typeface="Wingdings" pitchFamily="2" charset="2"/>
              <a:buChar char="§"/>
            </a:pPr>
            <a:r>
              <a:rPr lang="en-US" sz="1600" b="1" dirty="0">
                <a:latin typeface="Arial" charset="0"/>
              </a:rPr>
              <a:t>Scenarios	</a:t>
            </a:r>
          </a:p>
          <a:p>
            <a:pPr marL="282575" indent="-282575">
              <a:lnSpc>
                <a:spcPct val="80000"/>
              </a:lnSpc>
              <a:spcBef>
                <a:spcPct val="20000"/>
              </a:spcBef>
              <a:buFont typeface="Wingdings" pitchFamily="2" charset="2"/>
              <a:buChar char="§"/>
            </a:pPr>
            <a:r>
              <a:rPr lang="en-US" sz="1600" b="1" dirty="0">
                <a:latin typeface="Arial" charset="0"/>
              </a:rPr>
              <a:t>Numerical Dates	</a:t>
            </a:r>
          </a:p>
          <a:p>
            <a:pPr marL="282575" indent="-282575">
              <a:lnSpc>
                <a:spcPct val="80000"/>
              </a:lnSpc>
              <a:spcBef>
                <a:spcPct val="20000"/>
              </a:spcBef>
              <a:buFont typeface="Wingdings" pitchFamily="2" charset="2"/>
              <a:buChar char="§"/>
            </a:pPr>
            <a:r>
              <a:rPr lang="en-US" sz="1600" b="1" dirty="0">
                <a:latin typeface="Arial" charset="0"/>
              </a:rPr>
              <a:t>Inserting an IF Function	</a:t>
            </a:r>
          </a:p>
          <a:p>
            <a:pPr marL="282575" indent="-282575">
              <a:lnSpc>
                <a:spcPct val="80000"/>
              </a:lnSpc>
              <a:spcBef>
                <a:spcPct val="20000"/>
              </a:spcBef>
              <a:buFont typeface="Wingdings" pitchFamily="2" charset="2"/>
              <a:buChar char="§"/>
            </a:pPr>
            <a:r>
              <a:rPr lang="en-US" sz="1600" b="1" dirty="0">
                <a:latin typeface="Arial" charset="0"/>
              </a:rPr>
              <a:t>Auditing Tools	</a:t>
            </a:r>
          </a:p>
          <a:p>
            <a:pPr marL="282575" indent="-282575">
              <a:lnSpc>
                <a:spcPct val="80000"/>
              </a:lnSpc>
              <a:spcBef>
                <a:spcPct val="20000"/>
              </a:spcBef>
              <a:buFont typeface="Wingdings" pitchFamily="2" charset="2"/>
              <a:buChar char="§"/>
            </a:pPr>
            <a:r>
              <a:rPr lang="en-US" sz="1600" b="1" dirty="0">
                <a:latin typeface="Arial" charset="0"/>
              </a:rPr>
              <a:t>Macros 	</a:t>
            </a:r>
          </a:p>
          <a:p>
            <a:pPr marL="282575" indent="-282575">
              <a:lnSpc>
                <a:spcPct val="80000"/>
              </a:lnSpc>
              <a:spcBef>
                <a:spcPct val="20000"/>
              </a:spcBef>
              <a:buFont typeface="Wingdings" pitchFamily="2" charset="2"/>
              <a:buChar char="§"/>
            </a:pPr>
            <a:r>
              <a:rPr lang="en-US" sz="1600" b="1" dirty="0">
                <a:latin typeface="Arial" charset="0"/>
              </a:rPr>
              <a:t>Conditional Sum Wizard	</a:t>
            </a:r>
          </a:p>
          <a:p>
            <a:pPr marL="282575" indent="-282575">
              <a:lnSpc>
                <a:spcPct val="80000"/>
              </a:lnSpc>
              <a:spcBef>
                <a:spcPct val="20000"/>
              </a:spcBef>
              <a:buFont typeface="Wingdings" pitchFamily="2" charset="2"/>
              <a:buChar char="§"/>
            </a:pPr>
            <a:r>
              <a:rPr lang="en-US" sz="1600" b="1" dirty="0">
                <a:latin typeface="Arial" charset="0"/>
              </a:rPr>
              <a:t>Sorting	</a:t>
            </a:r>
          </a:p>
          <a:p>
            <a:pPr marL="282575" indent="-282575">
              <a:lnSpc>
                <a:spcPct val="80000"/>
              </a:lnSpc>
              <a:spcBef>
                <a:spcPct val="20000"/>
              </a:spcBef>
              <a:buFont typeface="Wingdings" pitchFamily="2" charset="2"/>
              <a:buChar char="§"/>
            </a:pPr>
            <a:r>
              <a:rPr lang="en-US" sz="1600" b="1" dirty="0">
                <a:latin typeface="Arial" charset="0"/>
              </a:rPr>
              <a:t>Filtering	</a:t>
            </a:r>
          </a:p>
          <a:p>
            <a:pPr marL="282575" indent="-282575">
              <a:lnSpc>
                <a:spcPct val="80000"/>
              </a:lnSpc>
              <a:spcBef>
                <a:spcPct val="20000"/>
              </a:spcBef>
              <a:buFont typeface="Wingdings" pitchFamily="2" charset="2"/>
              <a:buChar char="§"/>
            </a:pPr>
            <a:r>
              <a:rPr lang="en-US" sz="1600" b="1" dirty="0">
                <a:latin typeface="Arial" charset="0"/>
              </a:rPr>
              <a:t>Subtotals	</a:t>
            </a:r>
          </a:p>
          <a:p>
            <a:pPr marL="282575" indent="-282575">
              <a:lnSpc>
                <a:spcPct val="80000"/>
              </a:lnSpc>
              <a:spcBef>
                <a:spcPct val="20000"/>
              </a:spcBef>
              <a:buFont typeface="Wingdings" pitchFamily="2" charset="2"/>
              <a:buChar char="§"/>
            </a:pPr>
            <a:r>
              <a:rPr lang="en-US" sz="1600" b="1" dirty="0">
                <a:latin typeface="Arial" charset="0"/>
              </a:rPr>
              <a:t>Validation	</a:t>
            </a:r>
          </a:p>
          <a:p>
            <a:pPr marL="282575" indent="-282575">
              <a:lnSpc>
                <a:spcPct val="80000"/>
              </a:lnSpc>
              <a:spcBef>
                <a:spcPct val="20000"/>
              </a:spcBef>
              <a:buFont typeface="Wingdings" pitchFamily="2" charset="2"/>
              <a:buChar char="§"/>
            </a:pPr>
            <a:r>
              <a:rPr lang="en-US" sz="1600" b="1" dirty="0">
                <a:latin typeface="Arial" charset="0"/>
              </a:rPr>
              <a:t>Data Table	</a:t>
            </a:r>
          </a:p>
          <a:p>
            <a:pPr marL="282575" indent="-282575">
              <a:lnSpc>
                <a:spcPct val="80000"/>
              </a:lnSpc>
              <a:spcBef>
                <a:spcPct val="20000"/>
              </a:spcBef>
              <a:buFont typeface="Wingdings" pitchFamily="2" charset="2"/>
              <a:buChar char="§"/>
            </a:pPr>
            <a:r>
              <a:rPr lang="en-US" sz="1600" b="1" dirty="0">
                <a:latin typeface="Arial" charset="0"/>
              </a:rPr>
              <a:t>Consolidate Data	</a:t>
            </a:r>
          </a:p>
          <a:p>
            <a:pPr marL="282575" indent="-282575">
              <a:lnSpc>
                <a:spcPct val="80000"/>
              </a:lnSpc>
              <a:spcBef>
                <a:spcPct val="20000"/>
              </a:spcBef>
              <a:buFont typeface="Wingdings" pitchFamily="2" charset="2"/>
              <a:buChar char="§"/>
            </a:pPr>
            <a:r>
              <a:rPr lang="en-US" sz="1600" b="1" dirty="0">
                <a:latin typeface="Arial" charset="0"/>
              </a:rPr>
              <a:t>Pivot Table	</a:t>
            </a:r>
          </a:p>
          <a:p>
            <a:pPr marL="282575" indent="-282575">
              <a:lnSpc>
                <a:spcPct val="80000"/>
              </a:lnSpc>
              <a:spcBef>
                <a:spcPct val="20000"/>
              </a:spcBef>
              <a:buFont typeface="Wingdings" pitchFamily="2" charset="2"/>
              <a:buChar char="§"/>
            </a:pPr>
            <a:r>
              <a:rPr lang="en-US" sz="1600" b="1" dirty="0">
                <a:latin typeface="Arial" charset="0"/>
              </a:rPr>
              <a:t>Internet	</a:t>
            </a: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p:spPr>
        <p:txBody>
          <a:bodyPr/>
          <a:lstStyle/>
          <a:p>
            <a:fld id="{B99FD43B-5247-4C47-89BF-C3F1C0D86B98}" type="slidenum">
              <a:rPr lang="en-US"/>
              <a:pPr/>
              <a:t>127</a:t>
            </a:fld>
            <a:endParaRPr lang="en-US" dirty="0"/>
          </a:p>
        </p:txBody>
      </p:sp>
      <p:sp>
        <p:nvSpPr>
          <p:cNvPr id="19459" name="Rectangle 2"/>
          <p:cNvSpPr>
            <a:spLocks noGrp="1" noChangeArrowheads="1"/>
          </p:cNvSpPr>
          <p:nvPr>
            <p:ph type="title"/>
          </p:nvPr>
        </p:nvSpPr>
        <p:spPr>
          <a:xfrm>
            <a:off x="304800" y="0"/>
            <a:ext cx="7391400" cy="990600"/>
          </a:xfrm>
        </p:spPr>
        <p:txBody>
          <a:bodyPr/>
          <a:lstStyle/>
          <a:p>
            <a:r>
              <a:rPr lang="en-US" dirty="0">
                <a:solidFill>
                  <a:schemeClr val="accent1"/>
                </a:solidFill>
              </a:rPr>
              <a:t>Creating an Amortization Schedule in Excel</a:t>
            </a:r>
          </a:p>
        </p:txBody>
      </p:sp>
      <p:sp>
        <p:nvSpPr>
          <p:cNvPr id="19460" name="Rectangle 3"/>
          <p:cNvSpPr>
            <a:spLocks noGrp="1" noChangeArrowheads="1"/>
          </p:cNvSpPr>
          <p:nvPr>
            <p:ph type="body" idx="1"/>
          </p:nvPr>
        </p:nvSpPr>
        <p:spPr>
          <a:xfrm>
            <a:off x="381000" y="1219200"/>
            <a:ext cx="3276600" cy="54102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how to create an amortization schedule in Excel.</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spcBef>
                <a:spcPct val="0"/>
              </a:spcBef>
              <a:buFontTx/>
              <a:buNone/>
            </a:pPr>
            <a:r>
              <a:rPr lang="en-US" sz="1600" dirty="0"/>
              <a:t>Prerequisite:  None</a:t>
            </a:r>
          </a:p>
          <a:p>
            <a:pPr>
              <a:spcBef>
                <a:spcPct val="0"/>
              </a:spcBef>
              <a:buFontTx/>
              <a:buNone/>
            </a:pPr>
            <a:r>
              <a:rPr lang="en-US" sz="1600" dirty="0"/>
              <a:t>Level: Intermediate  </a:t>
            </a:r>
            <a:r>
              <a:rPr lang="en-US" sz="1600" b="0" dirty="0"/>
              <a:t>    </a:t>
            </a:r>
          </a:p>
          <a:p>
            <a:pPr>
              <a:spcBef>
                <a:spcPct val="0"/>
              </a:spcBef>
              <a:buFontTx/>
              <a:buNone/>
            </a:pPr>
            <a:endParaRPr lang="en-US" sz="1600" dirty="0"/>
          </a:p>
          <a:p>
            <a:pPr>
              <a:spcBef>
                <a:spcPct val="0"/>
              </a:spcBef>
              <a:buFontTx/>
              <a:buNone/>
            </a:pPr>
            <a:r>
              <a:rPr lang="en-US" sz="1600" dirty="0"/>
              <a:t>Who should attend?  Anyone wanting to learn how to create an amortization schedule.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1.5 hours</a:t>
            </a:r>
          </a:p>
          <a:p>
            <a:pPr>
              <a:lnSpc>
                <a:spcPct val="90000"/>
              </a:lnSpc>
              <a:buFont typeface="Wingdings" pitchFamily="2" charset="2"/>
              <a:buNone/>
            </a:pPr>
            <a:endParaRPr lang="en-US" sz="1600" dirty="0"/>
          </a:p>
          <a:p>
            <a:pPr>
              <a:lnSpc>
                <a:spcPct val="80000"/>
              </a:lnSpc>
              <a:buNone/>
            </a:pPr>
            <a:r>
              <a:rPr lang="en-US" sz="1600" dirty="0"/>
              <a:t>CPE awarded:	1.5 hours Computer Software and Applications</a:t>
            </a:r>
          </a:p>
          <a:p>
            <a:pPr>
              <a:lnSpc>
                <a:spcPct val="90000"/>
              </a:lnSpc>
              <a:buFont typeface="Wingdings" pitchFamily="2" charset="2"/>
              <a:buNone/>
            </a:pPr>
            <a:endParaRPr lang="en-US" sz="1600" dirty="0"/>
          </a:p>
          <a:p>
            <a:pPr>
              <a:lnSpc>
                <a:spcPct val="90000"/>
              </a:lnSpc>
              <a:buFont typeface="Wingdings" pitchFamily="2" charset="2"/>
              <a:buNone/>
            </a:pPr>
            <a:endParaRPr lang="en-US" sz="1800" dirty="0"/>
          </a:p>
          <a:p>
            <a:pPr>
              <a:lnSpc>
                <a:spcPct val="90000"/>
              </a:lnSpc>
              <a:buFont typeface="Wingdings" pitchFamily="2" charset="2"/>
              <a:buNone/>
            </a:pPr>
            <a:endParaRPr lang="en-US" sz="1800" dirty="0"/>
          </a:p>
          <a:p>
            <a:pPr>
              <a:lnSpc>
                <a:spcPct val="90000"/>
              </a:lnSpc>
              <a:buFont typeface="Wingdings" pitchFamily="2" charset="2"/>
              <a:buNone/>
            </a:pPr>
            <a:endParaRPr lang="en-US" sz="1800" dirty="0"/>
          </a:p>
          <a:p>
            <a:pPr>
              <a:lnSpc>
                <a:spcPct val="90000"/>
              </a:lnSpc>
              <a:buFont typeface="Wingdings" pitchFamily="2" charset="2"/>
              <a:buNone/>
            </a:pPr>
            <a:endParaRPr lang="en-US" sz="1600" dirty="0"/>
          </a:p>
          <a:p>
            <a:pPr>
              <a:lnSpc>
                <a:spcPct val="90000"/>
              </a:lnSpc>
              <a:buFont typeface="Wingdings" pitchFamily="2" charset="2"/>
              <a:buNone/>
            </a:pPr>
            <a:endParaRPr lang="en-US" sz="1600" dirty="0"/>
          </a:p>
          <a:p>
            <a:pPr>
              <a:lnSpc>
                <a:spcPct val="90000"/>
              </a:lnSpc>
            </a:pPr>
            <a:endParaRPr lang="en-US" sz="1600" dirty="0"/>
          </a:p>
        </p:txBody>
      </p:sp>
      <p:sp>
        <p:nvSpPr>
          <p:cNvPr id="19461" name="Rectangle 4"/>
          <p:cNvSpPr>
            <a:spLocks noChangeArrowheads="1"/>
          </p:cNvSpPr>
          <p:nvPr/>
        </p:nvSpPr>
        <p:spPr bwMode="auto">
          <a:xfrm>
            <a:off x="4267200" y="990600"/>
            <a:ext cx="3962400" cy="5867400"/>
          </a:xfrm>
          <a:prstGeom prst="rect">
            <a:avLst/>
          </a:prstGeom>
          <a:noFill/>
          <a:ln w="9525">
            <a:noFill/>
            <a:miter lim="800000"/>
            <a:headEnd/>
            <a:tailEnd/>
          </a:ln>
        </p:spPr>
        <p:txBody>
          <a:bodyPr/>
          <a:lstStyle/>
          <a:p>
            <a:pPr marL="282575" indent="-282575">
              <a:lnSpc>
                <a:spcPct val="80000"/>
              </a:lnSpc>
              <a:spcBef>
                <a:spcPct val="20000"/>
              </a:spcBef>
              <a:buFont typeface="Wingdings" pitchFamily="2" charset="2"/>
              <a:buNone/>
            </a:pPr>
            <a:r>
              <a:rPr lang="en-US" sz="1800" b="1" dirty="0">
                <a:latin typeface="Arial" charset="0"/>
              </a:rPr>
              <a:t>At the completion of this session the team member will be able to use the following features:</a:t>
            </a:r>
          </a:p>
          <a:p>
            <a:pPr marL="282575" indent="-282575">
              <a:lnSpc>
                <a:spcPct val="80000"/>
              </a:lnSpc>
              <a:spcBef>
                <a:spcPct val="20000"/>
              </a:spcBef>
              <a:buFont typeface="Wingdings" pitchFamily="2" charset="2"/>
              <a:buNone/>
            </a:pPr>
            <a:endParaRPr lang="en-US" sz="1800" b="1" dirty="0">
              <a:latin typeface="Arial" charset="0"/>
            </a:endParaRPr>
          </a:p>
          <a:p>
            <a:pPr marL="282575" indent="-282575">
              <a:lnSpc>
                <a:spcPct val="80000"/>
              </a:lnSpc>
              <a:spcBef>
                <a:spcPct val="20000"/>
              </a:spcBef>
              <a:buFont typeface="Wingdings" pitchFamily="2" charset="2"/>
              <a:buChar char="§"/>
            </a:pPr>
            <a:r>
              <a:rPr lang="en-US" sz="1800" b="1" dirty="0">
                <a:latin typeface="Arial" charset="0"/>
              </a:rPr>
              <a:t>Vertical lookup</a:t>
            </a:r>
          </a:p>
          <a:p>
            <a:pPr marL="282575" indent="-282575">
              <a:lnSpc>
                <a:spcPct val="80000"/>
              </a:lnSpc>
              <a:spcBef>
                <a:spcPct val="20000"/>
              </a:spcBef>
              <a:buFont typeface="Wingdings" pitchFamily="2" charset="2"/>
              <a:buChar char="§"/>
            </a:pPr>
            <a:r>
              <a:rPr lang="en-US" sz="1800" b="1" dirty="0">
                <a:latin typeface="Arial" charset="0"/>
              </a:rPr>
              <a:t>PMT</a:t>
            </a:r>
          </a:p>
          <a:p>
            <a:pPr marL="282575" indent="-282575">
              <a:lnSpc>
                <a:spcPct val="80000"/>
              </a:lnSpc>
              <a:spcBef>
                <a:spcPct val="20000"/>
              </a:spcBef>
              <a:buFont typeface="Wingdings" pitchFamily="2" charset="2"/>
              <a:buChar char="§"/>
            </a:pPr>
            <a:r>
              <a:rPr lang="en-US" sz="1800" b="1" dirty="0"/>
              <a:t>What If Analysis&gt;Data Table</a:t>
            </a:r>
          </a:p>
          <a:p>
            <a:pPr marL="282575" indent="-282575">
              <a:lnSpc>
                <a:spcPct val="80000"/>
              </a:lnSpc>
              <a:spcBef>
                <a:spcPct val="20000"/>
              </a:spcBef>
              <a:buFont typeface="Wingdings" pitchFamily="2" charset="2"/>
              <a:buChar char="§"/>
            </a:pPr>
            <a:r>
              <a:rPr lang="en-US" sz="1800" b="1" dirty="0">
                <a:latin typeface="Arial" charset="0"/>
              </a:rPr>
              <a:t>Create a working amortization schedule</a:t>
            </a:r>
          </a:p>
        </p:txBody>
      </p:sp>
    </p:spTree>
    <p:extLst>
      <p:ext uri="{BB962C8B-B14F-4D97-AF65-F5344CB8AC3E}">
        <p14:creationId xmlns:p14="http://schemas.microsoft.com/office/powerpoint/2010/main" val="383203093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p:spPr>
        <p:txBody>
          <a:bodyPr/>
          <a:lstStyle/>
          <a:p>
            <a:fld id="{B99FD43B-5247-4C47-89BF-C3F1C0D86B98}" type="slidenum">
              <a:rPr lang="en-US"/>
              <a:pPr/>
              <a:t>128</a:t>
            </a:fld>
            <a:endParaRPr lang="en-US" dirty="0"/>
          </a:p>
        </p:txBody>
      </p:sp>
      <p:sp>
        <p:nvSpPr>
          <p:cNvPr id="19459" name="Rectangle 2"/>
          <p:cNvSpPr>
            <a:spLocks noGrp="1" noChangeArrowheads="1"/>
          </p:cNvSpPr>
          <p:nvPr>
            <p:ph type="title"/>
          </p:nvPr>
        </p:nvSpPr>
        <p:spPr>
          <a:xfrm>
            <a:off x="304800" y="0"/>
            <a:ext cx="7391400" cy="990600"/>
          </a:xfrm>
        </p:spPr>
        <p:txBody>
          <a:bodyPr/>
          <a:lstStyle/>
          <a:p>
            <a:r>
              <a:rPr lang="en-US" dirty="0">
                <a:solidFill>
                  <a:schemeClr val="accent1"/>
                </a:solidFill>
              </a:rPr>
              <a:t>Excel and the Internet Working Together</a:t>
            </a:r>
          </a:p>
        </p:txBody>
      </p:sp>
      <p:sp>
        <p:nvSpPr>
          <p:cNvPr id="19460" name="Rectangle 3"/>
          <p:cNvSpPr>
            <a:spLocks noGrp="1" noChangeArrowheads="1"/>
          </p:cNvSpPr>
          <p:nvPr>
            <p:ph type="body" idx="1"/>
          </p:nvPr>
        </p:nvSpPr>
        <p:spPr>
          <a:xfrm>
            <a:off x="381000" y="1143000"/>
            <a:ext cx="3276600" cy="5486400"/>
          </a:xfrm>
        </p:spPr>
        <p:txBody>
          <a:bodyPr/>
          <a:lstStyle/>
          <a:p>
            <a:pPr>
              <a:lnSpc>
                <a:spcPct val="90000"/>
              </a:lnSpc>
              <a:buFont typeface="Wingdings" pitchFamily="2" charset="2"/>
              <a:buNone/>
            </a:pPr>
            <a:r>
              <a:rPr lang="en-US" sz="1500" dirty="0"/>
              <a:t>Session Description </a:t>
            </a:r>
          </a:p>
          <a:p>
            <a:pPr>
              <a:lnSpc>
                <a:spcPct val="90000"/>
              </a:lnSpc>
              <a:buFont typeface="Wingdings" pitchFamily="2" charset="2"/>
              <a:buNone/>
            </a:pPr>
            <a:r>
              <a:rPr lang="en-US" sz="1500" dirty="0"/>
              <a:t>   This session will teach participants how to get information from the internet to use in calculations in Excel.</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Presenter: Linda Steele</a:t>
            </a:r>
          </a:p>
          <a:p>
            <a:pPr>
              <a:spcBef>
                <a:spcPct val="0"/>
              </a:spcBef>
              <a:buFontTx/>
              <a:buNone/>
            </a:pPr>
            <a:r>
              <a:rPr lang="en-US" sz="1500" dirty="0"/>
              <a:t>Prerequisite:  None</a:t>
            </a:r>
          </a:p>
          <a:p>
            <a:pPr>
              <a:spcBef>
                <a:spcPct val="0"/>
              </a:spcBef>
              <a:buFontTx/>
              <a:buNone/>
            </a:pPr>
            <a:r>
              <a:rPr lang="en-US" sz="1500" dirty="0"/>
              <a:t>Level: Beginner</a:t>
            </a:r>
            <a:r>
              <a:rPr lang="en-US" sz="1500" b="0" dirty="0"/>
              <a:t>    </a:t>
            </a:r>
          </a:p>
          <a:p>
            <a:pPr>
              <a:spcBef>
                <a:spcPct val="0"/>
              </a:spcBef>
              <a:buFontTx/>
              <a:buNone/>
            </a:pPr>
            <a:endParaRPr lang="en-US" sz="1500" dirty="0"/>
          </a:p>
          <a:p>
            <a:pPr>
              <a:spcBef>
                <a:spcPct val="0"/>
              </a:spcBef>
              <a:buFontTx/>
              <a:buNone/>
            </a:pPr>
            <a:r>
              <a:rPr lang="en-US" sz="1500" dirty="0"/>
              <a:t>Who should attend?  Anyone wanting to learn these features of Excel</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Program Length: 1</a:t>
            </a:r>
          </a:p>
          <a:p>
            <a:pPr>
              <a:lnSpc>
                <a:spcPct val="80000"/>
              </a:lnSpc>
              <a:buNone/>
            </a:pPr>
            <a:r>
              <a:rPr lang="en-US" sz="1500" dirty="0"/>
              <a:t>CPE awarded:	1 hour Computer Software and Applications</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This class comes with a practice exercise.</a:t>
            </a:r>
          </a:p>
          <a:p>
            <a:pPr>
              <a:lnSpc>
                <a:spcPct val="90000"/>
              </a:lnSpc>
              <a:buFont typeface="Wingdings" pitchFamily="2" charset="2"/>
              <a:buNone/>
            </a:pPr>
            <a:endParaRPr lang="en-US" sz="1800" dirty="0"/>
          </a:p>
          <a:p>
            <a:pPr>
              <a:lnSpc>
                <a:spcPct val="90000"/>
              </a:lnSpc>
              <a:buFont typeface="Wingdings" pitchFamily="2" charset="2"/>
              <a:buNone/>
            </a:pPr>
            <a:endParaRPr lang="en-US" sz="1800" dirty="0"/>
          </a:p>
          <a:p>
            <a:pPr>
              <a:lnSpc>
                <a:spcPct val="90000"/>
              </a:lnSpc>
              <a:buFont typeface="Wingdings" pitchFamily="2" charset="2"/>
              <a:buNone/>
            </a:pPr>
            <a:endParaRPr lang="en-US" sz="1800" dirty="0"/>
          </a:p>
          <a:p>
            <a:pPr>
              <a:lnSpc>
                <a:spcPct val="90000"/>
              </a:lnSpc>
              <a:buFont typeface="Wingdings" pitchFamily="2" charset="2"/>
              <a:buNone/>
            </a:pPr>
            <a:endParaRPr lang="en-US" sz="1600" dirty="0"/>
          </a:p>
          <a:p>
            <a:pPr>
              <a:lnSpc>
                <a:spcPct val="90000"/>
              </a:lnSpc>
              <a:buFont typeface="Wingdings" pitchFamily="2" charset="2"/>
              <a:buNone/>
            </a:pPr>
            <a:endParaRPr lang="en-US" sz="1600" dirty="0"/>
          </a:p>
          <a:p>
            <a:pPr>
              <a:lnSpc>
                <a:spcPct val="90000"/>
              </a:lnSpc>
            </a:pPr>
            <a:endParaRPr lang="en-US" sz="1600" dirty="0"/>
          </a:p>
        </p:txBody>
      </p:sp>
      <p:sp>
        <p:nvSpPr>
          <p:cNvPr id="19461" name="Rectangle 4"/>
          <p:cNvSpPr>
            <a:spLocks noChangeArrowheads="1"/>
          </p:cNvSpPr>
          <p:nvPr/>
        </p:nvSpPr>
        <p:spPr bwMode="auto">
          <a:xfrm>
            <a:off x="4267200" y="1447800"/>
            <a:ext cx="3962400" cy="5410200"/>
          </a:xfrm>
          <a:prstGeom prst="rect">
            <a:avLst/>
          </a:prstGeom>
          <a:noFill/>
          <a:ln w="9525">
            <a:noFill/>
            <a:miter lim="800000"/>
            <a:headEnd/>
            <a:tailEnd/>
          </a:ln>
        </p:spPr>
        <p:txBody>
          <a:bodyPr/>
          <a:lstStyle/>
          <a:p>
            <a:pPr marL="282575" indent="-282575">
              <a:lnSpc>
                <a:spcPct val="80000"/>
              </a:lnSpc>
              <a:spcBef>
                <a:spcPct val="20000"/>
              </a:spcBef>
              <a:buFont typeface="Wingdings" pitchFamily="2" charset="2"/>
              <a:buNone/>
            </a:pPr>
            <a:r>
              <a:rPr lang="en-US" sz="1600" b="1" dirty="0">
                <a:latin typeface="Arial" charset="0"/>
              </a:rPr>
              <a:t>At the completion of this session the team member will be able to use the following features:</a:t>
            </a:r>
          </a:p>
          <a:p>
            <a:pPr marL="282575" indent="-282575">
              <a:lnSpc>
                <a:spcPct val="80000"/>
              </a:lnSpc>
              <a:spcBef>
                <a:spcPct val="20000"/>
              </a:spcBef>
              <a:buFont typeface="Wingdings" pitchFamily="2" charset="2"/>
              <a:buChar char="§"/>
            </a:pPr>
            <a:r>
              <a:rPr lang="en-US" sz="1600" b="1" dirty="0">
                <a:latin typeface="Arial" charset="0"/>
              </a:rPr>
              <a:t>Pull information from the internet into an Excel worksheet</a:t>
            </a:r>
          </a:p>
          <a:p>
            <a:pPr marL="282575" indent="-282575">
              <a:lnSpc>
                <a:spcPct val="80000"/>
              </a:lnSpc>
              <a:spcBef>
                <a:spcPct val="20000"/>
              </a:spcBef>
              <a:buFont typeface="Wingdings" pitchFamily="2" charset="2"/>
              <a:buChar char="§"/>
            </a:pPr>
            <a:r>
              <a:rPr lang="en-US" sz="1600" b="1" dirty="0">
                <a:latin typeface="Arial" charset="0"/>
              </a:rPr>
              <a:t>Create calculations for these</a:t>
            </a:r>
          </a:p>
          <a:p>
            <a:pPr marL="282575" indent="-282575">
              <a:lnSpc>
                <a:spcPct val="80000"/>
              </a:lnSpc>
              <a:spcBef>
                <a:spcPct val="20000"/>
              </a:spcBef>
              <a:buFont typeface="Wingdings" pitchFamily="2" charset="2"/>
              <a:buChar char="§"/>
            </a:pPr>
            <a:endParaRPr lang="en-US" sz="1800" b="1" dirty="0">
              <a:latin typeface="Arial" charset="0"/>
            </a:endParaRPr>
          </a:p>
        </p:txBody>
      </p:sp>
    </p:spTree>
    <p:extLst>
      <p:ext uri="{BB962C8B-B14F-4D97-AF65-F5344CB8AC3E}">
        <p14:creationId xmlns:p14="http://schemas.microsoft.com/office/powerpoint/2010/main" val="59258856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p:spPr>
        <p:txBody>
          <a:bodyPr/>
          <a:lstStyle/>
          <a:p>
            <a:fld id="{B99FD43B-5247-4C47-89BF-C3F1C0D86B98}" type="slidenum">
              <a:rPr lang="en-US"/>
              <a:pPr/>
              <a:t>129</a:t>
            </a:fld>
            <a:endParaRPr lang="en-US" dirty="0"/>
          </a:p>
        </p:txBody>
      </p:sp>
      <p:sp>
        <p:nvSpPr>
          <p:cNvPr id="19459" name="Rectangle 2"/>
          <p:cNvSpPr>
            <a:spLocks noGrp="1" noChangeArrowheads="1"/>
          </p:cNvSpPr>
          <p:nvPr>
            <p:ph type="title"/>
          </p:nvPr>
        </p:nvSpPr>
        <p:spPr>
          <a:xfrm>
            <a:off x="304800" y="0"/>
            <a:ext cx="7391400" cy="990600"/>
          </a:xfrm>
        </p:spPr>
        <p:txBody>
          <a:bodyPr/>
          <a:lstStyle/>
          <a:p>
            <a:r>
              <a:rPr lang="en-US" dirty="0">
                <a:solidFill>
                  <a:schemeClr val="accent1"/>
                </a:solidFill>
              </a:rPr>
              <a:t>Excel Formulas</a:t>
            </a:r>
          </a:p>
        </p:txBody>
      </p:sp>
      <p:sp>
        <p:nvSpPr>
          <p:cNvPr id="19460" name="Rectangle 3"/>
          <p:cNvSpPr>
            <a:spLocks noGrp="1" noChangeArrowheads="1"/>
          </p:cNvSpPr>
          <p:nvPr>
            <p:ph type="body" idx="1"/>
          </p:nvPr>
        </p:nvSpPr>
        <p:spPr>
          <a:xfrm>
            <a:off x="381000" y="762000"/>
            <a:ext cx="3276600" cy="5867400"/>
          </a:xfrm>
        </p:spPr>
        <p:txBody>
          <a:bodyPr/>
          <a:lstStyle/>
          <a:p>
            <a:pPr>
              <a:lnSpc>
                <a:spcPct val="90000"/>
              </a:lnSpc>
              <a:buFont typeface="Wingdings" pitchFamily="2" charset="2"/>
              <a:buNone/>
            </a:pPr>
            <a:r>
              <a:rPr lang="en-US" sz="1700" dirty="0"/>
              <a:t>Session Description </a:t>
            </a:r>
          </a:p>
          <a:p>
            <a:pPr>
              <a:lnSpc>
                <a:spcPct val="90000"/>
              </a:lnSpc>
              <a:buFont typeface="Wingdings" pitchFamily="2" charset="2"/>
              <a:buNone/>
            </a:pPr>
            <a:r>
              <a:rPr lang="en-US" sz="1700" dirty="0"/>
              <a:t>   This session will work on improving the individual’s Excel skills by providing shortcuts.</a:t>
            </a:r>
          </a:p>
          <a:p>
            <a:pPr>
              <a:lnSpc>
                <a:spcPct val="90000"/>
              </a:lnSpc>
              <a:buFont typeface="Wingdings" pitchFamily="2" charset="2"/>
              <a:buNone/>
            </a:pPr>
            <a:endParaRPr lang="en-US" sz="1700" dirty="0"/>
          </a:p>
          <a:p>
            <a:pPr>
              <a:lnSpc>
                <a:spcPct val="90000"/>
              </a:lnSpc>
              <a:buFont typeface="Wingdings" pitchFamily="2" charset="2"/>
              <a:buNone/>
            </a:pPr>
            <a:r>
              <a:rPr lang="en-US" sz="1700" dirty="0"/>
              <a:t>Presenter: Linda Steele</a:t>
            </a:r>
          </a:p>
          <a:p>
            <a:pPr>
              <a:spcBef>
                <a:spcPct val="0"/>
              </a:spcBef>
              <a:buFontTx/>
              <a:buNone/>
            </a:pPr>
            <a:r>
              <a:rPr lang="en-US" sz="1700" dirty="0"/>
              <a:t>Prerequisite:  None</a:t>
            </a:r>
          </a:p>
          <a:p>
            <a:pPr>
              <a:spcBef>
                <a:spcPct val="0"/>
              </a:spcBef>
              <a:buFontTx/>
              <a:buNone/>
            </a:pPr>
            <a:r>
              <a:rPr lang="en-US" sz="1700" dirty="0"/>
              <a:t>Level: Beginner</a:t>
            </a:r>
            <a:r>
              <a:rPr lang="en-US" sz="1700" b="0" dirty="0"/>
              <a:t>    </a:t>
            </a:r>
          </a:p>
          <a:p>
            <a:pPr>
              <a:spcBef>
                <a:spcPct val="0"/>
              </a:spcBef>
              <a:buFontTx/>
              <a:buNone/>
            </a:pPr>
            <a:endParaRPr lang="en-US" sz="1700" dirty="0"/>
          </a:p>
          <a:p>
            <a:pPr>
              <a:spcBef>
                <a:spcPct val="0"/>
              </a:spcBef>
              <a:buFontTx/>
              <a:buNone/>
            </a:pPr>
            <a:r>
              <a:rPr lang="en-US" sz="1700" dirty="0"/>
              <a:t>Who should attend?  Anyone wanting to learn shortcut features of Excel</a:t>
            </a:r>
          </a:p>
          <a:p>
            <a:pPr>
              <a:lnSpc>
                <a:spcPct val="90000"/>
              </a:lnSpc>
              <a:buFont typeface="Wingdings" pitchFamily="2" charset="2"/>
              <a:buNone/>
            </a:pPr>
            <a:endParaRPr lang="en-US" sz="1700" dirty="0"/>
          </a:p>
          <a:p>
            <a:pPr>
              <a:lnSpc>
                <a:spcPct val="90000"/>
              </a:lnSpc>
              <a:buFont typeface="Wingdings" pitchFamily="2" charset="2"/>
              <a:buNone/>
            </a:pPr>
            <a:r>
              <a:rPr lang="en-US" sz="1700" dirty="0"/>
              <a:t>Program Length: 2</a:t>
            </a:r>
          </a:p>
          <a:p>
            <a:pPr>
              <a:lnSpc>
                <a:spcPct val="80000"/>
              </a:lnSpc>
              <a:buNone/>
            </a:pPr>
            <a:r>
              <a:rPr lang="en-US" sz="1700" dirty="0"/>
              <a:t>CPE awarded:	2 hours Computer Software and Applications</a:t>
            </a:r>
          </a:p>
          <a:p>
            <a:pPr>
              <a:lnSpc>
                <a:spcPct val="90000"/>
              </a:lnSpc>
              <a:buFont typeface="Wingdings" pitchFamily="2" charset="2"/>
              <a:buNone/>
            </a:pPr>
            <a:endParaRPr lang="en-US" sz="1700" dirty="0"/>
          </a:p>
          <a:p>
            <a:pPr>
              <a:lnSpc>
                <a:spcPct val="90000"/>
              </a:lnSpc>
              <a:buFont typeface="Wingdings" pitchFamily="2" charset="2"/>
              <a:buNone/>
            </a:pPr>
            <a:r>
              <a:rPr lang="en-US" sz="1700" dirty="0"/>
              <a:t>This class comes with a practice exercise.</a:t>
            </a:r>
          </a:p>
          <a:p>
            <a:pPr>
              <a:lnSpc>
                <a:spcPct val="90000"/>
              </a:lnSpc>
              <a:buFont typeface="Wingdings" pitchFamily="2" charset="2"/>
              <a:buNone/>
            </a:pPr>
            <a:endParaRPr lang="en-US" sz="1800" dirty="0"/>
          </a:p>
          <a:p>
            <a:pPr>
              <a:lnSpc>
                <a:spcPct val="90000"/>
              </a:lnSpc>
              <a:buFont typeface="Wingdings" pitchFamily="2" charset="2"/>
              <a:buNone/>
            </a:pPr>
            <a:endParaRPr lang="en-US" sz="1800" dirty="0"/>
          </a:p>
          <a:p>
            <a:pPr>
              <a:lnSpc>
                <a:spcPct val="90000"/>
              </a:lnSpc>
              <a:buFont typeface="Wingdings" pitchFamily="2" charset="2"/>
              <a:buNone/>
            </a:pPr>
            <a:endParaRPr lang="en-US" sz="1800" dirty="0"/>
          </a:p>
          <a:p>
            <a:pPr>
              <a:lnSpc>
                <a:spcPct val="90000"/>
              </a:lnSpc>
              <a:buFont typeface="Wingdings" pitchFamily="2" charset="2"/>
              <a:buNone/>
            </a:pPr>
            <a:endParaRPr lang="en-US" sz="1600" dirty="0"/>
          </a:p>
          <a:p>
            <a:pPr>
              <a:lnSpc>
                <a:spcPct val="90000"/>
              </a:lnSpc>
              <a:buFont typeface="Wingdings" pitchFamily="2" charset="2"/>
              <a:buNone/>
            </a:pPr>
            <a:endParaRPr lang="en-US" sz="1600" dirty="0"/>
          </a:p>
          <a:p>
            <a:pPr>
              <a:lnSpc>
                <a:spcPct val="90000"/>
              </a:lnSpc>
            </a:pPr>
            <a:endParaRPr lang="en-US" sz="1600" dirty="0"/>
          </a:p>
        </p:txBody>
      </p:sp>
      <p:sp>
        <p:nvSpPr>
          <p:cNvPr id="19461" name="Rectangle 4"/>
          <p:cNvSpPr>
            <a:spLocks noChangeArrowheads="1"/>
          </p:cNvSpPr>
          <p:nvPr/>
        </p:nvSpPr>
        <p:spPr bwMode="auto">
          <a:xfrm>
            <a:off x="4267200" y="990600"/>
            <a:ext cx="3962400" cy="5867400"/>
          </a:xfrm>
          <a:prstGeom prst="rect">
            <a:avLst/>
          </a:prstGeom>
          <a:noFill/>
          <a:ln w="9525">
            <a:noFill/>
            <a:miter lim="800000"/>
            <a:headEnd/>
            <a:tailEnd/>
          </a:ln>
        </p:spPr>
        <p:txBody>
          <a:bodyPr/>
          <a:lstStyle/>
          <a:p>
            <a:pPr marL="282575" indent="-282575">
              <a:lnSpc>
                <a:spcPct val="80000"/>
              </a:lnSpc>
              <a:spcBef>
                <a:spcPct val="20000"/>
              </a:spcBef>
              <a:buFont typeface="Wingdings" pitchFamily="2" charset="2"/>
              <a:buNone/>
            </a:pPr>
            <a:r>
              <a:rPr lang="en-US" sz="1800" b="1" dirty="0">
                <a:latin typeface="Arial" charset="0"/>
              </a:rPr>
              <a:t>At the completion of this session the team member will be able to use the following features:</a:t>
            </a:r>
          </a:p>
          <a:p>
            <a:pPr marL="282575" indent="-282575">
              <a:lnSpc>
                <a:spcPct val="80000"/>
              </a:lnSpc>
              <a:spcBef>
                <a:spcPct val="20000"/>
              </a:spcBef>
              <a:buFont typeface="Wingdings" pitchFamily="2" charset="2"/>
              <a:buChar char="§"/>
            </a:pPr>
            <a:r>
              <a:rPr lang="en-US" sz="1800" b="1" dirty="0">
                <a:latin typeface="Arial" charset="0"/>
              </a:rPr>
              <a:t>Shortcut keys</a:t>
            </a:r>
          </a:p>
          <a:p>
            <a:pPr marL="282575" indent="-282575">
              <a:lnSpc>
                <a:spcPct val="80000"/>
              </a:lnSpc>
              <a:spcBef>
                <a:spcPct val="20000"/>
              </a:spcBef>
              <a:buFont typeface="Wingdings" pitchFamily="2" charset="2"/>
              <a:buChar char="§"/>
            </a:pPr>
            <a:r>
              <a:rPr lang="en-US" sz="1800" b="1" dirty="0">
                <a:latin typeface="Arial" charset="0"/>
              </a:rPr>
              <a:t>Entering fractions</a:t>
            </a:r>
          </a:p>
          <a:p>
            <a:pPr marL="282575" indent="-282575">
              <a:lnSpc>
                <a:spcPct val="80000"/>
              </a:lnSpc>
              <a:spcBef>
                <a:spcPct val="20000"/>
              </a:spcBef>
              <a:buFont typeface="Wingdings" pitchFamily="2" charset="2"/>
              <a:buChar char="§"/>
            </a:pPr>
            <a:r>
              <a:rPr lang="en-US" sz="1800" b="1" dirty="0">
                <a:latin typeface="Arial" charset="0"/>
              </a:rPr>
              <a:t>RIGHT function</a:t>
            </a:r>
          </a:p>
          <a:p>
            <a:pPr marL="282575" indent="-282575">
              <a:lnSpc>
                <a:spcPct val="80000"/>
              </a:lnSpc>
              <a:spcBef>
                <a:spcPct val="20000"/>
              </a:spcBef>
              <a:buFont typeface="Wingdings" pitchFamily="2" charset="2"/>
              <a:buChar char="§"/>
            </a:pPr>
            <a:r>
              <a:rPr lang="en-US" sz="1800" b="1" dirty="0">
                <a:latin typeface="Arial" charset="0"/>
              </a:rPr>
              <a:t>Creating a flow chart</a:t>
            </a:r>
          </a:p>
          <a:p>
            <a:pPr marL="282575" indent="-282575">
              <a:lnSpc>
                <a:spcPct val="80000"/>
              </a:lnSpc>
              <a:spcBef>
                <a:spcPct val="20000"/>
              </a:spcBef>
              <a:buFont typeface="Wingdings" pitchFamily="2" charset="2"/>
              <a:buChar char="§"/>
            </a:pPr>
            <a:r>
              <a:rPr lang="en-US" sz="1800" b="1" dirty="0">
                <a:latin typeface="Arial" charset="0"/>
              </a:rPr>
              <a:t>VLOOKUP</a:t>
            </a:r>
          </a:p>
          <a:p>
            <a:pPr marL="282575" indent="-282575">
              <a:lnSpc>
                <a:spcPct val="80000"/>
              </a:lnSpc>
              <a:spcBef>
                <a:spcPct val="20000"/>
              </a:spcBef>
              <a:buFont typeface="Wingdings" pitchFamily="2" charset="2"/>
              <a:buChar char="§"/>
            </a:pPr>
            <a:r>
              <a:rPr lang="en-US" sz="1800" b="1" dirty="0">
                <a:latin typeface="Arial" charset="0"/>
              </a:rPr>
              <a:t>HORIZONTAL LOOKUP</a:t>
            </a:r>
          </a:p>
          <a:p>
            <a:pPr marL="282575" indent="-282575">
              <a:lnSpc>
                <a:spcPct val="80000"/>
              </a:lnSpc>
              <a:spcBef>
                <a:spcPct val="20000"/>
              </a:spcBef>
              <a:buFont typeface="Wingdings" pitchFamily="2" charset="2"/>
              <a:buChar char="§"/>
            </a:pPr>
            <a:r>
              <a:rPr lang="en-US" sz="1800" b="1" dirty="0">
                <a:latin typeface="Arial" charset="0"/>
              </a:rPr>
              <a:t>SUBTOTAL formatting</a:t>
            </a:r>
          </a:p>
          <a:p>
            <a:pPr marL="282575" indent="-282575">
              <a:lnSpc>
                <a:spcPct val="80000"/>
              </a:lnSpc>
              <a:spcBef>
                <a:spcPct val="20000"/>
              </a:spcBef>
              <a:buFont typeface="Wingdings" pitchFamily="2" charset="2"/>
              <a:buChar char="§"/>
            </a:pPr>
            <a:r>
              <a:rPr lang="en-US" sz="1800" b="1" dirty="0">
                <a:latin typeface="Arial" charset="0"/>
              </a:rPr>
              <a:t>Labels</a:t>
            </a:r>
          </a:p>
          <a:p>
            <a:pPr marL="282575" indent="-282575">
              <a:lnSpc>
                <a:spcPct val="80000"/>
              </a:lnSpc>
              <a:spcBef>
                <a:spcPct val="20000"/>
              </a:spcBef>
              <a:buFont typeface="Wingdings" pitchFamily="2" charset="2"/>
              <a:buChar char="§"/>
            </a:pPr>
            <a:r>
              <a:rPr lang="en-US" sz="1800" b="1" dirty="0">
                <a:latin typeface="Arial" charset="0"/>
              </a:rPr>
              <a:t>SUM</a:t>
            </a:r>
          </a:p>
          <a:p>
            <a:pPr marL="282575" indent="-282575">
              <a:lnSpc>
                <a:spcPct val="80000"/>
              </a:lnSpc>
              <a:spcBef>
                <a:spcPct val="20000"/>
              </a:spcBef>
              <a:buFont typeface="Wingdings" pitchFamily="2" charset="2"/>
              <a:buChar char="§"/>
            </a:pPr>
            <a:r>
              <a:rPr lang="en-US" sz="1800" b="1" dirty="0">
                <a:latin typeface="Arial" charset="0"/>
              </a:rPr>
              <a:t>SUMPRODUCT</a:t>
            </a:r>
          </a:p>
          <a:p>
            <a:pPr marL="282575" indent="-282575">
              <a:lnSpc>
                <a:spcPct val="80000"/>
              </a:lnSpc>
              <a:spcBef>
                <a:spcPct val="20000"/>
              </a:spcBef>
              <a:buFont typeface="Wingdings" pitchFamily="2" charset="2"/>
              <a:buChar char="§"/>
            </a:pPr>
            <a:r>
              <a:rPr lang="en-US" sz="1800" b="1" dirty="0">
                <a:latin typeface="Arial" charset="0"/>
              </a:rPr>
              <a:t>Specialized conditions</a:t>
            </a:r>
          </a:p>
          <a:p>
            <a:pPr marL="282575" indent="-282575">
              <a:lnSpc>
                <a:spcPct val="80000"/>
              </a:lnSpc>
              <a:spcBef>
                <a:spcPct val="20000"/>
              </a:spcBef>
              <a:buFont typeface="Wingdings" pitchFamily="2" charset="2"/>
              <a:buChar char="§"/>
            </a:pPr>
            <a:r>
              <a:rPr lang="en-US" sz="1800" b="1" dirty="0">
                <a:latin typeface="Arial" charset="0"/>
              </a:rPr>
              <a:t>Inventory</a:t>
            </a:r>
          </a:p>
          <a:p>
            <a:pPr marL="282575" indent="-282575">
              <a:lnSpc>
                <a:spcPct val="80000"/>
              </a:lnSpc>
              <a:spcBef>
                <a:spcPct val="20000"/>
              </a:spcBef>
              <a:buFont typeface="Wingdings" pitchFamily="2" charset="2"/>
              <a:buChar char="§"/>
            </a:pPr>
            <a:r>
              <a:rPr lang="en-US" sz="1800" b="1" dirty="0">
                <a:latin typeface="Arial" charset="0"/>
              </a:rPr>
              <a:t>LARGE</a:t>
            </a:r>
          </a:p>
          <a:p>
            <a:pPr marL="282575" indent="-282575">
              <a:lnSpc>
                <a:spcPct val="80000"/>
              </a:lnSpc>
              <a:spcBef>
                <a:spcPct val="20000"/>
              </a:spcBef>
              <a:buFont typeface="Wingdings" pitchFamily="2" charset="2"/>
              <a:buChar char="§"/>
            </a:pPr>
            <a:endParaRPr lang="en-US" sz="1800" b="1" dirty="0">
              <a:latin typeface="Arial" charset="0"/>
            </a:endParaRPr>
          </a:p>
        </p:txBody>
      </p:sp>
    </p:spTree>
    <p:extLst>
      <p:ext uri="{BB962C8B-B14F-4D97-AF65-F5344CB8AC3E}">
        <p14:creationId xmlns:p14="http://schemas.microsoft.com/office/powerpoint/2010/main" val="12707328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p:spPr>
        <p:txBody>
          <a:bodyPr/>
          <a:lstStyle/>
          <a:p>
            <a:fld id="{12E8FF70-E102-4A68-9429-572A5883170C}" type="slidenum">
              <a:rPr lang="en-US"/>
              <a:pPr/>
              <a:t>13</a:t>
            </a:fld>
            <a:endParaRPr lang="en-US" dirty="0"/>
          </a:p>
        </p:txBody>
      </p:sp>
      <p:sp>
        <p:nvSpPr>
          <p:cNvPr id="6147" name="Rectangle 2"/>
          <p:cNvSpPr>
            <a:spLocks noGrp="1" noChangeArrowheads="1"/>
          </p:cNvSpPr>
          <p:nvPr>
            <p:ph type="title"/>
          </p:nvPr>
        </p:nvSpPr>
        <p:spPr/>
        <p:txBody>
          <a:bodyPr/>
          <a:lstStyle/>
          <a:p>
            <a:r>
              <a:rPr lang="en-US" dirty="0">
                <a:solidFill>
                  <a:schemeClr val="accent1"/>
                </a:solidFill>
              </a:rPr>
              <a:t>Access I</a:t>
            </a:r>
          </a:p>
        </p:txBody>
      </p:sp>
      <p:sp>
        <p:nvSpPr>
          <p:cNvPr id="6148" name="Rectangle 3"/>
          <p:cNvSpPr>
            <a:spLocks noGrp="1" noChangeArrowheads="1"/>
          </p:cNvSpPr>
          <p:nvPr>
            <p:ph type="body" idx="1"/>
          </p:nvPr>
        </p:nvSpPr>
        <p:spPr/>
        <p:txBody>
          <a:bodyPr/>
          <a:lstStyle/>
          <a:p>
            <a:pPr>
              <a:lnSpc>
                <a:spcPct val="80000"/>
              </a:lnSpc>
              <a:buFont typeface="Wingdings" pitchFamily="2" charset="2"/>
              <a:buNone/>
            </a:pPr>
            <a:r>
              <a:rPr lang="en-US" sz="1400" dirty="0"/>
              <a:t>In this session, you will learn the basics of Access and the importance of a database.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learn how to create tables in access</a:t>
            </a:r>
          </a:p>
          <a:p>
            <a:pPr>
              <a:lnSpc>
                <a:spcPct val="80000"/>
              </a:lnSpc>
            </a:pPr>
            <a:r>
              <a:rPr lang="en-US" sz="1400" dirty="0"/>
              <a:t>learn the importance of the primary key</a:t>
            </a:r>
          </a:p>
          <a:p>
            <a:pPr>
              <a:lnSpc>
                <a:spcPct val="80000"/>
              </a:lnSpc>
            </a:pPr>
            <a:r>
              <a:rPr lang="en-US" sz="1400" dirty="0"/>
              <a:t>learn how to create and manipulate forms</a:t>
            </a:r>
          </a:p>
          <a:p>
            <a:pPr>
              <a:lnSpc>
                <a:spcPct val="80000"/>
              </a:lnSpc>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Who should attend? Anyone</a:t>
            </a:r>
          </a:p>
          <a:p>
            <a:pPr>
              <a:lnSpc>
                <a:spcPct val="80000"/>
              </a:lnSpc>
              <a:buFont typeface="Wingdings" pitchFamily="2" charset="2"/>
              <a:buNone/>
            </a:pPr>
            <a:endParaRPr lang="en-US" sz="1400" dirty="0"/>
          </a:p>
          <a:p>
            <a:pPr>
              <a:lnSpc>
                <a:spcPct val="80000"/>
              </a:lnSpc>
              <a:buFont typeface="Wingdings" pitchFamily="2" charset="2"/>
              <a:buNone/>
            </a:pPr>
            <a:r>
              <a:rPr lang="en-US" sz="1600" dirty="0"/>
              <a:t>Prerequisite:  None</a:t>
            </a:r>
          </a:p>
          <a:p>
            <a:pPr>
              <a:lnSpc>
                <a:spcPct val="80000"/>
              </a:lnSpc>
              <a:buFont typeface="Wingdings" pitchFamily="2" charset="2"/>
              <a:buNone/>
            </a:pPr>
            <a:endParaRPr lang="en-US" sz="1600" dirty="0"/>
          </a:p>
          <a:p>
            <a:pPr>
              <a:lnSpc>
                <a:spcPct val="80000"/>
              </a:lnSpc>
              <a:buNone/>
            </a:pPr>
            <a:r>
              <a:rPr lang="en-US" sz="1600" dirty="0"/>
              <a:t>Level: Basic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2  hours</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CPE awarded:	  1 hour Computer Software and Applications</a:t>
            </a:r>
          </a:p>
          <a:p>
            <a:pPr>
              <a:lnSpc>
                <a:spcPct val="80000"/>
              </a:lnSpc>
              <a:buFont typeface="Wingdings" pitchFamily="2" charset="2"/>
              <a:buNone/>
            </a:pPr>
            <a:endParaRPr lang="en-US" sz="1400" dirty="0"/>
          </a:p>
          <a:p>
            <a:pPr>
              <a:lnSpc>
                <a:spcPct val="80000"/>
              </a:lnSpc>
              <a:buFont typeface="Wingdings" pitchFamily="2" charset="2"/>
              <a:buNone/>
            </a:pPr>
            <a:endParaRPr lang="en-US" sz="1400" dirty="0"/>
          </a:p>
          <a:p>
            <a:pPr>
              <a:lnSpc>
                <a:spcPct val="80000"/>
              </a:lnSpc>
            </a:pPr>
            <a:endParaRPr lang="en-US" sz="1400" dirty="0"/>
          </a:p>
        </p:txBody>
      </p:sp>
    </p:spTree>
    <p:extLst>
      <p:ext uri="{BB962C8B-B14F-4D97-AF65-F5344CB8AC3E}">
        <p14:creationId xmlns:p14="http://schemas.microsoft.com/office/powerpoint/2010/main" val="22668742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D6EFA111-48E6-4303-9D7F-C5329D09C5BA}" type="slidenum">
              <a:rPr lang="en-US"/>
              <a:pPr/>
              <a:t>130</a:t>
            </a:fld>
            <a:endParaRPr lang="en-US" dirty="0"/>
          </a:p>
        </p:txBody>
      </p:sp>
      <p:sp>
        <p:nvSpPr>
          <p:cNvPr id="18435" name="Rectangle 2"/>
          <p:cNvSpPr>
            <a:spLocks noGrp="1" noChangeArrowheads="1"/>
          </p:cNvSpPr>
          <p:nvPr>
            <p:ph type="title"/>
          </p:nvPr>
        </p:nvSpPr>
        <p:spPr>
          <a:xfrm>
            <a:off x="304800" y="0"/>
            <a:ext cx="7391400" cy="1066800"/>
          </a:xfrm>
        </p:spPr>
        <p:txBody>
          <a:bodyPr/>
          <a:lstStyle/>
          <a:p>
            <a:r>
              <a:rPr lang="en-US" dirty="0">
                <a:solidFill>
                  <a:schemeClr val="accent1"/>
                </a:solidFill>
              </a:rPr>
              <a:t>Excel Shortcuts</a:t>
            </a:r>
          </a:p>
        </p:txBody>
      </p:sp>
      <p:sp>
        <p:nvSpPr>
          <p:cNvPr id="18436" name="Rectangle 3"/>
          <p:cNvSpPr>
            <a:spLocks noGrp="1" noChangeArrowheads="1"/>
          </p:cNvSpPr>
          <p:nvPr>
            <p:ph type="body" idx="1"/>
          </p:nvPr>
        </p:nvSpPr>
        <p:spPr>
          <a:xfrm>
            <a:off x="228600" y="838200"/>
            <a:ext cx="8382000" cy="4267200"/>
          </a:xfrm>
        </p:spPr>
        <p:txBody>
          <a:bodyPr/>
          <a:lstStyle/>
          <a:p>
            <a:pPr>
              <a:lnSpc>
                <a:spcPct val="80000"/>
              </a:lnSpc>
              <a:buFont typeface="Wingdings" pitchFamily="2" charset="2"/>
              <a:buNone/>
            </a:pPr>
            <a:endParaRPr lang="en-US" sz="1800" dirty="0"/>
          </a:p>
          <a:p>
            <a:pPr>
              <a:lnSpc>
                <a:spcPct val="80000"/>
              </a:lnSpc>
              <a:buFont typeface="Wingdings" pitchFamily="2" charset="2"/>
              <a:buNone/>
            </a:pPr>
            <a:r>
              <a:rPr lang="en-US" sz="1600" dirty="0"/>
              <a:t>Session Description </a:t>
            </a:r>
          </a:p>
          <a:p>
            <a:pPr>
              <a:lnSpc>
                <a:spcPct val="80000"/>
              </a:lnSpc>
              <a:buFont typeface="Wingdings" pitchFamily="2" charset="2"/>
              <a:buNone/>
            </a:pPr>
            <a:r>
              <a:rPr lang="en-US" sz="1600" dirty="0"/>
              <a:t>     This session’s focus will introduce the Excel user to functions and</a:t>
            </a:r>
          </a:p>
          <a:p>
            <a:pPr>
              <a:lnSpc>
                <a:spcPct val="80000"/>
              </a:lnSpc>
              <a:buFont typeface="Wingdings" pitchFamily="2" charset="2"/>
              <a:buNone/>
            </a:pPr>
            <a:r>
              <a:rPr lang="en-US" sz="1600" dirty="0"/>
              <a:t>      shortcuts in Excel.</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At the completion of this session the team member will: </a:t>
            </a:r>
          </a:p>
          <a:p>
            <a:pPr>
              <a:lnSpc>
                <a:spcPct val="80000"/>
              </a:lnSpc>
            </a:pPr>
            <a:r>
              <a:rPr lang="en-US" sz="1600" dirty="0"/>
              <a:t>be able to use shortcuts</a:t>
            </a:r>
          </a:p>
          <a:p>
            <a:pPr>
              <a:lnSpc>
                <a:spcPct val="80000"/>
              </a:lnSpc>
            </a:pPr>
            <a:r>
              <a:rPr lang="en-US" sz="1600" dirty="0"/>
              <a:t>be able to use functions</a:t>
            </a:r>
          </a:p>
          <a:p>
            <a:pPr>
              <a:lnSpc>
                <a:spcPct val="80000"/>
              </a:lnSpc>
            </a:pPr>
            <a:endParaRPr lang="en-US" sz="1600" dirty="0"/>
          </a:p>
          <a:p>
            <a:pPr>
              <a:lnSpc>
                <a:spcPct val="80000"/>
              </a:lnSpc>
              <a:buFont typeface="Wingdings" pitchFamily="2" charset="2"/>
              <a:buNone/>
            </a:pPr>
            <a:r>
              <a:rPr lang="en-US" sz="1600" dirty="0"/>
              <a:t>Who should attend?  Anyone</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Presenter: Linda Steele</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Prerequisite:  None</a:t>
            </a:r>
          </a:p>
          <a:p>
            <a:pPr>
              <a:lnSpc>
                <a:spcPct val="80000"/>
              </a:lnSpc>
              <a:buNone/>
            </a:pPr>
            <a:endParaRPr lang="en-US" sz="1600" dirty="0"/>
          </a:p>
          <a:p>
            <a:pPr>
              <a:lnSpc>
                <a:spcPct val="80000"/>
              </a:lnSpc>
              <a:buNone/>
            </a:pPr>
            <a:r>
              <a:rPr lang="en-US" sz="1600" dirty="0"/>
              <a:t>Level: Intermediate  </a:t>
            </a:r>
            <a:r>
              <a:rPr lang="en-US" sz="1600" b="0" dirty="0"/>
              <a:t>    </a:t>
            </a:r>
            <a:r>
              <a:rPr lang="en-US" sz="1600" dirty="0"/>
              <a:t>	</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Program Length:  2  hours</a:t>
            </a:r>
          </a:p>
          <a:p>
            <a:pPr>
              <a:lnSpc>
                <a:spcPct val="80000"/>
              </a:lnSpc>
              <a:buNone/>
            </a:pPr>
            <a:endParaRPr lang="en-US" sz="1600" dirty="0"/>
          </a:p>
          <a:p>
            <a:pPr>
              <a:lnSpc>
                <a:spcPct val="80000"/>
              </a:lnSpc>
              <a:buNone/>
            </a:pPr>
            <a:r>
              <a:rPr lang="en-US" sz="1600" dirty="0"/>
              <a:t>CPE awarded:	2 hours Computer Software and Applications</a:t>
            </a:r>
          </a:p>
          <a:p>
            <a:pPr>
              <a:lnSpc>
                <a:spcPct val="80000"/>
              </a:lnSpc>
              <a:buFont typeface="Wingdings" pitchFamily="2" charset="2"/>
              <a:buNone/>
            </a:pPr>
            <a:endParaRPr lang="en-US" sz="1800" dirty="0"/>
          </a:p>
          <a:p>
            <a:pPr>
              <a:lnSpc>
                <a:spcPct val="80000"/>
              </a:lnSpc>
            </a:pPr>
            <a:endParaRPr lang="en-US" sz="1800" dirty="0"/>
          </a:p>
        </p:txBody>
      </p:sp>
    </p:spTree>
    <p:extLst>
      <p:ext uri="{BB962C8B-B14F-4D97-AF65-F5344CB8AC3E}">
        <p14:creationId xmlns:p14="http://schemas.microsoft.com/office/powerpoint/2010/main" val="3824004980"/>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F4D6CA02-A4EE-422F-8CE3-C09918036B57}" type="slidenum">
              <a:rPr lang="en-US"/>
              <a:pPr/>
              <a:t>131</a:t>
            </a:fld>
            <a:endParaRPr lang="en-US" dirty="0"/>
          </a:p>
        </p:txBody>
      </p:sp>
      <p:sp>
        <p:nvSpPr>
          <p:cNvPr id="23555" name="Rectangle 2"/>
          <p:cNvSpPr>
            <a:spLocks noGrp="1" noChangeArrowheads="1"/>
          </p:cNvSpPr>
          <p:nvPr>
            <p:ph type="title"/>
          </p:nvPr>
        </p:nvSpPr>
        <p:spPr/>
        <p:txBody>
          <a:bodyPr/>
          <a:lstStyle/>
          <a:p>
            <a:r>
              <a:rPr lang="en-US" dirty="0">
                <a:solidFill>
                  <a:schemeClr val="accent1"/>
                </a:solidFill>
              </a:rPr>
              <a:t>Excel Macros	</a:t>
            </a:r>
          </a:p>
        </p:txBody>
      </p:sp>
      <p:sp>
        <p:nvSpPr>
          <p:cNvPr id="23556" name="Rectangle 3"/>
          <p:cNvSpPr>
            <a:spLocks noGrp="1" noChangeArrowheads="1"/>
          </p:cNvSpPr>
          <p:nvPr>
            <p:ph type="body" idx="1"/>
          </p:nvPr>
        </p:nvSpPr>
        <p:spPr>
          <a:xfrm>
            <a:off x="381000" y="1447800"/>
            <a:ext cx="7391400" cy="4648200"/>
          </a:xfrm>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introduce the macros feature in Excel and expand upon formatting features.</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be capable of creating, running, and editing macros</a:t>
            </a:r>
          </a:p>
          <a:p>
            <a:pPr>
              <a:lnSpc>
                <a:spcPct val="80000"/>
              </a:lnSpc>
            </a:pPr>
            <a:r>
              <a:rPr lang="en-US" sz="1400" dirty="0"/>
              <a:t>be able to assign a macro to a command button</a:t>
            </a:r>
          </a:p>
          <a:p>
            <a:pPr>
              <a:lnSpc>
                <a:spcPct val="80000"/>
              </a:lnSpc>
            </a:pPr>
            <a:r>
              <a:rPr lang="en-US" sz="1400" dirty="0"/>
              <a:t>be familiar with customizing the toolbar with macros</a:t>
            </a:r>
          </a:p>
          <a:p>
            <a:pPr>
              <a:lnSpc>
                <a:spcPct val="80000"/>
              </a:lnSpc>
            </a:pPr>
            <a:r>
              <a:rPr lang="en-US" sz="1400" dirty="0"/>
              <a:t>know how to create custom number formats</a:t>
            </a:r>
          </a:p>
          <a:p>
            <a:pPr>
              <a:lnSpc>
                <a:spcPct val="80000"/>
              </a:lnSpc>
            </a:pPr>
            <a:r>
              <a:rPr lang="en-US" sz="1400" dirty="0"/>
              <a:t>know how to customize page breaks in worksheet</a:t>
            </a:r>
          </a:p>
          <a:p>
            <a:pPr>
              <a:lnSpc>
                <a:spcPct val="80000"/>
              </a:lnSpc>
            </a:pPr>
            <a:r>
              <a:rPr lang="en-US" sz="1400" dirty="0"/>
              <a:t>be familiar with the multiple worksheet preview feature</a:t>
            </a:r>
          </a:p>
          <a:p>
            <a:pPr>
              <a:lnSpc>
                <a:spcPct val="80000"/>
              </a:lnSpc>
              <a:buFont typeface="Wingdings" pitchFamily="2" charset="2"/>
              <a:buNone/>
            </a:pPr>
            <a:r>
              <a:rPr lang="en-US" sz="1400" dirty="0"/>
              <a:t>Who should attend? Anyone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a:t>
            </a:r>
          </a:p>
          <a:p>
            <a:pPr>
              <a:lnSpc>
                <a:spcPct val="80000"/>
              </a:lnSpc>
              <a:buNone/>
            </a:pPr>
            <a:endParaRPr lang="en-US" sz="1400" dirty="0"/>
          </a:p>
          <a:p>
            <a:pPr>
              <a:lnSpc>
                <a:spcPct val="80000"/>
              </a:lnSpc>
              <a:buNone/>
            </a:pPr>
            <a:r>
              <a:rPr lang="en-US" sz="1400" dirty="0"/>
              <a:t>Level: Intermediate</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2  hours</a:t>
            </a:r>
          </a:p>
          <a:p>
            <a:pPr>
              <a:lnSpc>
                <a:spcPct val="80000"/>
              </a:lnSpc>
              <a:buFont typeface="Wingdings" pitchFamily="2" charset="2"/>
              <a:buNone/>
            </a:pPr>
            <a:endParaRPr lang="en-US" sz="1400" dirty="0"/>
          </a:p>
          <a:p>
            <a:pPr>
              <a:lnSpc>
                <a:spcPct val="80000"/>
              </a:lnSpc>
              <a:buNone/>
            </a:pPr>
            <a:r>
              <a:rPr lang="en-US" sz="1400" dirty="0"/>
              <a:t>CPE awarded:	2 hours Computer Software and Applications</a:t>
            </a:r>
          </a:p>
          <a:p>
            <a:pPr>
              <a:lnSpc>
                <a:spcPct val="80000"/>
              </a:lnSpc>
              <a:buFont typeface="Wingdings" pitchFamily="2" charset="2"/>
              <a:buNone/>
            </a:pPr>
            <a:endParaRPr lang="en-US" sz="1400" dirty="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F4D6CA02-A4EE-422F-8CE3-C09918036B57}" type="slidenum">
              <a:rPr lang="en-US"/>
              <a:pPr/>
              <a:t>132</a:t>
            </a:fld>
            <a:endParaRPr lang="en-US" dirty="0"/>
          </a:p>
        </p:txBody>
      </p:sp>
      <p:sp>
        <p:nvSpPr>
          <p:cNvPr id="23555" name="Rectangle 2"/>
          <p:cNvSpPr>
            <a:spLocks noGrp="1" noChangeArrowheads="1"/>
          </p:cNvSpPr>
          <p:nvPr>
            <p:ph type="title"/>
          </p:nvPr>
        </p:nvSpPr>
        <p:spPr>
          <a:xfrm>
            <a:off x="304800" y="0"/>
            <a:ext cx="7391400" cy="1143000"/>
          </a:xfrm>
        </p:spPr>
        <p:txBody>
          <a:bodyPr/>
          <a:lstStyle/>
          <a:p>
            <a:r>
              <a:rPr lang="en-US" dirty="0">
                <a:solidFill>
                  <a:schemeClr val="accent1"/>
                </a:solidFill>
              </a:rPr>
              <a:t>Excel Tips and Tricks for Accountants</a:t>
            </a:r>
          </a:p>
        </p:txBody>
      </p:sp>
      <p:sp>
        <p:nvSpPr>
          <p:cNvPr id="23556" name="Rectangle 3"/>
          <p:cNvSpPr>
            <a:spLocks noGrp="1" noChangeArrowheads="1"/>
          </p:cNvSpPr>
          <p:nvPr>
            <p:ph type="body" idx="1"/>
          </p:nvPr>
        </p:nvSpPr>
        <p:spPr>
          <a:xfrm>
            <a:off x="381000" y="1143000"/>
            <a:ext cx="7391400" cy="4953000"/>
          </a:xfrm>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teaches hands-on tips and tricks for accountants.</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be capable to use number formatting shortcuts</a:t>
            </a:r>
          </a:p>
          <a:p>
            <a:pPr>
              <a:lnSpc>
                <a:spcPct val="80000"/>
              </a:lnSpc>
            </a:pPr>
            <a:r>
              <a:rPr lang="en-US" sz="1400" dirty="0"/>
              <a:t>be able to use sparklines to display data</a:t>
            </a:r>
          </a:p>
          <a:p>
            <a:r>
              <a:rPr lang="en-US" sz="1400" dirty="0"/>
              <a:t>be able to move between formulas and results</a:t>
            </a:r>
          </a:p>
          <a:p>
            <a:r>
              <a:rPr lang="en-US" sz="1400" dirty="0"/>
              <a:t>know how to manipulate data with pivot tables</a:t>
            </a:r>
          </a:p>
          <a:p>
            <a:pPr>
              <a:lnSpc>
                <a:spcPct val="80000"/>
              </a:lnSpc>
            </a:pPr>
            <a:r>
              <a:rPr lang="en-US" sz="1400" dirty="0"/>
              <a:t>know how to hide zero values</a:t>
            </a:r>
          </a:p>
          <a:p>
            <a:pPr>
              <a:lnSpc>
                <a:spcPct val="80000"/>
              </a:lnSpc>
            </a:pPr>
            <a:r>
              <a:rPr lang="en-US" sz="1400" dirty="0"/>
              <a:t>know how to detect all cells linked to a formula</a:t>
            </a:r>
          </a:p>
          <a:p>
            <a:pPr>
              <a:lnSpc>
                <a:spcPct val="80000"/>
              </a:lnSpc>
            </a:pPr>
            <a:r>
              <a:rPr lang="en-US" sz="1400" dirty="0"/>
              <a:t>Have a list of shortcuts</a:t>
            </a:r>
          </a:p>
          <a:p>
            <a:pPr>
              <a:lnSpc>
                <a:spcPct val="80000"/>
              </a:lnSpc>
              <a:buFont typeface="Wingdings" pitchFamily="2" charset="2"/>
              <a:buNone/>
            </a:pPr>
            <a:r>
              <a:rPr lang="en-US" sz="1400" dirty="0"/>
              <a:t>Who should attend? Anyone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a:t>
            </a:r>
          </a:p>
          <a:p>
            <a:pPr>
              <a:lnSpc>
                <a:spcPct val="80000"/>
              </a:lnSpc>
              <a:buNone/>
            </a:pPr>
            <a:endParaRPr lang="en-US" sz="1400" dirty="0"/>
          </a:p>
          <a:p>
            <a:pPr>
              <a:lnSpc>
                <a:spcPct val="80000"/>
              </a:lnSpc>
              <a:buNone/>
            </a:pPr>
            <a:r>
              <a:rPr lang="en-US" sz="1400" dirty="0"/>
              <a:t>Level: Intermediate</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1.5  hours</a:t>
            </a:r>
          </a:p>
          <a:p>
            <a:pPr>
              <a:lnSpc>
                <a:spcPct val="80000"/>
              </a:lnSpc>
              <a:buFont typeface="Wingdings" pitchFamily="2" charset="2"/>
              <a:buNone/>
            </a:pPr>
            <a:endParaRPr lang="en-US" sz="1400" dirty="0"/>
          </a:p>
          <a:p>
            <a:pPr>
              <a:lnSpc>
                <a:spcPct val="80000"/>
              </a:lnSpc>
              <a:buNone/>
            </a:pPr>
            <a:r>
              <a:rPr lang="en-US" sz="1400" dirty="0"/>
              <a:t>CPE awarded:	1.5 hours Computer Software and Applications</a:t>
            </a:r>
          </a:p>
          <a:p>
            <a:pPr>
              <a:lnSpc>
                <a:spcPct val="80000"/>
              </a:lnSpc>
              <a:buFont typeface="Wingdings" pitchFamily="2" charset="2"/>
              <a:buNone/>
            </a:pPr>
            <a:endParaRPr lang="en-US" sz="1400" dirty="0"/>
          </a:p>
        </p:txBody>
      </p:sp>
    </p:spTree>
    <p:extLst>
      <p:ext uri="{BB962C8B-B14F-4D97-AF65-F5344CB8AC3E}">
        <p14:creationId xmlns:p14="http://schemas.microsoft.com/office/powerpoint/2010/main" val="2419967437"/>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F4D6CA02-A4EE-422F-8CE3-C09918036B57}" type="slidenum">
              <a:rPr lang="en-US"/>
              <a:pPr/>
              <a:t>133</a:t>
            </a:fld>
            <a:endParaRPr lang="en-US" dirty="0"/>
          </a:p>
        </p:txBody>
      </p:sp>
      <p:sp>
        <p:nvSpPr>
          <p:cNvPr id="23555" name="Rectangle 2"/>
          <p:cNvSpPr>
            <a:spLocks noGrp="1" noChangeArrowheads="1"/>
          </p:cNvSpPr>
          <p:nvPr>
            <p:ph type="title"/>
          </p:nvPr>
        </p:nvSpPr>
        <p:spPr/>
        <p:txBody>
          <a:bodyPr/>
          <a:lstStyle/>
          <a:p>
            <a:r>
              <a:rPr lang="en-US" dirty="0">
                <a:solidFill>
                  <a:schemeClr val="accent1"/>
                </a:solidFill>
              </a:rPr>
              <a:t>Excel’s Vlookup and Match</a:t>
            </a:r>
          </a:p>
        </p:txBody>
      </p:sp>
      <p:sp>
        <p:nvSpPr>
          <p:cNvPr id="23556" name="Rectangle 3"/>
          <p:cNvSpPr>
            <a:spLocks noGrp="1" noChangeArrowheads="1"/>
          </p:cNvSpPr>
          <p:nvPr>
            <p:ph type="body" idx="1"/>
          </p:nvPr>
        </p:nvSpPr>
        <p:spPr>
          <a:xfrm>
            <a:off x="381000" y="1447800"/>
            <a:ext cx="7391400" cy="4648200"/>
          </a:xfrm>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be hands-on teaching the use of Vlookup and Match together.</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be capable of using VLookup</a:t>
            </a:r>
          </a:p>
          <a:p>
            <a:pPr>
              <a:lnSpc>
                <a:spcPct val="80000"/>
              </a:lnSpc>
            </a:pPr>
            <a:r>
              <a:rPr lang="en-US" sz="1400" dirty="0"/>
              <a:t>be able to use Match</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Who should attend? Anyone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a:t>
            </a:r>
          </a:p>
          <a:p>
            <a:pPr>
              <a:lnSpc>
                <a:spcPct val="80000"/>
              </a:lnSpc>
              <a:buNone/>
            </a:pPr>
            <a:endParaRPr lang="en-US" sz="1400" dirty="0"/>
          </a:p>
          <a:p>
            <a:pPr>
              <a:lnSpc>
                <a:spcPct val="80000"/>
              </a:lnSpc>
              <a:buNone/>
            </a:pPr>
            <a:r>
              <a:rPr lang="en-US" sz="1400" dirty="0"/>
              <a:t>Level: Intermediate</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80000"/>
              </a:lnSpc>
              <a:buNone/>
            </a:pPr>
            <a:r>
              <a:rPr lang="en-US" sz="1400" dirty="0"/>
              <a:t>CPE awarded:	2 hour Computer Software and Applications</a:t>
            </a:r>
          </a:p>
          <a:p>
            <a:pPr>
              <a:lnSpc>
                <a:spcPct val="80000"/>
              </a:lnSpc>
              <a:buFont typeface="Wingdings" pitchFamily="2" charset="2"/>
              <a:buNone/>
            </a:pPr>
            <a:endParaRPr lang="en-US" sz="1400" dirty="0"/>
          </a:p>
        </p:txBody>
      </p:sp>
    </p:spTree>
    <p:extLst>
      <p:ext uri="{BB962C8B-B14F-4D97-AF65-F5344CB8AC3E}">
        <p14:creationId xmlns:p14="http://schemas.microsoft.com/office/powerpoint/2010/main" val="3517948224"/>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86F3AC81-6DFD-44CD-AA72-2663107D5A53}" type="slidenum">
              <a:rPr lang="en-US"/>
              <a:pPr/>
              <a:t>134</a:t>
            </a:fld>
            <a:endParaRPr lang="en-US" dirty="0"/>
          </a:p>
        </p:txBody>
      </p:sp>
      <p:sp>
        <p:nvSpPr>
          <p:cNvPr id="20483" name="Rectangle 2"/>
          <p:cNvSpPr>
            <a:spLocks noGrp="1" noChangeArrowheads="1"/>
          </p:cNvSpPr>
          <p:nvPr>
            <p:ph type="title"/>
          </p:nvPr>
        </p:nvSpPr>
        <p:spPr/>
        <p:txBody>
          <a:bodyPr/>
          <a:lstStyle/>
          <a:p>
            <a:r>
              <a:rPr lang="en-US" dirty="0">
                <a:solidFill>
                  <a:schemeClr val="accent1"/>
                </a:solidFill>
              </a:rPr>
              <a:t>Financial Equations in Excel</a:t>
            </a:r>
          </a:p>
        </p:txBody>
      </p:sp>
      <p:sp>
        <p:nvSpPr>
          <p:cNvPr id="20484" name="Rectangle 3"/>
          <p:cNvSpPr>
            <a:spLocks noGrp="1" noChangeArrowheads="1"/>
          </p:cNvSpPr>
          <p:nvPr>
            <p:ph type="body" idx="1"/>
          </p:nvPr>
        </p:nvSpPr>
        <p:spPr>
          <a:xfrm>
            <a:off x="304800" y="1066800"/>
            <a:ext cx="7467600" cy="5181600"/>
          </a:xfrm>
        </p:spPr>
        <p:txBody>
          <a:bodyPr/>
          <a:lstStyle/>
          <a:p>
            <a:pPr>
              <a:lnSpc>
                <a:spcPct val="80000"/>
              </a:lnSpc>
              <a:buFont typeface="Wingdings" pitchFamily="2" charset="2"/>
              <a:buNone/>
            </a:pPr>
            <a:r>
              <a:rPr lang="en-US" sz="2000" dirty="0"/>
              <a:t>Session Description </a:t>
            </a:r>
          </a:p>
          <a:p>
            <a:pPr>
              <a:lnSpc>
                <a:spcPct val="80000"/>
              </a:lnSpc>
              <a:buFont typeface="Wingdings" pitchFamily="2" charset="2"/>
              <a:buNone/>
            </a:pPr>
            <a:r>
              <a:rPr lang="en-US" sz="2000" dirty="0"/>
              <a:t>   This session will teach the user how to use the financial, investment, and annuities formulas as well as stocks.</a:t>
            </a:r>
          </a:p>
          <a:p>
            <a:pPr>
              <a:lnSpc>
                <a:spcPct val="80000"/>
              </a:lnSpc>
              <a:buFont typeface="Wingdings" pitchFamily="2" charset="2"/>
              <a:buNone/>
            </a:pPr>
            <a:endParaRPr lang="en-US" sz="2000" dirty="0"/>
          </a:p>
          <a:p>
            <a:pPr>
              <a:lnSpc>
                <a:spcPct val="80000"/>
              </a:lnSpc>
              <a:buFont typeface="Wingdings" pitchFamily="2" charset="2"/>
              <a:buNone/>
            </a:pPr>
            <a:r>
              <a:rPr lang="en-US" sz="2000" dirty="0"/>
              <a:t>At the completion of this session the team member will: </a:t>
            </a:r>
          </a:p>
          <a:p>
            <a:pPr>
              <a:lnSpc>
                <a:spcPct val="80000"/>
              </a:lnSpc>
            </a:pPr>
            <a:r>
              <a:rPr lang="en-US" sz="2000" dirty="0"/>
              <a:t>be familiar with the financial formulas</a:t>
            </a:r>
          </a:p>
          <a:p>
            <a:pPr>
              <a:lnSpc>
                <a:spcPct val="80000"/>
              </a:lnSpc>
            </a:pPr>
            <a:r>
              <a:rPr lang="en-US" sz="2000" dirty="0"/>
              <a:t>be familiar with the investment formulas</a:t>
            </a:r>
          </a:p>
          <a:p>
            <a:pPr>
              <a:lnSpc>
                <a:spcPct val="80000"/>
              </a:lnSpc>
            </a:pPr>
            <a:r>
              <a:rPr lang="en-US" sz="2000" dirty="0"/>
              <a:t>be familiar with the annuities formulas</a:t>
            </a:r>
          </a:p>
          <a:p>
            <a:pPr>
              <a:lnSpc>
                <a:spcPct val="80000"/>
              </a:lnSpc>
            </a:pPr>
            <a:r>
              <a:rPr lang="en-US" sz="2000" dirty="0"/>
              <a:t>be able to import current stock prices into Excel and do up-to-the-minute calculations</a:t>
            </a:r>
          </a:p>
          <a:p>
            <a:pPr>
              <a:lnSpc>
                <a:spcPct val="80000"/>
              </a:lnSpc>
              <a:buFont typeface="Wingdings" pitchFamily="2" charset="2"/>
              <a:buNone/>
            </a:pPr>
            <a:endParaRPr lang="en-US" sz="2000" dirty="0"/>
          </a:p>
          <a:p>
            <a:pPr>
              <a:lnSpc>
                <a:spcPct val="80000"/>
              </a:lnSpc>
              <a:buFont typeface="Wingdings" pitchFamily="2" charset="2"/>
              <a:buNone/>
            </a:pPr>
            <a:r>
              <a:rPr lang="en-US" sz="2000" dirty="0"/>
              <a:t>Who should attend? Anyone	</a:t>
            </a:r>
          </a:p>
          <a:p>
            <a:pPr>
              <a:lnSpc>
                <a:spcPct val="80000"/>
              </a:lnSpc>
              <a:buFont typeface="Wingdings" pitchFamily="2" charset="2"/>
              <a:buNone/>
            </a:pPr>
            <a:r>
              <a:rPr lang="en-US" sz="2000" dirty="0"/>
              <a:t>Presenter: Linda Steele</a:t>
            </a:r>
          </a:p>
          <a:p>
            <a:pPr>
              <a:lnSpc>
                <a:spcPct val="80000"/>
              </a:lnSpc>
              <a:buFont typeface="Wingdings" pitchFamily="2" charset="2"/>
              <a:buNone/>
            </a:pPr>
            <a:r>
              <a:rPr lang="en-US" sz="2000" dirty="0"/>
              <a:t>Prerequisite:  None</a:t>
            </a:r>
          </a:p>
          <a:p>
            <a:pPr>
              <a:lnSpc>
                <a:spcPct val="80000"/>
              </a:lnSpc>
              <a:buNone/>
            </a:pPr>
            <a:r>
              <a:rPr lang="en-US" sz="2000" dirty="0"/>
              <a:t>Level: Intermediate </a:t>
            </a:r>
            <a:r>
              <a:rPr lang="en-US" sz="2000" b="0" dirty="0"/>
              <a:t>    </a:t>
            </a:r>
            <a:endParaRPr lang="en-US" sz="2000" dirty="0"/>
          </a:p>
          <a:p>
            <a:pPr>
              <a:lnSpc>
                <a:spcPct val="80000"/>
              </a:lnSpc>
              <a:buFont typeface="Wingdings" pitchFamily="2" charset="2"/>
              <a:buNone/>
            </a:pPr>
            <a:r>
              <a:rPr lang="en-US" sz="2000" dirty="0"/>
              <a:t>Program Length: 2  hours</a:t>
            </a:r>
          </a:p>
          <a:p>
            <a:pPr>
              <a:lnSpc>
                <a:spcPct val="80000"/>
              </a:lnSpc>
              <a:buFont typeface="Wingdings" pitchFamily="2" charset="2"/>
              <a:buNone/>
            </a:pPr>
            <a:r>
              <a:rPr lang="en-US" sz="2000" dirty="0"/>
              <a:t>CPE awarded:	2 hours Accounting</a:t>
            </a:r>
          </a:p>
          <a:p>
            <a:pPr>
              <a:lnSpc>
                <a:spcPct val="80000"/>
              </a:lnSpc>
              <a:buFont typeface="Wingdings" pitchFamily="2" charset="2"/>
              <a:buNone/>
            </a:pPr>
            <a:endParaRPr lang="en-US" sz="2000" dirty="0"/>
          </a:p>
          <a:p>
            <a:pPr>
              <a:lnSpc>
                <a:spcPct val="80000"/>
              </a:lnSpc>
            </a:pPr>
            <a:endParaRPr lang="en-US" sz="2000" dirty="0"/>
          </a:p>
          <a:p>
            <a:pPr>
              <a:lnSpc>
                <a:spcPct val="80000"/>
              </a:lnSpc>
            </a:pPr>
            <a:endParaRPr lang="en-US" sz="2000" dirty="0"/>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D6EFA111-48E6-4303-9D7F-C5329D09C5BA}" type="slidenum">
              <a:rPr lang="en-US"/>
              <a:pPr/>
              <a:t>135</a:t>
            </a:fld>
            <a:endParaRPr lang="en-US" dirty="0"/>
          </a:p>
        </p:txBody>
      </p:sp>
      <p:sp>
        <p:nvSpPr>
          <p:cNvPr id="18435" name="Rectangle 2"/>
          <p:cNvSpPr>
            <a:spLocks noGrp="1" noChangeArrowheads="1"/>
          </p:cNvSpPr>
          <p:nvPr>
            <p:ph type="title"/>
          </p:nvPr>
        </p:nvSpPr>
        <p:spPr>
          <a:xfrm>
            <a:off x="304800" y="0"/>
            <a:ext cx="7391400" cy="1066800"/>
          </a:xfrm>
        </p:spPr>
        <p:txBody>
          <a:bodyPr/>
          <a:lstStyle/>
          <a:p>
            <a:r>
              <a:rPr lang="en-US" dirty="0">
                <a:solidFill>
                  <a:schemeClr val="accent1"/>
                </a:solidFill>
              </a:rPr>
              <a:t>Pivot Tables</a:t>
            </a:r>
          </a:p>
        </p:txBody>
      </p:sp>
      <p:sp>
        <p:nvSpPr>
          <p:cNvPr id="18436" name="Rectangle 3"/>
          <p:cNvSpPr>
            <a:spLocks noGrp="1" noChangeArrowheads="1"/>
          </p:cNvSpPr>
          <p:nvPr>
            <p:ph type="body" idx="1"/>
          </p:nvPr>
        </p:nvSpPr>
        <p:spPr>
          <a:xfrm>
            <a:off x="228600" y="838200"/>
            <a:ext cx="8382000" cy="4267200"/>
          </a:xfrm>
        </p:spPr>
        <p:txBody>
          <a:bodyPr/>
          <a:lstStyle/>
          <a:p>
            <a:pPr>
              <a:lnSpc>
                <a:spcPct val="80000"/>
              </a:lnSpc>
              <a:buFont typeface="Wingdings" pitchFamily="2" charset="2"/>
              <a:buNone/>
            </a:pPr>
            <a:endParaRPr lang="en-US" sz="1800" dirty="0"/>
          </a:p>
          <a:p>
            <a:pPr>
              <a:lnSpc>
                <a:spcPct val="80000"/>
              </a:lnSpc>
              <a:buFont typeface="Wingdings" pitchFamily="2" charset="2"/>
              <a:buNone/>
            </a:pPr>
            <a:r>
              <a:rPr lang="en-US" sz="1600" dirty="0"/>
              <a:t>Session Description </a:t>
            </a:r>
          </a:p>
          <a:p>
            <a:pPr>
              <a:lnSpc>
                <a:spcPct val="80000"/>
              </a:lnSpc>
              <a:buFont typeface="Wingdings" pitchFamily="2" charset="2"/>
              <a:buNone/>
            </a:pPr>
            <a:r>
              <a:rPr lang="en-US" sz="1600" dirty="0"/>
              <a:t>     This session’s focus will teach participants how to use a  pivot table to extract information.</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At the completion of this session the team member will: </a:t>
            </a:r>
          </a:p>
          <a:p>
            <a:pPr>
              <a:lnSpc>
                <a:spcPct val="80000"/>
              </a:lnSpc>
            </a:pPr>
            <a:r>
              <a:rPr lang="en-US" sz="1600" dirty="0"/>
              <a:t>be able to use a timeline in a pivot table</a:t>
            </a:r>
          </a:p>
          <a:p>
            <a:pPr>
              <a:lnSpc>
                <a:spcPct val="80000"/>
              </a:lnSpc>
            </a:pPr>
            <a:r>
              <a:rPr lang="en-US" sz="1600" dirty="0"/>
              <a:t>be able to use a slicer in a pivot tablet </a:t>
            </a:r>
          </a:p>
          <a:p>
            <a:pPr>
              <a:lnSpc>
                <a:spcPct val="80000"/>
              </a:lnSpc>
            </a:pPr>
            <a:endParaRPr lang="en-US" sz="1600" dirty="0"/>
          </a:p>
          <a:p>
            <a:pPr marL="0" indent="0">
              <a:lnSpc>
                <a:spcPct val="80000"/>
              </a:lnSpc>
              <a:buNone/>
            </a:pPr>
            <a:r>
              <a:rPr lang="en-US" sz="1600" dirty="0"/>
              <a:t>**This class comes with a practice exercise for hands on training.</a:t>
            </a:r>
          </a:p>
          <a:p>
            <a:pPr>
              <a:lnSpc>
                <a:spcPct val="80000"/>
              </a:lnSpc>
            </a:pPr>
            <a:endParaRPr lang="en-US" sz="1600" dirty="0"/>
          </a:p>
          <a:p>
            <a:pPr>
              <a:lnSpc>
                <a:spcPct val="80000"/>
              </a:lnSpc>
              <a:buFont typeface="Wingdings" pitchFamily="2" charset="2"/>
              <a:buNone/>
            </a:pPr>
            <a:r>
              <a:rPr lang="en-US" sz="1600" dirty="0"/>
              <a:t>Who should attend?  Anyone</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Presenter: Linda Steele</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Prerequisite:  None</a:t>
            </a:r>
          </a:p>
          <a:p>
            <a:pPr>
              <a:lnSpc>
                <a:spcPct val="80000"/>
              </a:lnSpc>
              <a:buNone/>
            </a:pPr>
            <a:endParaRPr lang="en-US" sz="1600" dirty="0"/>
          </a:p>
          <a:p>
            <a:pPr>
              <a:lnSpc>
                <a:spcPct val="80000"/>
              </a:lnSpc>
              <a:buNone/>
            </a:pPr>
            <a:r>
              <a:rPr lang="en-US" sz="1600" dirty="0"/>
              <a:t>Level: Intermediate  </a:t>
            </a:r>
            <a:r>
              <a:rPr lang="en-US" sz="1600" b="0" dirty="0"/>
              <a:t>    </a:t>
            </a:r>
            <a:r>
              <a:rPr lang="en-US" sz="1600" dirty="0"/>
              <a:t>	</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Program Length:  1.5  hours</a:t>
            </a:r>
          </a:p>
          <a:p>
            <a:pPr>
              <a:lnSpc>
                <a:spcPct val="80000"/>
              </a:lnSpc>
              <a:buNone/>
            </a:pPr>
            <a:endParaRPr lang="en-US" sz="1600" dirty="0"/>
          </a:p>
          <a:p>
            <a:pPr>
              <a:lnSpc>
                <a:spcPct val="80000"/>
              </a:lnSpc>
              <a:buNone/>
            </a:pPr>
            <a:r>
              <a:rPr lang="en-US" sz="1600" dirty="0"/>
              <a:t>CPE awarded:	1.5 hours Computer Software and Applications</a:t>
            </a:r>
          </a:p>
          <a:p>
            <a:pPr>
              <a:lnSpc>
                <a:spcPct val="80000"/>
              </a:lnSpc>
              <a:buFont typeface="Wingdings" pitchFamily="2" charset="2"/>
              <a:buNone/>
            </a:pPr>
            <a:endParaRPr lang="en-US" sz="1800" dirty="0"/>
          </a:p>
          <a:p>
            <a:pPr>
              <a:lnSpc>
                <a:spcPct val="80000"/>
              </a:lnSpc>
            </a:pPr>
            <a:endParaRPr lang="en-US" sz="1800" dirty="0"/>
          </a:p>
        </p:txBody>
      </p:sp>
    </p:spTree>
    <p:extLst>
      <p:ext uri="{BB962C8B-B14F-4D97-AF65-F5344CB8AC3E}">
        <p14:creationId xmlns:p14="http://schemas.microsoft.com/office/powerpoint/2010/main" val="1541475119"/>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D6EFA111-48E6-4303-9D7F-C5329D09C5BA}" type="slidenum">
              <a:rPr lang="en-US"/>
              <a:pPr/>
              <a:t>136</a:t>
            </a:fld>
            <a:endParaRPr lang="en-US" dirty="0"/>
          </a:p>
        </p:txBody>
      </p:sp>
      <p:sp>
        <p:nvSpPr>
          <p:cNvPr id="18435" name="Rectangle 2"/>
          <p:cNvSpPr>
            <a:spLocks noGrp="1" noChangeArrowheads="1"/>
          </p:cNvSpPr>
          <p:nvPr>
            <p:ph type="title"/>
          </p:nvPr>
        </p:nvSpPr>
        <p:spPr>
          <a:xfrm>
            <a:off x="304800" y="0"/>
            <a:ext cx="7391400" cy="1066800"/>
          </a:xfrm>
        </p:spPr>
        <p:txBody>
          <a:bodyPr/>
          <a:lstStyle/>
          <a:p>
            <a:r>
              <a:rPr lang="en-US" dirty="0">
                <a:solidFill>
                  <a:schemeClr val="accent1"/>
                </a:solidFill>
              </a:rPr>
              <a:t>Use Excel to Create a Variable Drop Down Box </a:t>
            </a:r>
          </a:p>
        </p:txBody>
      </p:sp>
      <p:sp>
        <p:nvSpPr>
          <p:cNvPr id="18436" name="Rectangle 3"/>
          <p:cNvSpPr>
            <a:spLocks noGrp="1" noChangeArrowheads="1"/>
          </p:cNvSpPr>
          <p:nvPr>
            <p:ph type="body" idx="1"/>
          </p:nvPr>
        </p:nvSpPr>
        <p:spPr>
          <a:xfrm>
            <a:off x="228600" y="838200"/>
            <a:ext cx="8382000" cy="4267200"/>
          </a:xfrm>
        </p:spPr>
        <p:txBody>
          <a:bodyPr/>
          <a:lstStyle/>
          <a:p>
            <a:pPr>
              <a:lnSpc>
                <a:spcPct val="80000"/>
              </a:lnSpc>
              <a:buFont typeface="Wingdings" pitchFamily="2" charset="2"/>
              <a:buNone/>
            </a:pPr>
            <a:endParaRPr lang="en-US" sz="1800" dirty="0"/>
          </a:p>
          <a:p>
            <a:pPr>
              <a:lnSpc>
                <a:spcPct val="80000"/>
              </a:lnSpc>
              <a:buFont typeface="Wingdings" pitchFamily="2" charset="2"/>
              <a:buNone/>
            </a:pPr>
            <a:r>
              <a:rPr lang="en-US" sz="1600" dirty="0"/>
              <a:t>Session Description </a:t>
            </a:r>
          </a:p>
          <a:p>
            <a:pPr>
              <a:lnSpc>
                <a:spcPct val="80000"/>
              </a:lnSpc>
              <a:buFont typeface="Wingdings" pitchFamily="2" charset="2"/>
              <a:buNone/>
            </a:pPr>
            <a:r>
              <a:rPr lang="en-US" sz="1600" dirty="0"/>
              <a:t>     This session’s focus will teach participants how to create a variable drop down list.</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At the completion of this session the team member will: </a:t>
            </a:r>
          </a:p>
          <a:p>
            <a:pPr>
              <a:lnSpc>
                <a:spcPct val="80000"/>
              </a:lnSpc>
            </a:pPr>
            <a:r>
              <a:rPr lang="en-US" sz="1600" dirty="0"/>
              <a:t>be able to use HLOOKUP in Excel</a:t>
            </a:r>
          </a:p>
          <a:p>
            <a:pPr>
              <a:lnSpc>
                <a:spcPct val="80000"/>
              </a:lnSpc>
            </a:pPr>
            <a:r>
              <a:rPr lang="en-US" sz="1600" dirty="0"/>
              <a:t>be able to use data validation</a:t>
            </a:r>
          </a:p>
          <a:p>
            <a:pPr>
              <a:lnSpc>
                <a:spcPct val="80000"/>
              </a:lnSpc>
            </a:pPr>
            <a:endParaRPr lang="en-US" sz="1600" dirty="0"/>
          </a:p>
          <a:p>
            <a:pPr marL="0" indent="0">
              <a:lnSpc>
                <a:spcPct val="80000"/>
              </a:lnSpc>
              <a:buNone/>
            </a:pPr>
            <a:r>
              <a:rPr lang="en-US" sz="1600" dirty="0"/>
              <a:t>**This class comes with a practice exercise for hands-on training.</a:t>
            </a:r>
          </a:p>
          <a:p>
            <a:pPr>
              <a:lnSpc>
                <a:spcPct val="80000"/>
              </a:lnSpc>
            </a:pPr>
            <a:endParaRPr lang="en-US" sz="1600" dirty="0"/>
          </a:p>
          <a:p>
            <a:pPr>
              <a:lnSpc>
                <a:spcPct val="80000"/>
              </a:lnSpc>
              <a:buFont typeface="Wingdings" pitchFamily="2" charset="2"/>
              <a:buNone/>
            </a:pPr>
            <a:r>
              <a:rPr lang="en-US" sz="1600" dirty="0"/>
              <a:t>Who should attend?  Anyone</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Presenter: Linda Steele</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Prerequisite:  None</a:t>
            </a:r>
          </a:p>
          <a:p>
            <a:pPr>
              <a:lnSpc>
                <a:spcPct val="80000"/>
              </a:lnSpc>
              <a:buNone/>
            </a:pPr>
            <a:endParaRPr lang="en-US" sz="1600" dirty="0"/>
          </a:p>
          <a:p>
            <a:pPr>
              <a:lnSpc>
                <a:spcPct val="80000"/>
              </a:lnSpc>
              <a:buNone/>
            </a:pPr>
            <a:r>
              <a:rPr lang="en-US" sz="1600" dirty="0"/>
              <a:t>Level: Intermediate  </a:t>
            </a:r>
            <a:r>
              <a:rPr lang="en-US" sz="1600" b="0" dirty="0"/>
              <a:t>    </a:t>
            </a:r>
            <a:r>
              <a:rPr lang="en-US" sz="1600" dirty="0"/>
              <a:t>	</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Program Length:  1 hour</a:t>
            </a:r>
          </a:p>
          <a:p>
            <a:pPr>
              <a:lnSpc>
                <a:spcPct val="80000"/>
              </a:lnSpc>
              <a:buNone/>
            </a:pPr>
            <a:endParaRPr lang="en-US" sz="1600" dirty="0"/>
          </a:p>
          <a:p>
            <a:pPr>
              <a:lnSpc>
                <a:spcPct val="80000"/>
              </a:lnSpc>
              <a:buNone/>
            </a:pPr>
            <a:r>
              <a:rPr lang="en-US" sz="1600" dirty="0"/>
              <a:t>CPE awarded:	1 hour Computer Software and Applications</a:t>
            </a:r>
          </a:p>
          <a:p>
            <a:pPr>
              <a:lnSpc>
                <a:spcPct val="80000"/>
              </a:lnSpc>
              <a:buFont typeface="Wingdings" pitchFamily="2" charset="2"/>
              <a:buNone/>
            </a:pPr>
            <a:endParaRPr lang="en-US" sz="1800" dirty="0"/>
          </a:p>
          <a:p>
            <a:pPr>
              <a:lnSpc>
                <a:spcPct val="80000"/>
              </a:lnSpc>
            </a:pPr>
            <a:endParaRPr lang="en-US" sz="1800" dirty="0"/>
          </a:p>
        </p:txBody>
      </p:sp>
    </p:spTree>
    <p:extLst>
      <p:ext uri="{BB962C8B-B14F-4D97-AF65-F5344CB8AC3E}">
        <p14:creationId xmlns:p14="http://schemas.microsoft.com/office/powerpoint/2010/main" val="553538069"/>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HR</a:t>
            </a:r>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137</a:t>
            </a:fld>
            <a:endParaRPr lang="en-US" dirty="0"/>
          </a:p>
        </p:txBody>
      </p:sp>
    </p:spTree>
    <p:extLst>
      <p:ext uri="{BB962C8B-B14F-4D97-AF65-F5344CB8AC3E}">
        <p14:creationId xmlns:p14="http://schemas.microsoft.com/office/powerpoint/2010/main" val="2967880467"/>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138</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Business Dress – What is Casual?</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discuss business casual dress.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have some suggestions for business casual</a:t>
            </a:r>
          </a:p>
          <a:p>
            <a:pPr>
              <a:lnSpc>
                <a:spcPct val="90000"/>
              </a:lnSpc>
            </a:pPr>
            <a:r>
              <a:rPr lang="en-US" sz="1600" dirty="0"/>
              <a:t>do an activity to pick items that fir the casual definition of business dress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Font typeface="Wingdings" pitchFamily="2" charset="2"/>
              <a:buNone/>
            </a:pPr>
            <a:r>
              <a:rPr lang="en-US" sz="1600" dirty="0"/>
              <a:t>CPE awarded:      1 hour HR</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2480052886"/>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139</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Diversity (yearly update)</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None/>
            </a:pPr>
            <a:r>
              <a:rPr lang="en-US" sz="1600" dirty="0"/>
              <a:t>    This session will discuss diversity and the skills and characteristics of cultural competency</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learn the benefits of workforce diversity &amp; inclusion</a:t>
            </a:r>
          </a:p>
          <a:p>
            <a:pPr>
              <a:lnSpc>
                <a:spcPct val="90000"/>
              </a:lnSpc>
            </a:pPr>
            <a:r>
              <a:rPr lang="en-US" sz="1600" dirty="0"/>
              <a:t>have a knowledge of other cultures in the workplace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2  hours HR</a:t>
            </a:r>
          </a:p>
          <a:p>
            <a:pPr>
              <a:lnSpc>
                <a:spcPct val="90000"/>
              </a:lnSpc>
              <a:buFont typeface="Wingdings" pitchFamily="2" charset="2"/>
              <a:buNone/>
            </a:pPr>
            <a:r>
              <a:rPr lang="en-US" sz="1600" dirty="0"/>
              <a:t>CPE awarded:      2 hours HR</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898970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p>
            <a:fld id="{3F2D8E1E-9723-44D0-9572-6C06DF56045A}" type="slidenum">
              <a:rPr lang="en-US"/>
              <a:pPr/>
              <a:t>14</a:t>
            </a:fld>
            <a:endParaRPr lang="en-US" dirty="0"/>
          </a:p>
        </p:txBody>
      </p:sp>
      <p:sp>
        <p:nvSpPr>
          <p:cNvPr id="7171" name="Rectangle 2"/>
          <p:cNvSpPr>
            <a:spLocks noGrp="1" noChangeArrowheads="1"/>
          </p:cNvSpPr>
          <p:nvPr>
            <p:ph type="title"/>
          </p:nvPr>
        </p:nvSpPr>
        <p:spPr/>
        <p:txBody>
          <a:bodyPr/>
          <a:lstStyle/>
          <a:p>
            <a:r>
              <a:rPr lang="en-US" dirty="0">
                <a:solidFill>
                  <a:schemeClr val="accent1"/>
                </a:solidFill>
              </a:rPr>
              <a:t>Access II</a:t>
            </a:r>
          </a:p>
        </p:txBody>
      </p:sp>
      <p:sp>
        <p:nvSpPr>
          <p:cNvPr id="7172" name="Rectangle 3"/>
          <p:cNvSpPr>
            <a:spLocks noGrp="1" noChangeArrowheads="1"/>
          </p:cNvSpPr>
          <p:nvPr>
            <p:ph type="body" idx="1"/>
          </p:nvPr>
        </p:nvSpPr>
        <p:spPr/>
        <p:txBody>
          <a:bodyPr/>
          <a:lstStyle/>
          <a:p>
            <a:pPr>
              <a:lnSpc>
                <a:spcPct val="80000"/>
              </a:lnSpc>
              <a:buFont typeface="Wingdings" pitchFamily="2" charset="2"/>
              <a:buNone/>
            </a:pPr>
            <a:r>
              <a:rPr lang="en-US" sz="1400" dirty="0"/>
              <a:t>In this session, you will learn how to use more features of Access.</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learn how to use the auto numbering feature</a:t>
            </a:r>
          </a:p>
          <a:p>
            <a:pPr>
              <a:lnSpc>
                <a:spcPct val="80000"/>
              </a:lnSpc>
            </a:pPr>
            <a:r>
              <a:rPr lang="en-US" sz="1400" dirty="0"/>
              <a:t>learn how to hide fields</a:t>
            </a:r>
          </a:p>
          <a:p>
            <a:pPr>
              <a:lnSpc>
                <a:spcPct val="80000"/>
              </a:lnSpc>
            </a:pPr>
            <a:r>
              <a:rPr lang="en-US" sz="1400" dirty="0"/>
              <a:t>learn how to auto format</a:t>
            </a:r>
          </a:p>
          <a:p>
            <a:pPr>
              <a:lnSpc>
                <a:spcPct val="80000"/>
              </a:lnSpc>
            </a:pPr>
            <a:r>
              <a:rPr lang="en-US" sz="1400" dirty="0"/>
              <a:t>learn how to use lookup values</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Who should attend? Anyone who knows the basics of Access</a:t>
            </a:r>
          </a:p>
          <a:p>
            <a:pPr>
              <a:lnSpc>
                <a:spcPct val="80000"/>
              </a:lnSpc>
              <a:buFont typeface="Wingdings" pitchFamily="2" charset="2"/>
              <a:buNone/>
            </a:pPr>
            <a:endParaRPr lang="en-US" sz="1400" dirty="0"/>
          </a:p>
          <a:p>
            <a:pPr>
              <a:lnSpc>
                <a:spcPct val="80000"/>
              </a:lnSpc>
              <a:buFont typeface="Wingdings" pitchFamily="2" charset="2"/>
              <a:buNone/>
            </a:pPr>
            <a:r>
              <a:rPr lang="en-US" sz="1600" dirty="0"/>
              <a:t>Prerequisite:  None</a:t>
            </a:r>
          </a:p>
          <a:p>
            <a:pPr>
              <a:lnSpc>
                <a:spcPct val="80000"/>
              </a:lnSpc>
              <a:buFont typeface="Wingdings" pitchFamily="2" charset="2"/>
              <a:buNone/>
            </a:pPr>
            <a:endParaRPr lang="en-US" sz="1600" dirty="0"/>
          </a:p>
          <a:p>
            <a:pPr>
              <a:lnSpc>
                <a:spcPct val="80000"/>
              </a:lnSpc>
              <a:buNone/>
            </a:pPr>
            <a:r>
              <a:rPr lang="en-US" sz="1600" dirty="0"/>
              <a:t>Level: Basic       </a:t>
            </a:r>
          </a:p>
          <a:p>
            <a:pPr>
              <a:lnSpc>
                <a:spcPct val="80000"/>
              </a:lnSpc>
              <a:buFont typeface="Wingdings" pitchFamily="2" charset="2"/>
              <a:buNone/>
            </a:pPr>
            <a:endParaRPr lang="en-US" sz="1400" dirty="0"/>
          </a:p>
          <a:p>
            <a:pPr>
              <a:lnSpc>
                <a:spcPct val="80000"/>
              </a:lnSpc>
              <a:buNone/>
            </a:pPr>
            <a:r>
              <a:rPr lang="en-US" sz="1400" dirty="0"/>
              <a:t>Program Length: 2  hours</a:t>
            </a:r>
          </a:p>
          <a:p>
            <a:pPr>
              <a:lnSpc>
                <a:spcPct val="80000"/>
              </a:lnSpc>
              <a:buFont typeface="Wingdings" pitchFamily="2" charset="2"/>
              <a:buNone/>
            </a:pPr>
            <a:endParaRPr lang="en-US" sz="1400" dirty="0"/>
          </a:p>
          <a:p>
            <a:pPr>
              <a:lnSpc>
                <a:spcPct val="80000"/>
              </a:lnSpc>
              <a:buFont typeface="Wingdings" pitchFamily="2" charset="2"/>
              <a:buNone/>
            </a:pPr>
            <a:endParaRPr lang="en-US" sz="1400" dirty="0"/>
          </a:p>
          <a:p>
            <a:pPr>
              <a:lnSpc>
                <a:spcPct val="80000"/>
              </a:lnSpc>
              <a:buNone/>
            </a:pPr>
            <a:r>
              <a:rPr lang="en-US" sz="1400" dirty="0"/>
              <a:t>CPE awarded:	 1 hour Computer Software and Applications</a:t>
            </a:r>
          </a:p>
          <a:p>
            <a:pPr>
              <a:lnSpc>
                <a:spcPct val="80000"/>
              </a:lnSpc>
              <a:buFont typeface="Wingdings" pitchFamily="2" charset="2"/>
              <a:buNone/>
            </a:pPr>
            <a:endParaRPr lang="en-US" sz="1400" dirty="0"/>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p:spPr>
        <p:txBody>
          <a:bodyPr/>
          <a:lstStyle/>
          <a:p>
            <a:fld id="{B99FD43B-5247-4C47-89BF-C3F1C0D86B98}" type="slidenum">
              <a:rPr lang="en-US"/>
              <a:pPr/>
              <a:t>140</a:t>
            </a:fld>
            <a:endParaRPr lang="en-US" dirty="0"/>
          </a:p>
        </p:txBody>
      </p:sp>
      <p:sp>
        <p:nvSpPr>
          <p:cNvPr id="19459" name="Rectangle 2"/>
          <p:cNvSpPr>
            <a:spLocks noGrp="1" noChangeArrowheads="1"/>
          </p:cNvSpPr>
          <p:nvPr>
            <p:ph type="title"/>
          </p:nvPr>
        </p:nvSpPr>
        <p:spPr>
          <a:xfrm>
            <a:off x="304800" y="0"/>
            <a:ext cx="7391400" cy="1371600"/>
          </a:xfrm>
        </p:spPr>
        <p:txBody>
          <a:bodyPr/>
          <a:lstStyle/>
          <a:p>
            <a:r>
              <a:rPr lang="en-US" dirty="0">
                <a:solidFill>
                  <a:schemeClr val="accent1"/>
                </a:solidFill>
              </a:rPr>
              <a:t>The Dos and Don’ts of Conducting a Job Interview</a:t>
            </a:r>
          </a:p>
        </p:txBody>
      </p:sp>
      <p:sp>
        <p:nvSpPr>
          <p:cNvPr id="19460" name="Rectangle 3"/>
          <p:cNvSpPr>
            <a:spLocks noGrp="1" noChangeArrowheads="1"/>
          </p:cNvSpPr>
          <p:nvPr>
            <p:ph type="body" idx="1"/>
          </p:nvPr>
        </p:nvSpPr>
        <p:spPr>
          <a:xfrm>
            <a:off x="381000" y="1524000"/>
            <a:ext cx="3276600" cy="5105400"/>
          </a:xfrm>
        </p:spPr>
        <p:txBody>
          <a:bodyPr/>
          <a:lstStyle/>
          <a:p>
            <a:pPr>
              <a:lnSpc>
                <a:spcPct val="90000"/>
              </a:lnSpc>
              <a:buFont typeface="Wingdings" pitchFamily="2" charset="2"/>
              <a:buNone/>
            </a:pPr>
            <a:r>
              <a:rPr lang="en-US" sz="1800" dirty="0"/>
              <a:t>Session Description </a:t>
            </a:r>
          </a:p>
          <a:p>
            <a:pPr>
              <a:lnSpc>
                <a:spcPct val="90000"/>
              </a:lnSpc>
              <a:buFont typeface="Wingdings" pitchFamily="2" charset="2"/>
              <a:buNone/>
            </a:pPr>
            <a:r>
              <a:rPr lang="en-US" sz="1800" dirty="0"/>
              <a:t>   This session will teach participants the art of successful interviewing.</a:t>
            </a:r>
          </a:p>
          <a:p>
            <a:pPr>
              <a:lnSpc>
                <a:spcPct val="90000"/>
              </a:lnSpc>
              <a:buFont typeface="Wingdings" pitchFamily="2" charset="2"/>
              <a:buNone/>
            </a:pPr>
            <a:endParaRPr lang="en-US" sz="1800" dirty="0"/>
          </a:p>
          <a:p>
            <a:pPr>
              <a:lnSpc>
                <a:spcPct val="90000"/>
              </a:lnSpc>
              <a:buFont typeface="Wingdings" pitchFamily="2" charset="2"/>
              <a:buNone/>
            </a:pPr>
            <a:r>
              <a:rPr lang="en-US" sz="1800" dirty="0"/>
              <a:t>Presenter: Linda Steele</a:t>
            </a:r>
          </a:p>
          <a:p>
            <a:pPr>
              <a:spcBef>
                <a:spcPct val="0"/>
              </a:spcBef>
              <a:buFontTx/>
              <a:buNone/>
            </a:pPr>
            <a:r>
              <a:rPr lang="en-US" sz="1800" dirty="0"/>
              <a:t>Prerequisite:  None</a:t>
            </a:r>
          </a:p>
          <a:p>
            <a:pPr>
              <a:spcBef>
                <a:spcPct val="0"/>
              </a:spcBef>
              <a:buFontTx/>
              <a:buNone/>
            </a:pPr>
            <a:r>
              <a:rPr lang="en-US" sz="1800" dirty="0"/>
              <a:t>Level: Beginner</a:t>
            </a:r>
            <a:r>
              <a:rPr lang="en-US" sz="1800" b="0" dirty="0"/>
              <a:t>    </a:t>
            </a:r>
          </a:p>
          <a:p>
            <a:pPr>
              <a:spcBef>
                <a:spcPct val="0"/>
              </a:spcBef>
              <a:buFontTx/>
              <a:buNone/>
            </a:pPr>
            <a:endParaRPr lang="en-US" sz="1800" dirty="0"/>
          </a:p>
          <a:p>
            <a:pPr>
              <a:spcBef>
                <a:spcPct val="0"/>
              </a:spcBef>
              <a:buFontTx/>
              <a:buNone/>
            </a:pPr>
            <a:r>
              <a:rPr lang="en-US" sz="1800" dirty="0"/>
              <a:t>Who should attend?  Anyone wanting to learn to interview.</a:t>
            </a:r>
          </a:p>
          <a:p>
            <a:pPr>
              <a:lnSpc>
                <a:spcPct val="90000"/>
              </a:lnSpc>
              <a:buFont typeface="Wingdings" pitchFamily="2" charset="2"/>
              <a:buNone/>
            </a:pPr>
            <a:endParaRPr lang="en-US" sz="1800" dirty="0"/>
          </a:p>
          <a:p>
            <a:pPr>
              <a:lnSpc>
                <a:spcPct val="90000"/>
              </a:lnSpc>
              <a:buFont typeface="Wingdings" pitchFamily="2" charset="2"/>
              <a:buNone/>
            </a:pPr>
            <a:r>
              <a:rPr lang="en-US" sz="1800" dirty="0"/>
              <a:t>Program Length: 2</a:t>
            </a:r>
          </a:p>
          <a:p>
            <a:pPr>
              <a:lnSpc>
                <a:spcPct val="80000"/>
              </a:lnSpc>
              <a:buNone/>
            </a:pPr>
            <a:r>
              <a:rPr lang="en-US" sz="1800" dirty="0"/>
              <a:t>CPE awarded:	2 hours HR</a:t>
            </a:r>
          </a:p>
          <a:p>
            <a:pPr>
              <a:lnSpc>
                <a:spcPct val="90000"/>
              </a:lnSpc>
              <a:buFont typeface="Wingdings" pitchFamily="2" charset="2"/>
              <a:buNone/>
            </a:pPr>
            <a:endParaRPr lang="en-US" sz="1800" dirty="0"/>
          </a:p>
          <a:p>
            <a:pPr>
              <a:lnSpc>
                <a:spcPct val="90000"/>
              </a:lnSpc>
              <a:buFont typeface="Wingdings" pitchFamily="2" charset="2"/>
              <a:buNone/>
            </a:pPr>
            <a:endParaRPr lang="en-US" sz="1800" dirty="0"/>
          </a:p>
          <a:p>
            <a:pPr>
              <a:lnSpc>
                <a:spcPct val="90000"/>
              </a:lnSpc>
              <a:buFont typeface="Wingdings" pitchFamily="2" charset="2"/>
              <a:buNone/>
            </a:pPr>
            <a:endParaRPr lang="en-US" sz="1800" dirty="0"/>
          </a:p>
          <a:p>
            <a:pPr>
              <a:lnSpc>
                <a:spcPct val="90000"/>
              </a:lnSpc>
              <a:buFont typeface="Wingdings" pitchFamily="2" charset="2"/>
              <a:buNone/>
            </a:pPr>
            <a:endParaRPr lang="en-US" sz="1800" dirty="0"/>
          </a:p>
          <a:p>
            <a:pPr>
              <a:lnSpc>
                <a:spcPct val="90000"/>
              </a:lnSpc>
              <a:buFont typeface="Wingdings" pitchFamily="2" charset="2"/>
              <a:buNone/>
            </a:pPr>
            <a:endParaRPr lang="en-US" sz="1600" dirty="0"/>
          </a:p>
          <a:p>
            <a:pPr>
              <a:lnSpc>
                <a:spcPct val="90000"/>
              </a:lnSpc>
              <a:buFont typeface="Wingdings" pitchFamily="2" charset="2"/>
              <a:buNone/>
            </a:pPr>
            <a:endParaRPr lang="en-US" sz="1600" dirty="0"/>
          </a:p>
          <a:p>
            <a:pPr>
              <a:lnSpc>
                <a:spcPct val="90000"/>
              </a:lnSpc>
            </a:pPr>
            <a:endParaRPr lang="en-US" sz="1600" dirty="0"/>
          </a:p>
        </p:txBody>
      </p:sp>
      <p:sp>
        <p:nvSpPr>
          <p:cNvPr id="19461" name="Rectangle 4"/>
          <p:cNvSpPr>
            <a:spLocks noChangeArrowheads="1"/>
          </p:cNvSpPr>
          <p:nvPr/>
        </p:nvSpPr>
        <p:spPr bwMode="auto">
          <a:xfrm>
            <a:off x="4267200" y="1524000"/>
            <a:ext cx="3962400" cy="5334000"/>
          </a:xfrm>
          <a:prstGeom prst="rect">
            <a:avLst/>
          </a:prstGeom>
          <a:noFill/>
          <a:ln w="9525">
            <a:noFill/>
            <a:miter lim="800000"/>
            <a:headEnd/>
            <a:tailEnd/>
          </a:ln>
        </p:spPr>
        <p:txBody>
          <a:bodyPr/>
          <a:lstStyle/>
          <a:p>
            <a:pPr marL="282575" indent="-282575">
              <a:lnSpc>
                <a:spcPct val="80000"/>
              </a:lnSpc>
              <a:spcBef>
                <a:spcPct val="20000"/>
              </a:spcBef>
              <a:buFont typeface="Wingdings" pitchFamily="2" charset="2"/>
              <a:buNone/>
            </a:pPr>
            <a:r>
              <a:rPr lang="en-US" sz="1800" b="1" dirty="0">
                <a:latin typeface="Arial" charset="0"/>
              </a:rPr>
              <a:t>At the completion of this session the team member will be able to use the following features:</a:t>
            </a:r>
          </a:p>
          <a:p>
            <a:pPr marL="282575" indent="-282575">
              <a:lnSpc>
                <a:spcPct val="80000"/>
              </a:lnSpc>
              <a:spcBef>
                <a:spcPct val="20000"/>
              </a:spcBef>
              <a:buFont typeface="Wingdings" pitchFamily="2" charset="2"/>
              <a:buChar char="§"/>
            </a:pPr>
            <a:r>
              <a:rPr lang="en-US" sz="1800" b="1" dirty="0">
                <a:latin typeface="Arial" charset="0"/>
              </a:rPr>
              <a:t>Questions to ask</a:t>
            </a:r>
          </a:p>
          <a:p>
            <a:pPr marL="282575" indent="-282575">
              <a:lnSpc>
                <a:spcPct val="80000"/>
              </a:lnSpc>
              <a:spcBef>
                <a:spcPct val="20000"/>
              </a:spcBef>
              <a:buFont typeface="Wingdings" pitchFamily="2" charset="2"/>
              <a:buChar char="§"/>
            </a:pPr>
            <a:r>
              <a:rPr lang="en-US" sz="1800" b="1" dirty="0">
                <a:latin typeface="Arial" charset="0"/>
              </a:rPr>
              <a:t>Questions not to ask</a:t>
            </a:r>
          </a:p>
        </p:txBody>
      </p:sp>
    </p:spTree>
    <p:extLst>
      <p:ext uri="{BB962C8B-B14F-4D97-AF65-F5344CB8AC3E}">
        <p14:creationId xmlns:p14="http://schemas.microsoft.com/office/powerpoint/2010/main" val="188060566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p:spPr>
        <p:txBody>
          <a:bodyPr/>
          <a:lstStyle/>
          <a:p>
            <a:fld id="{B99FD43B-5247-4C47-89BF-C3F1C0D86B98}" type="slidenum">
              <a:rPr lang="en-US"/>
              <a:pPr/>
              <a:t>141</a:t>
            </a:fld>
            <a:endParaRPr lang="en-US" dirty="0"/>
          </a:p>
        </p:txBody>
      </p:sp>
      <p:sp>
        <p:nvSpPr>
          <p:cNvPr id="19459" name="Rectangle 2"/>
          <p:cNvSpPr>
            <a:spLocks noGrp="1" noChangeArrowheads="1"/>
          </p:cNvSpPr>
          <p:nvPr>
            <p:ph type="title"/>
          </p:nvPr>
        </p:nvSpPr>
        <p:spPr>
          <a:xfrm>
            <a:off x="304800" y="0"/>
            <a:ext cx="7391400" cy="1371600"/>
          </a:xfrm>
        </p:spPr>
        <p:txBody>
          <a:bodyPr/>
          <a:lstStyle/>
          <a:p>
            <a:r>
              <a:rPr lang="en-US" dirty="0">
                <a:solidFill>
                  <a:schemeClr val="accent1"/>
                </a:solidFill>
              </a:rPr>
              <a:t>New Hire Dos</a:t>
            </a:r>
          </a:p>
        </p:txBody>
      </p:sp>
      <p:sp>
        <p:nvSpPr>
          <p:cNvPr id="19460" name="Rectangle 3"/>
          <p:cNvSpPr>
            <a:spLocks noGrp="1" noChangeArrowheads="1"/>
          </p:cNvSpPr>
          <p:nvPr>
            <p:ph type="body" idx="1"/>
          </p:nvPr>
        </p:nvSpPr>
        <p:spPr>
          <a:xfrm>
            <a:off x="381000" y="1524000"/>
            <a:ext cx="3276600" cy="5105400"/>
          </a:xfrm>
        </p:spPr>
        <p:txBody>
          <a:bodyPr/>
          <a:lstStyle/>
          <a:p>
            <a:pPr>
              <a:lnSpc>
                <a:spcPct val="90000"/>
              </a:lnSpc>
              <a:buFont typeface="Wingdings" pitchFamily="2" charset="2"/>
              <a:buNone/>
            </a:pPr>
            <a:r>
              <a:rPr lang="en-US" sz="1800" dirty="0"/>
              <a:t>Session Description </a:t>
            </a:r>
          </a:p>
          <a:p>
            <a:pPr>
              <a:lnSpc>
                <a:spcPct val="90000"/>
              </a:lnSpc>
              <a:buFont typeface="Wingdings" pitchFamily="2" charset="2"/>
              <a:buNone/>
            </a:pPr>
            <a:r>
              <a:rPr lang="en-US" sz="1800" dirty="0"/>
              <a:t>   This session will teach participants the steps to use with a new hire.</a:t>
            </a:r>
          </a:p>
          <a:p>
            <a:pPr>
              <a:lnSpc>
                <a:spcPct val="90000"/>
              </a:lnSpc>
              <a:buFont typeface="Wingdings" pitchFamily="2" charset="2"/>
              <a:buNone/>
            </a:pPr>
            <a:endParaRPr lang="en-US" sz="1800" dirty="0"/>
          </a:p>
          <a:p>
            <a:pPr>
              <a:lnSpc>
                <a:spcPct val="90000"/>
              </a:lnSpc>
              <a:buFont typeface="Wingdings" pitchFamily="2" charset="2"/>
              <a:buNone/>
            </a:pPr>
            <a:r>
              <a:rPr lang="en-US" sz="1800" dirty="0"/>
              <a:t>Presenter: Linda Steele</a:t>
            </a:r>
          </a:p>
          <a:p>
            <a:pPr>
              <a:spcBef>
                <a:spcPct val="0"/>
              </a:spcBef>
              <a:buFontTx/>
              <a:buNone/>
            </a:pPr>
            <a:r>
              <a:rPr lang="en-US" sz="1800" dirty="0"/>
              <a:t>Prerequisite:  None</a:t>
            </a:r>
          </a:p>
          <a:p>
            <a:pPr>
              <a:spcBef>
                <a:spcPct val="0"/>
              </a:spcBef>
              <a:buFontTx/>
              <a:buNone/>
            </a:pPr>
            <a:r>
              <a:rPr lang="en-US" sz="1800" dirty="0"/>
              <a:t>Level: Beginner</a:t>
            </a:r>
            <a:r>
              <a:rPr lang="en-US" sz="1800" b="0" dirty="0"/>
              <a:t>    </a:t>
            </a:r>
          </a:p>
          <a:p>
            <a:pPr>
              <a:spcBef>
                <a:spcPct val="0"/>
              </a:spcBef>
              <a:buFontTx/>
              <a:buNone/>
            </a:pPr>
            <a:endParaRPr lang="en-US" sz="1800" dirty="0"/>
          </a:p>
          <a:p>
            <a:pPr>
              <a:spcBef>
                <a:spcPct val="0"/>
              </a:spcBef>
              <a:buFontTx/>
              <a:buNone/>
            </a:pPr>
            <a:r>
              <a:rPr lang="en-US" sz="1800" dirty="0"/>
              <a:t>Who should attend?  Anyone wanting to learn what steps to take with a new hire.</a:t>
            </a:r>
          </a:p>
          <a:p>
            <a:pPr>
              <a:lnSpc>
                <a:spcPct val="90000"/>
              </a:lnSpc>
              <a:buFont typeface="Wingdings" pitchFamily="2" charset="2"/>
              <a:buNone/>
            </a:pPr>
            <a:endParaRPr lang="en-US" sz="1800" dirty="0"/>
          </a:p>
          <a:p>
            <a:pPr>
              <a:lnSpc>
                <a:spcPct val="90000"/>
              </a:lnSpc>
              <a:buFont typeface="Wingdings" pitchFamily="2" charset="2"/>
              <a:buNone/>
            </a:pPr>
            <a:r>
              <a:rPr lang="en-US" sz="1800" dirty="0"/>
              <a:t>Program Length: 1</a:t>
            </a:r>
          </a:p>
          <a:p>
            <a:pPr>
              <a:lnSpc>
                <a:spcPct val="80000"/>
              </a:lnSpc>
              <a:buNone/>
            </a:pPr>
            <a:r>
              <a:rPr lang="en-US" sz="1800" dirty="0"/>
              <a:t>CPE awarded:	1 hour HR</a:t>
            </a:r>
          </a:p>
          <a:p>
            <a:pPr>
              <a:lnSpc>
                <a:spcPct val="90000"/>
              </a:lnSpc>
              <a:buFont typeface="Wingdings" pitchFamily="2" charset="2"/>
              <a:buNone/>
            </a:pPr>
            <a:endParaRPr lang="en-US" sz="1800" dirty="0"/>
          </a:p>
          <a:p>
            <a:pPr>
              <a:lnSpc>
                <a:spcPct val="90000"/>
              </a:lnSpc>
              <a:buFont typeface="Wingdings" pitchFamily="2" charset="2"/>
              <a:buNone/>
            </a:pPr>
            <a:endParaRPr lang="en-US" sz="1800" dirty="0"/>
          </a:p>
          <a:p>
            <a:pPr>
              <a:lnSpc>
                <a:spcPct val="90000"/>
              </a:lnSpc>
              <a:buFont typeface="Wingdings" pitchFamily="2" charset="2"/>
              <a:buNone/>
            </a:pPr>
            <a:endParaRPr lang="en-US" sz="1800" dirty="0"/>
          </a:p>
          <a:p>
            <a:pPr>
              <a:lnSpc>
                <a:spcPct val="90000"/>
              </a:lnSpc>
              <a:buFont typeface="Wingdings" pitchFamily="2" charset="2"/>
              <a:buNone/>
            </a:pPr>
            <a:endParaRPr lang="en-US" sz="1800" dirty="0"/>
          </a:p>
          <a:p>
            <a:pPr>
              <a:lnSpc>
                <a:spcPct val="90000"/>
              </a:lnSpc>
              <a:buFont typeface="Wingdings" pitchFamily="2" charset="2"/>
              <a:buNone/>
            </a:pPr>
            <a:endParaRPr lang="en-US" sz="1600" dirty="0"/>
          </a:p>
          <a:p>
            <a:pPr>
              <a:lnSpc>
                <a:spcPct val="90000"/>
              </a:lnSpc>
              <a:buFont typeface="Wingdings" pitchFamily="2" charset="2"/>
              <a:buNone/>
            </a:pPr>
            <a:endParaRPr lang="en-US" sz="1600" dirty="0"/>
          </a:p>
          <a:p>
            <a:pPr>
              <a:lnSpc>
                <a:spcPct val="90000"/>
              </a:lnSpc>
            </a:pPr>
            <a:endParaRPr lang="en-US" sz="1600" dirty="0"/>
          </a:p>
        </p:txBody>
      </p:sp>
      <p:sp>
        <p:nvSpPr>
          <p:cNvPr id="19461" name="Rectangle 4"/>
          <p:cNvSpPr>
            <a:spLocks noChangeArrowheads="1"/>
          </p:cNvSpPr>
          <p:nvPr/>
        </p:nvSpPr>
        <p:spPr bwMode="auto">
          <a:xfrm>
            <a:off x="4267200" y="1524000"/>
            <a:ext cx="3962400" cy="5334000"/>
          </a:xfrm>
          <a:prstGeom prst="rect">
            <a:avLst/>
          </a:prstGeom>
          <a:noFill/>
          <a:ln w="9525">
            <a:noFill/>
            <a:miter lim="800000"/>
            <a:headEnd/>
            <a:tailEnd/>
          </a:ln>
        </p:spPr>
        <p:txBody>
          <a:bodyPr/>
          <a:lstStyle/>
          <a:p>
            <a:pPr marL="282575" indent="-282575">
              <a:lnSpc>
                <a:spcPct val="80000"/>
              </a:lnSpc>
              <a:spcBef>
                <a:spcPct val="20000"/>
              </a:spcBef>
              <a:buFont typeface="Wingdings" pitchFamily="2" charset="2"/>
              <a:buNone/>
            </a:pPr>
            <a:r>
              <a:rPr lang="en-US" sz="1800" b="1" dirty="0">
                <a:latin typeface="Arial" charset="0"/>
              </a:rPr>
              <a:t>At the completion of this session the team member will be able to use the following features:</a:t>
            </a:r>
          </a:p>
          <a:p>
            <a:pPr marL="282575" indent="-282575">
              <a:lnSpc>
                <a:spcPct val="80000"/>
              </a:lnSpc>
              <a:spcBef>
                <a:spcPct val="20000"/>
              </a:spcBef>
              <a:buFont typeface="Wingdings" pitchFamily="2" charset="2"/>
              <a:buChar char="§"/>
            </a:pPr>
            <a:r>
              <a:rPr lang="en-US" sz="1800" b="1" dirty="0">
                <a:latin typeface="Arial" charset="0"/>
              </a:rPr>
              <a:t>Have a guideline to use with new hires</a:t>
            </a:r>
          </a:p>
          <a:p>
            <a:pPr marL="282575" indent="-282575">
              <a:lnSpc>
                <a:spcPct val="80000"/>
              </a:lnSpc>
              <a:spcBef>
                <a:spcPct val="20000"/>
              </a:spcBef>
              <a:buFont typeface="Wingdings" pitchFamily="2" charset="2"/>
              <a:buChar char="§"/>
            </a:pPr>
            <a:endParaRPr lang="en-US" sz="1800" b="1" dirty="0">
              <a:latin typeface="Arial" charset="0"/>
            </a:endParaRPr>
          </a:p>
        </p:txBody>
      </p:sp>
    </p:spTree>
    <p:extLst>
      <p:ext uri="{BB962C8B-B14F-4D97-AF65-F5344CB8AC3E}">
        <p14:creationId xmlns:p14="http://schemas.microsoft.com/office/powerpoint/2010/main" val="275659003"/>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142</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Orienting New Staff</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give some techniques so new staff members are successful.</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have a list of areas to cover with new staff</a:t>
            </a:r>
          </a:p>
          <a:p>
            <a:pPr>
              <a:lnSpc>
                <a:spcPct val="90000"/>
              </a:lnSpc>
            </a:pPr>
            <a:r>
              <a:rPr lang="en-US" sz="1600" dirty="0"/>
              <a:t>have a list to determine defined roles with new hires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Font typeface="Wingdings" pitchFamily="2" charset="2"/>
              <a:buNone/>
            </a:pPr>
            <a:r>
              <a:rPr lang="en-US" sz="1600" dirty="0"/>
              <a:t>CPE awarded:      1 hour Management</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233572663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143</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Sexual Harassment (yearly update)</a:t>
            </a:r>
          </a:p>
        </p:txBody>
      </p:sp>
      <p:sp>
        <p:nvSpPr>
          <p:cNvPr id="46084" name="Rectangle 3"/>
          <p:cNvSpPr>
            <a:spLocks noGrp="1" noChangeArrowheads="1"/>
          </p:cNvSpPr>
          <p:nvPr>
            <p:ph type="body" idx="1"/>
          </p:nvPr>
        </p:nvSpPr>
        <p:spPr>
          <a:xfrm>
            <a:off x="381000" y="1143000"/>
            <a:ext cx="7391400" cy="51054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the laws governing sexual harassment in the workplace.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know the law of sexual harassment</a:t>
            </a:r>
          </a:p>
          <a:p>
            <a:pPr>
              <a:lnSpc>
                <a:spcPct val="90000"/>
              </a:lnSpc>
            </a:pPr>
            <a:r>
              <a:rPr lang="en-US" sz="1600" dirty="0"/>
              <a:t>identify areas of sexual harassment</a:t>
            </a:r>
          </a:p>
          <a:p>
            <a:pPr>
              <a:lnSpc>
                <a:spcPct val="90000"/>
              </a:lnSpc>
            </a:pPr>
            <a:r>
              <a:rPr lang="en-US" sz="1600" dirty="0"/>
              <a:t>take a short quiz on examples of sexual harassment for discussion</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2  hours</a:t>
            </a:r>
          </a:p>
          <a:p>
            <a:pPr>
              <a:lnSpc>
                <a:spcPct val="90000"/>
              </a:lnSpc>
              <a:buFont typeface="Wingdings" pitchFamily="2" charset="2"/>
              <a:buNone/>
            </a:pPr>
            <a:r>
              <a:rPr lang="en-US" sz="1600" dirty="0"/>
              <a:t>CPE awarded:      2 hours HR</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4219640921"/>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a:t>
            </a:r>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144</a:t>
            </a:fld>
            <a:endParaRPr lang="en-US" dirty="0"/>
          </a:p>
        </p:txBody>
      </p:sp>
    </p:spTree>
    <p:extLst>
      <p:ext uri="{BB962C8B-B14F-4D97-AF65-F5344CB8AC3E}">
        <p14:creationId xmlns:p14="http://schemas.microsoft.com/office/powerpoint/2010/main" val="2672543016"/>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145</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20 Clues You Might be a Micromanager</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500" dirty="0"/>
              <a:t>Session Description </a:t>
            </a:r>
          </a:p>
          <a:p>
            <a:pPr>
              <a:lnSpc>
                <a:spcPct val="90000"/>
              </a:lnSpc>
              <a:buFont typeface="Wingdings" pitchFamily="2" charset="2"/>
              <a:buNone/>
            </a:pPr>
            <a:r>
              <a:rPr lang="en-US" sz="1500" dirty="0"/>
              <a:t>    This session will discuss skills of a micromanager and how not to be one.</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Presenter: Linda Steele</a:t>
            </a:r>
          </a:p>
          <a:p>
            <a:pPr>
              <a:lnSpc>
                <a:spcPct val="90000"/>
              </a:lnSpc>
              <a:buFont typeface="Wingdings" pitchFamily="2" charset="2"/>
              <a:buNone/>
            </a:pPr>
            <a:r>
              <a:rPr lang="en-US" sz="1500" dirty="0"/>
              <a:t>                   </a:t>
            </a:r>
          </a:p>
          <a:p>
            <a:pPr>
              <a:lnSpc>
                <a:spcPct val="90000"/>
              </a:lnSpc>
              <a:buFont typeface="Wingdings" pitchFamily="2" charset="2"/>
              <a:buNone/>
            </a:pPr>
            <a:r>
              <a:rPr lang="en-US" sz="1500" dirty="0"/>
              <a:t>At the completion of this session the team member will: </a:t>
            </a:r>
          </a:p>
          <a:p>
            <a:pPr>
              <a:lnSpc>
                <a:spcPct val="90000"/>
              </a:lnSpc>
            </a:pPr>
            <a:r>
              <a:rPr lang="en-US" sz="1500" dirty="0"/>
              <a:t>know the identifiers of being a micromanager and the impact it has on your employees</a:t>
            </a:r>
          </a:p>
          <a:p>
            <a:pPr>
              <a:lnSpc>
                <a:spcPct val="90000"/>
              </a:lnSpc>
            </a:pPr>
            <a:r>
              <a:rPr lang="en-US" sz="1500" dirty="0"/>
              <a:t>do an activity to see if you are a micromanager</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Who should attend? Anyone</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Prerequisite: none</a:t>
            </a:r>
          </a:p>
          <a:p>
            <a:pPr>
              <a:lnSpc>
                <a:spcPct val="90000"/>
              </a:lnSpc>
              <a:buFont typeface="Wingdings" pitchFamily="2" charset="2"/>
              <a:buNone/>
            </a:pPr>
            <a:endParaRPr lang="en-US" sz="1500" dirty="0"/>
          </a:p>
          <a:p>
            <a:pPr>
              <a:lnSpc>
                <a:spcPct val="90000"/>
              </a:lnSpc>
              <a:buNone/>
            </a:pPr>
            <a:r>
              <a:rPr lang="en-US" sz="1500" dirty="0"/>
              <a:t>Level: Basic   </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Program Length: 1.5  hours</a:t>
            </a:r>
          </a:p>
          <a:p>
            <a:pPr>
              <a:lnSpc>
                <a:spcPct val="90000"/>
              </a:lnSpc>
              <a:buNone/>
            </a:pPr>
            <a:r>
              <a:rPr lang="en-US" sz="1500" dirty="0"/>
              <a:t>CPE awarded:      1.5 hours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857120688"/>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146</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Conflict Resolution</a:t>
            </a:r>
          </a:p>
        </p:txBody>
      </p:sp>
      <p:sp>
        <p:nvSpPr>
          <p:cNvPr id="46084" name="Rectangle 3"/>
          <p:cNvSpPr>
            <a:spLocks noGrp="1" noChangeArrowheads="1"/>
          </p:cNvSpPr>
          <p:nvPr>
            <p:ph type="body" idx="1"/>
          </p:nvPr>
        </p:nvSpPr>
        <p:spPr>
          <a:xfrm>
            <a:off x="381000" y="1143000"/>
            <a:ext cx="7391400" cy="51816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discuss skills needed to resolve work conflicts.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know the best steps to solve conflicts with examples</a:t>
            </a:r>
          </a:p>
          <a:p>
            <a:pPr>
              <a:lnSpc>
                <a:spcPct val="90000"/>
              </a:lnSpc>
            </a:pPr>
            <a:r>
              <a:rPr lang="en-US" sz="1600" dirty="0"/>
              <a:t>solve work problems to test the skills needed to make good decisions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None/>
            </a:pPr>
            <a:r>
              <a:rPr lang="en-US" sz="1600" dirty="0"/>
              <a:t>CPE awarded:      1 hour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3037795565"/>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147</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Decision Making</a:t>
            </a:r>
          </a:p>
        </p:txBody>
      </p:sp>
      <p:sp>
        <p:nvSpPr>
          <p:cNvPr id="46084" name="Rectangle 3"/>
          <p:cNvSpPr>
            <a:spLocks noGrp="1" noChangeArrowheads="1"/>
          </p:cNvSpPr>
          <p:nvPr>
            <p:ph type="body" idx="1"/>
          </p:nvPr>
        </p:nvSpPr>
        <p:spPr>
          <a:xfrm>
            <a:off x="381000" y="1143000"/>
            <a:ext cx="7391400" cy="51816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discuss skills needed to make better managerial decisions.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know the mistakes people make when making a decision</a:t>
            </a:r>
          </a:p>
          <a:p>
            <a:pPr>
              <a:lnSpc>
                <a:spcPct val="90000"/>
              </a:lnSpc>
            </a:pPr>
            <a:r>
              <a:rPr lang="en-US" sz="1600" dirty="0"/>
              <a:t>solve two work problems to test the skills needed to make good decisions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2  hours</a:t>
            </a:r>
          </a:p>
          <a:p>
            <a:pPr>
              <a:lnSpc>
                <a:spcPct val="90000"/>
              </a:lnSpc>
              <a:buNone/>
            </a:pPr>
            <a:r>
              <a:rPr lang="en-US" sz="1600" dirty="0"/>
              <a:t>CPE awarded:      2 hours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125478133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148</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Decision Making – Solving Simple and Complex Problems</a:t>
            </a:r>
          </a:p>
        </p:txBody>
      </p:sp>
      <p:sp>
        <p:nvSpPr>
          <p:cNvPr id="46084" name="Rectangle 3"/>
          <p:cNvSpPr>
            <a:spLocks noGrp="1" noChangeArrowheads="1"/>
          </p:cNvSpPr>
          <p:nvPr>
            <p:ph type="body" idx="1"/>
          </p:nvPr>
        </p:nvSpPr>
        <p:spPr>
          <a:xfrm>
            <a:off x="381000" y="1752600"/>
            <a:ext cx="7391400" cy="4876800"/>
          </a:xfrm>
        </p:spPr>
        <p:txBody>
          <a:bodyPr/>
          <a:lstStyle/>
          <a:p>
            <a:pPr>
              <a:lnSpc>
                <a:spcPct val="90000"/>
              </a:lnSpc>
              <a:buFont typeface="Wingdings" pitchFamily="2" charset="2"/>
              <a:buNone/>
            </a:pPr>
            <a:r>
              <a:rPr lang="en-US" sz="1400" dirty="0"/>
              <a:t>Session Description </a:t>
            </a:r>
          </a:p>
          <a:p>
            <a:pPr>
              <a:lnSpc>
                <a:spcPct val="90000"/>
              </a:lnSpc>
              <a:buFont typeface="Wingdings" pitchFamily="2" charset="2"/>
              <a:buNone/>
            </a:pPr>
            <a:r>
              <a:rPr lang="en-US" sz="1400" dirty="0"/>
              <a:t>    This session will discuss skills needed to make solve problems.</a:t>
            </a:r>
          </a:p>
          <a:p>
            <a:pPr>
              <a:lnSpc>
                <a:spcPct val="90000"/>
              </a:lnSpc>
              <a:buFont typeface="Wingdings" pitchFamily="2" charset="2"/>
              <a:buNone/>
            </a:pPr>
            <a:endParaRPr lang="en-US" sz="1400" dirty="0"/>
          </a:p>
          <a:p>
            <a:pPr>
              <a:lnSpc>
                <a:spcPct val="90000"/>
              </a:lnSpc>
              <a:buFont typeface="Wingdings" pitchFamily="2" charset="2"/>
              <a:buNone/>
            </a:pPr>
            <a:r>
              <a:rPr lang="en-US" sz="1400" dirty="0"/>
              <a:t>Presenter: Linda Steele</a:t>
            </a:r>
          </a:p>
          <a:p>
            <a:pPr>
              <a:lnSpc>
                <a:spcPct val="90000"/>
              </a:lnSpc>
              <a:buFont typeface="Wingdings" pitchFamily="2" charset="2"/>
              <a:buNone/>
            </a:pPr>
            <a:r>
              <a:rPr lang="en-US" sz="1400" dirty="0"/>
              <a:t>                   </a:t>
            </a:r>
          </a:p>
          <a:p>
            <a:pPr>
              <a:lnSpc>
                <a:spcPct val="90000"/>
              </a:lnSpc>
              <a:buFont typeface="Wingdings" pitchFamily="2" charset="2"/>
              <a:buNone/>
            </a:pPr>
            <a:r>
              <a:rPr lang="en-US" sz="1400" dirty="0"/>
              <a:t>At the completion of this session the team member will: </a:t>
            </a:r>
          </a:p>
          <a:p>
            <a:pPr>
              <a:lnSpc>
                <a:spcPct val="90000"/>
              </a:lnSpc>
            </a:pPr>
            <a:r>
              <a:rPr lang="en-US" sz="1400" dirty="0"/>
              <a:t>know the steps needed to solve problems more effectively</a:t>
            </a:r>
          </a:p>
          <a:p>
            <a:pPr>
              <a:lnSpc>
                <a:spcPct val="90000"/>
              </a:lnSpc>
            </a:pPr>
            <a:r>
              <a:rPr lang="en-US" sz="1400" dirty="0"/>
              <a:t>Hands-on problems to stress steps discussed</a:t>
            </a:r>
          </a:p>
          <a:p>
            <a:pPr>
              <a:lnSpc>
                <a:spcPct val="90000"/>
              </a:lnSpc>
              <a:buFont typeface="Wingdings" pitchFamily="2" charset="2"/>
              <a:buNone/>
            </a:pPr>
            <a:endParaRPr lang="en-US" sz="1400" dirty="0"/>
          </a:p>
          <a:p>
            <a:pPr>
              <a:lnSpc>
                <a:spcPct val="90000"/>
              </a:lnSpc>
              <a:buFont typeface="Wingdings" pitchFamily="2" charset="2"/>
              <a:buNone/>
            </a:pPr>
            <a:r>
              <a:rPr lang="en-US" sz="1400" dirty="0"/>
              <a:t>Who should attend? Anyone</a:t>
            </a:r>
          </a:p>
          <a:p>
            <a:pPr>
              <a:lnSpc>
                <a:spcPct val="90000"/>
              </a:lnSpc>
              <a:buFont typeface="Wingdings" pitchFamily="2" charset="2"/>
              <a:buNone/>
            </a:pPr>
            <a:endParaRPr lang="en-US" sz="1400" dirty="0"/>
          </a:p>
          <a:p>
            <a:pPr>
              <a:lnSpc>
                <a:spcPct val="90000"/>
              </a:lnSpc>
              <a:buFont typeface="Wingdings" pitchFamily="2" charset="2"/>
              <a:buNone/>
            </a:pPr>
            <a:r>
              <a:rPr lang="en-US" sz="1400" dirty="0"/>
              <a:t>Prerequisite: none</a:t>
            </a:r>
          </a:p>
          <a:p>
            <a:pPr>
              <a:lnSpc>
                <a:spcPct val="90000"/>
              </a:lnSpc>
              <a:buFont typeface="Wingdings" pitchFamily="2" charset="2"/>
              <a:buNone/>
            </a:pPr>
            <a:endParaRPr lang="en-US" sz="1400" dirty="0"/>
          </a:p>
          <a:p>
            <a:pPr>
              <a:lnSpc>
                <a:spcPct val="90000"/>
              </a:lnSpc>
              <a:buNone/>
            </a:pPr>
            <a:r>
              <a:rPr lang="en-US" sz="1400" dirty="0"/>
              <a:t>Level: Basic   </a:t>
            </a:r>
          </a:p>
          <a:p>
            <a:pPr>
              <a:lnSpc>
                <a:spcPct val="90000"/>
              </a:lnSpc>
              <a:buFont typeface="Wingdings" pitchFamily="2" charset="2"/>
              <a:buNone/>
            </a:pPr>
            <a:endParaRPr lang="en-US" sz="1400" dirty="0"/>
          </a:p>
          <a:p>
            <a:pPr>
              <a:lnSpc>
                <a:spcPct val="90000"/>
              </a:lnSpc>
              <a:buFont typeface="Wingdings" pitchFamily="2" charset="2"/>
              <a:buNone/>
            </a:pPr>
            <a:r>
              <a:rPr lang="en-US" sz="1400" dirty="0"/>
              <a:t>Program Length: 1.5  hours</a:t>
            </a:r>
          </a:p>
          <a:p>
            <a:pPr>
              <a:lnSpc>
                <a:spcPct val="90000"/>
              </a:lnSpc>
              <a:buNone/>
            </a:pPr>
            <a:r>
              <a:rPr lang="en-US" sz="1400" dirty="0"/>
              <a:t>CPE awarded:      1.5 hours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2965007332"/>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149</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Developing the New Generation of Managers</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give some insights as to the skills needed for the next generation of managers.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have a list of areas to concentrate on for new leaders</a:t>
            </a:r>
          </a:p>
          <a:p>
            <a:pPr>
              <a:lnSpc>
                <a:spcPct val="90000"/>
              </a:lnSpc>
            </a:pPr>
            <a:r>
              <a:rPr lang="en-US" sz="1600" dirty="0"/>
              <a:t>have a list of skills needed to be a manger</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1.5  hours</a:t>
            </a:r>
          </a:p>
          <a:p>
            <a:pPr>
              <a:lnSpc>
                <a:spcPct val="90000"/>
              </a:lnSpc>
              <a:buFont typeface="Wingdings" pitchFamily="2" charset="2"/>
              <a:buNone/>
            </a:pPr>
            <a:r>
              <a:rPr lang="en-US" sz="1600" dirty="0"/>
              <a:t>CPE awarded:      1.5 hours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18188060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80BC172D-7D7D-43CD-B643-04D239BA3D9B}" type="slidenum">
              <a:rPr lang="en-US"/>
              <a:pPr/>
              <a:t>15</a:t>
            </a:fld>
            <a:endParaRPr lang="en-US" dirty="0"/>
          </a:p>
        </p:txBody>
      </p:sp>
      <p:sp>
        <p:nvSpPr>
          <p:cNvPr id="8195" name="Rectangle 2"/>
          <p:cNvSpPr>
            <a:spLocks noGrp="1" noChangeArrowheads="1"/>
          </p:cNvSpPr>
          <p:nvPr>
            <p:ph type="title"/>
          </p:nvPr>
        </p:nvSpPr>
        <p:spPr/>
        <p:txBody>
          <a:bodyPr/>
          <a:lstStyle/>
          <a:p>
            <a:r>
              <a:rPr lang="en-US" dirty="0">
                <a:solidFill>
                  <a:schemeClr val="accent1"/>
                </a:solidFill>
              </a:rPr>
              <a:t>Access III</a:t>
            </a:r>
          </a:p>
        </p:txBody>
      </p:sp>
      <p:sp>
        <p:nvSpPr>
          <p:cNvPr id="8196" name="Rectangle 3"/>
          <p:cNvSpPr>
            <a:spLocks noGrp="1" noChangeArrowheads="1"/>
          </p:cNvSpPr>
          <p:nvPr>
            <p:ph type="body" idx="1"/>
          </p:nvPr>
        </p:nvSpPr>
        <p:spPr/>
        <p:txBody>
          <a:bodyPr/>
          <a:lstStyle/>
          <a:p>
            <a:pPr>
              <a:lnSpc>
                <a:spcPct val="80000"/>
              </a:lnSpc>
              <a:buFont typeface="Wingdings" pitchFamily="2" charset="2"/>
              <a:buNone/>
            </a:pPr>
            <a:r>
              <a:rPr lang="en-US" sz="1400" dirty="0"/>
              <a:t>In this session, you will learn how to use more features of Access.</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learn how to find and replace records</a:t>
            </a:r>
          </a:p>
          <a:p>
            <a:pPr>
              <a:lnSpc>
                <a:spcPct val="80000"/>
              </a:lnSpc>
            </a:pPr>
            <a:r>
              <a:rPr lang="en-US" sz="1400" dirty="0"/>
              <a:t>learn how to use wildcards</a:t>
            </a:r>
          </a:p>
          <a:p>
            <a:pPr>
              <a:lnSpc>
                <a:spcPct val="80000"/>
              </a:lnSpc>
            </a:pPr>
            <a:r>
              <a:rPr lang="en-US" sz="1400" dirty="0"/>
              <a:t>learn how to sort</a:t>
            </a:r>
          </a:p>
          <a:p>
            <a:pPr>
              <a:lnSpc>
                <a:spcPct val="80000"/>
              </a:lnSpc>
            </a:pPr>
            <a:r>
              <a:rPr lang="en-US" sz="1400" dirty="0"/>
              <a:t>learn how to filter</a:t>
            </a:r>
          </a:p>
          <a:p>
            <a:pPr>
              <a:lnSpc>
                <a:spcPct val="80000"/>
              </a:lnSpc>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Who should attend? Anyone who knows the basics of Access</a:t>
            </a:r>
          </a:p>
          <a:p>
            <a:pPr>
              <a:lnSpc>
                <a:spcPct val="80000"/>
              </a:lnSpc>
              <a:buFont typeface="Wingdings" pitchFamily="2" charset="2"/>
              <a:buNone/>
            </a:pPr>
            <a:endParaRPr lang="en-US" sz="1400" dirty="0"/>
          </a:p>
          <a:p>
            <a:pPr>
              <a:lnSpc>
                <a:spcPct val="80000"/>
              </a:lnSpc>
              <a:buNone/>
            </a:pPr>
            <a:r>
              <a:rPr lang="en-US" sz="1600" dirty="0"/>
              <a:t>Prerequisite:  None</a:t>
            </a:r>
          </a:p>
          <a:p>
            <a:pPr>
              <a:lnSpc>
                <a:spcPct val="80000"/>
              </a:lnSpc>
              <a:buNone/>
            </a:pPr>
            <a:endParaRPr lang="en-US" sz="1600" dirty="0"/>
          </a:p>
          <a:p>
            <a:pPr>
              <a:lnSpc>
                <a:spcPct val="80000"/>
              </a:lnSpc>
              <a:buNone/>
            </a:pPr>
            <a:r>
              <a:rPr lang="en-US" sz="1400" dirty="0"/>
              <a:t>Level: Intermediate</a:t>
            </a:r>
          </a:p>
          <a:p>
            <a:pPr>
              <a:lnSpc>
                <a:spcPct val="80000"/>
              </a:lnSpc>
              <a:buNone/>
            </a:pPr>
            <a:endParaRPr lang="en-US" sz="1400" dirty="0"/>
          </a:p>
          <a:p>
            <a:pPr>
              <a:lnSpc>
                <a:spcPct val="80000"/>
              </a:lnSpc>
              <a:buNone/>
            </a:pPr>
            <a:r>
              <a:rPr lang="en-US" sz="1400" dirty="0"/>
              <a:t>Program Length: 2  hours</a:t>
            </a:r>
          </a:p>
          <a:p>
            <a:pPr>
              <a:lnSpc>
                <a:spcPct val="80000"/>
              </a:lnSpc>
              <a:buFont typeface="Wingdings" pitchFamily="2" charset="2"/>
              <a:buNone/>
            </a:pPr>
            <a:endParaRPr lang="en-US" sz="1400" dirty="0"/>
          </a:p>
          <a:p>
            <a:pPr>
              <a:lnSpc>
                <a:spcPct val="80000"/>
              </a:lnSpc>
              <a:buNone/>
            </a:pPr>
            <a:r>
              <a:rPr lang="en-US" sz="1400" dirty="0"/>
              <a:t>CPE awarded:	1 hour Computer Software and Applications</a:t>
            </a:r>
          </a:p>
          <a:p>
            <a:pPr>
              <a:lnSpc>
                <a:spcPct val="80000"/>
              </a:lnSpc>
              <a:buFont typeface="Wingdings" pitchFamily="2" charset="2"/>
              <a:buNone/>
            </a:pPr>
            <a:endParaRPr lang="en-US" sz="1400" dirty="0"/>
          </a:p>
          <a:p>
            <a:pPr>
              <a:lnSpc>
                <a:spcPct val="80000"/>
              </a:lnSpc>
            </a:pPr>
            <a:endParaRPr lang="en-US" sz="1400" dirty="0"/>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150</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Developing Your Culture</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give some insights as to the skills needed in developing your culture,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have a list of areas to concentrate on to include in your culture</a:t>
            </a:r>
          </a:p>
          <a:p>
            <a:pPr>
              <a:lnSpc>
                <a:spcPct val="90000"/>
              </a:lnSpc>
            </a:pPr>
            <a:r>
              <a:rPr lang="en-US" sz="1600" dirty="0"/>
              <a:t>work in groups to make sure areas are addressed</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Font typeface="Wingdings" pitchFamily="2" charset="2"/>
              <a:buNone/>
            </a:pPr>
            <a:r>
              <a:rPr lang="en-US" sz="1600" dirty="0"/>
              <a:t>CPE awarded:      1 hour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415202207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151</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Developmental Goals for Mangers</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give some insights on developmental goals for managers.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have a list of areas to concentrate on for new leaders</a:t>
            </a:r>
          </a:p>
          <a:p>
            <a:pPr>
              <a:lnSpc>
                <a:spcPct val="90000"/>
              </a:lnSpc>
            </a:pPr>
            <a:r>
              <a:rPr lang="en-US" sz="1600" dirty="0"/>
              <a:t>have a list of skills needed to be a manger</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Font typeface="Wingdings" pitchFamily="2" charset="2"/>
              <a:buNone/>
            </a:pPr>
            <a:r>
              <a:rPr lang="en-US" sz="1600" dirty="0"/>
              <a:t>CPE awarded:      1 hour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40428720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152</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Doing Collections Comfortably</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give some insights on how to do collections.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have a list of skills to use when collecting</a:t>
            </a:r>
          </a:p>
          <a:p>
            <a:pPr>
              <a:lnSpc>
                <a:spcPct val="90000"/>
              </a:lnSpc>
            </a:pPr>
            <a:r>
              <a:rPr lang="en-US" sz="1600" dirty="0"/>
              <a:t>hands-on activities to practice collecting</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1.5  hours</a:t>
            </a:r>
          </a:p>
          <a:p>
            <a:pPr>
              <a:lnSpc>
                <a:spcPct val="90000"/>
              </a:lnSpc>
              <a:buFont typeface="Wingdings" pitchFamily="2" charset="2"/>
              <a:buNone/>
            </a:pPr>
            <a:r>
              <a:rPr lang="en-US" sz="1600" dirty="0"/>
              <a:t>CPE awarded:      1.5 hours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1035335063"/>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153</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Employee Engagement</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give some insights on how to engage employees with hands-on activities.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have ways to engage employees</a:t>
            </a:r>
          </a:p>
          <a:p>
            <a:pPr>
              <a:lnSpc>
                <a:spcPct val="90000"/>
              </a:lnSpc>
            </a:pPr>
            <a:r>
              <a:rPr lang="en-US" sz="1600" dirty="0"/>
              <a:t>have a list of skills needed to get employees engaged</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1.5  hours</a:t>
            </a:r>
          </a:p>
          <a:p>
            <a:pPr>
              <a:lnSpc>
                <a:spcPct val="90000"/>
              </a:lnSpc>
              <a:buFont typeface="Wingdings" pitchFamily="2" charset="2"/>
              <a:buNone/>
            </a:pPr>
            <a:r>
              <a:rPr lang="en-US" sz="1600" dirty="0"/>
              <a:t>CPE awarded:      1.5 hours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179438597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154</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Giving and Receiving Feedback</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give some insights on how to give and receive feedback.</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have ways to give feedback</a:t>
            </a:r>
          </a:p>
          <a:p>
            <a:pPr>
              <a:lnSpc>
                <a:spcPct val="90000"/>
              </a:lnSpc>
            </a:pPr>
            <a:r>
              <a:rPr lang="en-US" sz="1600" dirty="0"/>
              <a:t>have ways to receive feedback</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Font typeface="Wingdings" pitchFamily="2" charset="2"/>
              <a:buNone/>
            </a:pPr>
            <a:r>
              <a:rPr lang="en-US" sz="1600" dirty="0"/>
              <a:t>CPE awarded:      1 hour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3605493920"/>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155</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Giving Recognition</a:t>
            </a:r>
          </a:p>
        </p:txBody>
      </p:sp>
      <p:sp>
        <p:nvSpPr>
          <p:cNvPr id="46084" name="Rectangle 3"/>
          <p:cNvSpPr>
            <a:spLocks noGrp="1" noChangeArrowheads="1"/>
          </p:cNvSpPr>
          <p:nvPr>
            <p:ph type="body" idx="1"/>
          </p:nvPr>
        </p:nvSpPr>
        <p:spPr>
          <a:xfrm>
            <a:off x="381000" y="1143000"/>
            <a:ext cx="7391400" cy="51816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give some insights on how to give recognition and why it is important.</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have ways to give recognition</a:t>
            </a:r>
          </a:p>
          <a:p>
            <a:pPr>
              <a:lnSpc>
                <a:spcPct val="90000"/>
              </a:lnSpc>
            </a:pPr>
            <a:r>
              <a:rPr lang="en-US" sz="1600" dirty="0"/>
              <a:t>learn why recognition is important</a:t>
            </a:r>
          </a:p>
          <a:p>
            <a:pPr>
              <a:lnSpc>
                <a:spcPct val="90000"/>
              </a:lnSpc>
            </a:pPr>
            <a:r>
              <a:rPr lang="en-US" sz="1600" dirty="0"/>
              <a:t>hands-on activity to stress ways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1.5  hours</a:t>
            </a:r>
          </a:p>
          <a:p>
            <a:pPr>
              <a:lnSpc>
                <a:spcPct val="90000"/>
              </a:lnSpc>
              <a:buFont typeface="Wingdings" pitchFamily="2" charset="2"/>
              <a:buNone/>
            </a:pPr>
            <a:r>
              <a:rPr lang="en-US" sz="1600" dirty="0"/>
              <a:t>CPE awarded:      1.5 hours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3683078303"/>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156</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How to Communicate with Management</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give some insights on improving communication with management.</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have a list of skills to improve communication</a:t>
            </a:r>
          </a:p>
          <a:p>
            <a:pPr>
              <a:lnSpc>
                <a:spcPct val="90000"/>
              </a:lnSpc>
            </a:pPr>
            <a:r>
              <a:rPr lang="en-US" sz="1600" dirty="0"/>
              <a:t>have a practice exercise to use these skills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1.5  hours</a:t>
            </a:r>
          </a:p>
          <a:p>
            <a:pPr>
              <a:lnSpc>
                <a:spcPct val="90000"/>
              </a:lnSpc>
              <a:buFont typeface="Wingdings" pitchFamily="2" charset="2"/>
              <a:buNone/>
            </a:pPr>
            <a:r>
              <a:rPr lang="en-US" sz="1600" dirty="0"/>
              <a:t>CPE awarded:      1.5 hours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390515201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157</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Is Supervision for Me?</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discuss skills needed to be a supervisor.</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know the good, bad, and ugly of being a supervisor</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None/>
            </a:pPr>
            <a:r>
              <a:rPr lang="en-US" sz="1600" dirty="0"/>
              <a:t>CPE awarded:      1 hour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150595368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158</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Key Aspects of Being a Mentee</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discuss skills needed to be a mentee.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know the responsibilities of being a mentee</a:t>
            </a:r>
          </a:p>
          <a:p>
            <a:pPr>
              <a:lnSpc>
                <a:spcPct val="90000"/>
              </a:lnSpc>
            </a:pPr>
            <a:r>
              <a:rPr lang="en-US" sz="1600" dirty="0"/>
              <a:t>know the benefits of being in such a program</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None/>
            </a:pPr>
            <a:r>
              <a:rPr lang="en-US" sz="1600" dirty="0"/>
              <a:t>CPE awarded:      1 hour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2417915269"/>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159</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Key Aspects of Being a Mentor</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discuss skills needed to be a mentor.</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know the responsibilities of being a mentor</a:t>
            </a:r>
          </a:p>
          <a:p>
            <a:pPr>
              <a:lnSpc>
                <a:spcPct val="90000"/>
              </a:lnSpc>
            </a:pPr>
            <a:r>
              <a:rPr lang="en-US" sz="1600" dirty="0"/>
              <a:t>know the benefits of being in such a program</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None/>
            </a:pPr>
            <a:r>
              <a:rPr lang="en-US" sz="1600" dirty="0"/>
              <a:t>CPE awarded:      1 hour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6369002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4699EEE8-327E-40EF-A5F3-11A6D74512FB}" type="slidenum">
              <a:rPr lang="en-US"/>
              <a:pPr/>
              <a:t>16</a:t>
            </a:fld>
            <a:endParaRPr lang="en-US" dirty="0"/>
          </a:p>
        </p:txBody>
      </p:sp>
      <p:sp>
        <p:nvSpPr>
          <p:cNvPr id="9219" name="Rectangle 2"/>
          <p:cNvSpPr>
            <a:spLocks noGrp="1" noChangeArrowheads="1"/>
          </p:cNvSpPr>
          <p:nvPr>
            <p:ph type="title"/>
          </p:nvPr>
        </p:nvSpPr>
        <p:spPr/>
        <p:txBody>
          <a:bodyPr/>
          <a:lstStyle/>
          <a:p>
            <a:r>
              <a:rPr lang="en-US" dirty="0">
                <a:solidFill>
                  <a:schemeClr val="accent1"/>
                </a:solidFill>
              </a:rPr>
              <a:t>Access IV</a:t>
            </a:r>
          </a:p>
        </p:txBody>
      </p:sp>
      <p:sp>
        <p:nvSpPr>
          <p:cNvPr id="9220" name="Rectangle 3"/>
          <p:cNvSpPr>
            <a:spLocks noGrp="1" noChangeArrowheads="1"/>
          </p:cNvSpPr>
          <p:nvPr>
            <p:ph type="body" idx="1"/>
          </p:nvPr>
        </p:nvSpPr>
        <p:spPr/>
        <p:txBody>
          <a:bodyPr/>
          <a:lstStyle/>
          <a:p>
            <a:pPr>
              <a:lnSpc>
                <a:spcPct val="80000"/>
              </a:lnSpc>
              <a:buFont typeface="Wingdings" pitchFamily="2" charset="2"/>
              <a:buNone/>
            </a:pPr>
            <a:r>
              <a:rPr lang="en-US" sz="1600" dirty="0"/>
              <a:t>In this session, you will learn how to use more features of Access.</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At the completion of this session the team member will: </a:t>
            </a:r>
          </a:p>
          <a:p>
            <a:pPr>
              <a:lnSpc>
                <a:spcPct val="80000"/>
              </a:lnSpc>
            </a:pPr>
            <a:r>
              <a:rPr lang="en-US" sz="1600" dirty="0"/>
              <a:t>learn how to create and use queries</a:t>
            </a:r>
          </a:p>
          <a:p>
            <a:pPr>
              <a:lnSpc>
                <a:spcPct val="80000"/>
              </a:lnSpc>
            </a:pPr>
            <a:r>
              <a:rPr lang="en-US" sz="1600" dirty="0"/>
              <a:t>learn how to do multiple table queries</a:t>
            </a:r>
          </a:p>
          <a:p>
            <a:pPr>
              <a:lnSpc>
                <a:spcPct val="80000"/>
              </a:lnSpc>
            </a:pPr>
            <a:r>
              <a:rPr lang="en-US" sz="1600" dirty="0"/>
              <a:t>learn how to do calculations</a:t>
            </a:r>
          </a:p>
          <a:p>
            <a:pPr>
              <a:lnSpc>
                <a:spcPct val="80000"/>
              </a:lnSpc>
            </a:pPr>
            <a:endParaRPr lang="en-US" sz="1600" dirty="0"/>
          </a:p>
          <a:p>
            <a:pPr>
              <a:lnSpc>
                <a:spcPct val="80000"/>
              </a:lnSpc>
              <a:buFont typeface="Wingdings" pitchFamily="2" charset="2"/>
              <a:buNone/>
            </a:pPr>
            <a:r>
              <a:rPr lang="en-US" sz="1600" dirty="0"/>
              <a:t>Presenter: Linda Steele</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Who should attend? Anyone who knows the basics of Access</a:t>
            </a:r>
          </a:p>
          <a:p>
            <a:pPr>
              <a:lnSpc>
                <a:spcPct val="80000"/>
              </a:lnSpc>
              <a:buFont typeface="Wingdings" pitchFamily="2" charset="2"/>
              <a:buNone/>
            </a:pPr>
            <a:endParaRPr lang="en-US" sz="1600" dirty="0"/>
          </a:p>
          <a:p>
            <a:pPr>
              <a:lnSpc>
                <a:spcPct val="80000"/>
              </a:lnSpc>
              <a:buFont typeface="Wingdings" pitchFamily="2" charset="2"/>
              <a:buNone/>
            </a:pPr>
            <a:r>
              <a:rPr lang="en-US" sz="1800" dirty="0"/>
              <a:t>Prerequisite:  None</a:t>
            </a:r>
          </a:p>
          <a:p>
            <a:pPr>
              <a:lnSpc>
                <a:spcPct val="80000"/>
              </a:lnSpc>
              <a:buNone/>
            </a:pPr>
            <a:endParaRPr lang="en-US" sz="1800" dirty="0"/>
          </a:p>
          <a:p>
            <a:pPr>
              <a:lnSpc>
                <a:spcPct val="80000"/>
              </a:lnSpc>
              <a:buNone/>
            </a:pPr>
            <a:r>
              <a:rPr lang="en-US" sz="1800" dirty="0"/>
              <a:t>Level: Intermediate</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Program Length: 1  hour</a:t>
            </a:r>
          </a:p>
          <a:p>
            <a:pPr>
              <a:lnSpc>
                <a:spcPct val="80000"/>
              </a:lnSpc>
              <a:buFont typeface="Wingdings" pitchFamily="2" charset="2"/>
              <a:buNone/>
            </a:pPr>
            <a:endParaRPr lang="en-US" sz="1600" dirty="0"/>
          </a:p>
          <a:p>
            <a:pPr>
              <a:lnSpc>
                <a:spcPct val="80000"/>
              </a:lnSpc>
              <a:buNone/>
            </a:pPr>
            <a:r>
              <a:rPr lang="en-US" sz="1600" dirty="0"/>
              <a:t>CPE awarded:	1 hour Computer Software and Applications</a:t>
            </a:r>
          </a:p>
          <a:p>
            <a:pPr>
              <a:lnSpc>
                <a:spcPct val="80000"/>
              </a:lnSpc>
              <a:buFont typeface="Wingdings" pitchFamily="2" charset="2"/>
              <a:buNone/>
            </a:pPr>
            <a:endParaRPr lang="en-US" sz="1600" dirty="0"/>
          </a:p>
          <a:p>
            <a:pPr>
              <a:lnSpc>
                <a:spcPct val="80000"/>
              </a:lnSpc>
            </a:pPr>
            <a:endParaRPr lang="en-US" sz="1600" dirty="0"/>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160</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Management Training - Interpersonal Skills Activities </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give some insights on improving communication with management.</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have a list of skills needed</a:t>
            </a:r>
          </a:p>
          <a:p>
            <a:pPr>
              <a:lnSpc>
                <a:spcPct val="90000"/>
              </a:lnSpc>
            </a:pPr>
            <a:r>
              <a:rPr lang="en-US" sz="1600" dirty="0"/>
              <a:t>have a practice exercise to use these skills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1.5  hours</a:t>
            </a:r>
          </a:p>
          <a:p>
            <a:pPr>
              <a:lnSpc>
                <a:spcPct val="90000"/>
              </a:lnSpc>
              <a:buFont typeface="Wingdings" pitchFamily="2" charset="2"/>
              <a:buNone/>
            </a:pPr>
            <a:r>
              <a:rPr lang="en-US" sz="1600" dirty="0"/>
              <a:t>CPE awarded:      1.5 hours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73259274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161</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Managing Difficult Conversations</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give some insights on improving communication with management.</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have a list of skills needed</a:t>
            </a:r>
          </a:p>
          <a:p>
            <a:pPr>
              <a:lnSpc>
                <a:spcPct val="90000"/>
              </a:lnSpc>
            </a:pPr>
            <a:r>
              <a:rPr lang="en-US" sz="1600" dirty="0"/>
              <a:t>have a practice exercise to use these skills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hours</a:t>
            </a:r>
          </a:p>
          <a:p>
            <a:pPr>
              <a:lnSpc>
                <a:spcPct val="90000"/>
              </a:lnSpc>
              <a:buFont typeface="Wingdings" pitchFamily="2" charset="2"/>
              <a:buNone/>
            </a:pPr>
            <a:r>
              <a:rPr lang="en-US" sz="1600" dirty="0"/>
              <a:t>CPE awarded:      1 hour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247615419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162</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Managing Remote Teams</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give some insights on better management of remote teams.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have a list of skills needed</a:t>
            </a:r>
          </a:p>
          <a:p>
            <a:pPr>
              <a:lnSpc>
                <a:spcPct val="90000"/>
              </a:lnSpc>
            </a:pPr>
            <a:r>
              <a:rPr lang="en-US" sz="1600" dirty="0"/>
              <a:t>have a practice exercise to use these skills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hours</a:t>
            </a:r>
          </a:p>
          <a:p>
            <a:pPr>
              <a:lnSpc>
                <a:spcPct val="90000"/>
              </a:lnSpc>
              <a:buFont typeface="Wingdings" pitchFamily="2" charset="2"/>
              <a:buNone/>
            </a:pPr>
            <a:r>
              <a:rPr lang="en-US" sz="1600" dirty="0"/>
              <a:t>CPE awarded:      1 hour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913942181"/>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163</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Managing Virtual Teams</a:t>
            </a:r>
          </a:p>
        </p:txBody>
      </p:sp>
      <p:sp>
        <p:nvSpPr>
          <p:cNvPr id="46084" name="Rectangle 3"/>
          <p:cNvSpPr>
            <a:spLocks noGrp="1" noChangeArrowheads="1"/>
          </p:cNvSpPr>
          <p:nvPr>
            <p:ph type="body" idx="1"/>
          </p:nvPr>
        </p:nvSpPr>
        <p:spPr>
          <a:xfrm>
            <a:off x="381000" y="1143000"/>
            <a:ext cx="7391400" cy="51816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give some insights on better management of remote teams.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have a list of problems managing virtual teams</a:t>
            </a:r>
          </a:p>
          <a:p>
            <a:pPr>
              <a:lnSpc>
                <a:spcPct val="90000"/>
              </a:lnSpc>
            </a:pPr>
            <a:r>
              <a:rPr lang="en-US" sz="1600" dirty="0"/>
              <a:t>have a list of skills to better manage virtual teams</a:t>
            </a:r>
          </a:p>
          <a:p>
            <a:pPr>
              <a:lnSpc>
                <a:spcPct val="90000"/>
              </a:lnSpc>
            </a:pPr>
            <a:r>
              <a:rPr lang="en-US" sz="1600" dirty="0"/>
              <a:t>have a practice exercise to use these skills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hours</a:t>
            </a:r>
          </a:p>
          <a:p>
            <a:pPr>
              <a:lnSpc>
                <a:spcPct val="90000"/>
              </a:lnSpc>
              <a:buFont typeface="Wingdings" pitchFamily="2" charset="2"/>
              <a:buNone/>
            </a:pPr>
            <a:r>
              <a:rPr lang="en-US" sz="1600" dirty="0"/>
              <a:t>CPE awarded:      1 hour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164796421"/>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164</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Motivating Employees</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give some insights on motivating employees.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have a list of skills needed</a:t>
            </a:r>
          </a:p>
          <a:p>
            <a:pPr>
              <a:lnSpc>
                <a:spcPct val="90000"/>
              </a:lnSpc>
            </a:pPr>
            <a:r>
              <a:rPr lang="en-US" sz="1600" dirty="0"/>
              <a:t>have a practice exercise to use these skills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1.5  hours</a:t>
            </a:r>
          </a:p>
          <a:p>
            <a:pPr>
              <a:lnSpc>
                <a:spcPct val="90000"/>
              </a:lnSpc>
              <a:buFont typeface="Wingdings" pitchFamily="2" charset="2"/>
              <a:buNone/>
            </a:pPr>
            <a:r>
              <a:rPr lang="en-US" sz="1600" dirty="0"/>
              <a:t>CPE awarded:      1.5 hours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1108291479"/>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3" name="Rectangle 2"/>
          <p:cNvSpPr>
            <a:spLocks noGrp="1" noChangeArrowheads="1"/>
          </p:cNvSpPr>
          <p:nvPr>
            <p:ph type="title"/>
          </p:nvPr>
        </p:nvSpPr>
        <p:spPr/>
        <p:txBody>
          <a:bodyPr/>
          <a:lstStyle/>
          <a:p>
            <a:pPr algn="ctr"/>
            <a:r>
              <a:rPr lang="en-US" dirty="0">
                <a:solidFill>
                  <a:schemeClr val="accent1"/>
                </a:solidFill>
              </a:rPr>
              <a:t>People Management: What Makes an Effective Manager? </a:t>
            </a:r>
          </a:p>
        </p:txBody>
      </p:sp>
      <p:sp>
        <p:nvSpPr>
          <p:cNvPr id="46084" name="Rectangle 3"/>
          <p:cNvSpPr>
            <a:spLocks noGrp="1" noChangeArrowheads="1"/>
          </p:cNvSpPr>
          <p:nvPr>
            <p:ph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give some insights on improving communication with management.</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have a list of skills needed to be an effective manager</a:t>
            </a:r>
          </a:p>
          <a:p>
            <a:pPr>
              <a:lnSpc>
                <a:spcPct val="90000"/>
              </a:lnSpc>
            </a:pPr>
            <a:r>
              <a:rPr lang="en-US" sz="1600" dirty="0"/>
              <a:t>have practice exercises to use these skills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2  hours</a:t>
            </a:r>
          </a:p>
          <a:p>
            <a:pPr>
              <a:lnSpc>
                <a:spcPct val="90000"/>
              </a:lnSpc>
              <a:buFont typeface="Wingdings" pitchFamily="2" charset="2"/>
              <a:buNone/>
            </a:pPr>
            <a:r>
              <a:rPr lang="en-US" sz="1600" dirty="0"/>
              <a:t>CPE awarded:      2 hours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
        <p:nvSpPr>
          <p:cNvPr id="46082" name="Slide Number Placeholder 3"/>
          <p:cNvSpPr>
            <a:spLocks noGrp="1"/>
          </p:cNvSpPr>
          <p:nvPr>
            <p:ph type="sldNum" sz="quarter" idx="10"/>
          </p:nvPr>
        </p:nvSpPr>
        <p:spPr>
          <a:noFill/>
        </p:spPr>
        <p:txBody>
          <a:bodyPr/>
          <a:lstStyle/>
          <a:p>
            <a:fld id="{83CE201B-C657-40B1-B658-530E2EAFFA14}" type="slidenum">
              <a:rPr lang="en-US"/>
              <a:pPr/>
              <a:t>165</a:t>
            </a:fld>
            <a:endParaRPr lang="en-US" dirty="0"/>
          </a:p>
        </p:txBody>
      </p:sp>
    </p:spTree>
    <p:extLst>
      <p:ext uri="{BB962C8B-B14F-4D97-AF65-F5344CB8AC3E}">
        <p14:creationId xmlns:p14="http://schemas.microsoft.com/office/powerpoint/2010/main" val="204048245"/>
      </p:ext>
    </p:extLst>
  </p:cSld>
  <p:clrMapOvr>
    <a:overrideClrMapping bg1="lt1" tx1="dk1" bg2="lt2" tx2="dk2" accent1="accent1" accent2="accent2" accent3="accent3" accent4="accent4" accent5="accent5" accent6="accent6" hlink="hlink" folHlink="folHlink"/>
  </p:clrMapOvr>
</p:sld>
</file>

<file path=ppt/slides/slide16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3" name="Rectangle 2"/>
          <p:cNvSpPr>
            <a:spLocks noGrp="1" noChangeArrowheads="1"/>
          </p:cNvSpPr>
          <p:nvPr>
            <p:ph type="title"/>
          </p:nvPr>
        </p:nvSpPr>
        <p:spPr/>
        <p:txBody>
          <a:bodyPr/>
          <a:lstStyle/>
          <a:p>
            <a:pPr algn="ctr"/>
            <a:r>
              <a:rPr lang="en-US" dirty="0">
                <a:solidFill>
                  <a:schemeClr val="accent1"/>
                </a:solidFill>
              </a:rPr>
              <a:t>Planning and Organizing for Supervisors</a:t>
            </a:r>
          </a:p>
        </p:txBody>
      </p:sp>
      <p:sp>
        <p:nvSpPr>
          <p:cNvPr id="46084" name="Rectangle 3"/>
          <p:cNvSpPr>
            <a:spLocks noGrp="1" noChangeArrowheads="1"/>
          </p:cNvSpPr>
          <p:nvPr>
            <p:ph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give some insights on how to solve problems.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have a list of steps needed to organize more effectively</a:t>
            </a:r>
          </a:p>
          <a:p>
            <a:pPr>
              <a:lnSpc>
                <a:spcPct val="90000"/>
              </a:lnSpc>
            </a:pPr>
            <a:r>
              <a:rPr lang="en-US" sz="1600" dirty="0"/>
              <a:t>have practice exercises to use these skills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Supervisors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1.5  hours</a:t>
            </a:r>
          </a:p>
          <a:p>
            <a:pPr>
              <a:lnSpc>
                <a:spcPct val="90000"/>
              </a:lnSpc>
              <a:buFont typeface="Wingdings" pitchFamily="2" charset="2"/>
              <a:buNone/>
            </a:pPr>
            <a:r>
              <a:rPr lang="en-US" sz="1600" dirty="0"/>
              <a:t>CPE awarded:      1.5 hours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
        <p:nvSpPr>
          <p:cNvPr id="46082" name="Slide Number Placeholder 3"/>
          <p:cNvSpPr>
            <a:spLocks noGrp="1"/>
          </p:cNvSpPr>
          <p:nvPr>
            <p:ph type="sldNum" sz="quarter" idx="10"/>
          </p:nvPr>
        </p:nvSpPr>
        <p:spPr>
          <a:noFill/>
        </p:spPr>
        <p:txBody>
          <a:bodyPr/>
          <a:lstStyle/>
          <a:p>
            <a:fld id="{83CE201B-C657-40B1-B658-530E2EAFFA14}" type="slidenum">
              <a:rPr lang="en-US"/>
              <a:pPr/>
              <a:t>166</a:t>
            </a:fld>
            <a:endParaRPr lang="en-US" dirty="0"/>
          </a:p>
        </p:txBody>
      </p:sp>
    </p:spTree>
    <p:extLst>
      <p:ext uri="{BB962C8B-B14F-4D97-AF65-F5344CB8AC3E}">
        <p14:creationId xmlns:p14="http://schemas.microsoft.com/office/powerpoint/2010/main" val="43535844"/>
      </p:ext>
    </p:extLst>
  </p:cSld>
  <p:clrMapOvr>
    <a:overrideClrMapping bg1="lt1" tx1="dk1" bg2="lt2" tx2="dk2" accent1="accent1" accent2="accent2" accent3="accent3" accent4="accent4" accent5="accent5" accent6="accent6" hlink="hlink" folHlink="folHlink"/>
  </p:clrMapOvr>
</p:sld>
</file>

<file path=ppt/slides/slide16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3" name="Rectangle 2"/>
          <p:cNvSpPr>
            <a:spLocks noGrp="1" noChangeArrowheads="1"/>
          </p:cNvSpPr>
          <p:nvPr>
            <p:ph type="title"/>
          </p:nvPr>
        </p:nvSpPr>
        <p:spPr/>
        <p:txBody>
          <a:bodyPr/>
          <a:lstStyle/>
          <a:p>
            <a:pPr algn="ctr"/>
            <a:r>
              <a:rPr lang="en-US" dirty="0">
                <a:solidFill>
                  <a:schemeClr val="accent1"/>
                </a:solidFill>
              </a:rPr>
              <a:t>Pricing Objections</a:t>
            </a:r>
          </a:p>
        </p:txBody>
      </p:sp>
      <p:sp>
        <p:nvSpPr>
          <p:cNvPr id="46084" name="Rectangle 3"/>
          <p:cNvSpPr>
            <a:spLocks noGrp="1" noChangeArrowheads="1"/>
          </p:cNvSpPr>
          <p:nvPr>
            <p:ph idx="1"/>
          </p:nvPr>
        </p:nvSpPr>
        <p:spPr>
          <a:xfrm>
            <a:off x="381000" y="1143000"/>
            <a:ext cx="7391400" cy="51816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give some insights on how to deal with pricing objections.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have an understanding of objections</a:t>
            </a:r>
          </a:p>
          <a:p>
            <a:pPr>
              <a:lnSpc>
                <a:spcPct val="90000"/>
              </a:lnSpc>
            </a:pPr>
            <a:r>
              <a:rPr lang="en-US" sz="1600" dirty="0"/>
              <a:t>have some examples of how to deal with objections</a:t>
            </a:r>
          </a:p>
          <a:p>
            <a:pPr>
              <a:lnSpc>
                <a:spcPct val="90000"/>
              </a:lnSpc>
            </a:pPr>
            <a:r>
              <a:rPr lang="en-US" sz="1600" dirty="0"/>
              <a:t>have practice exercises to use these skills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Supervisors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1.5  hours</a:t>
            </a:r>
          </a:p>
          <a:p>
            <a:pPr>
              <a:lnSpc>
                <a:spcPct val="90000"/>
              </a:lnSpc>
              <a:buFont typeface="Wingdings" pitchFamily="2" charset="2"/>
              <a:buNone/>
            </a:pPr>
            <a:r>
              <a:rPr lang="en-US" sz="1600" dirty="0"/>
              <a:t>CPE awarded:      1.5 hours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
        <p:nvSpPr>
          <p:cNvPr id="46082" name="Slide Number Placeholder 3"/>
          <p:cNvSpPr>
            <a:spLocks noGrp="1"/>
          </p:cNvSpPr>
          <p:nvPr>
            <p:ph type="sldNum" sz="quarter" idx="10"/>
          </p:nvPr>
        </p:nvSpPr>
        <p:spPr>
          <a:noFill/>
        </p:spPr>
        <p:txBody>
          <a:bodyPr/>
          <a:lstStyle/>
          <a:p>
            <a:fld id="{83CE201B-C657-40B1-B658-530E2EAFFA14}" type="slidenum">
              <a:rPr lang="en-US"/>
              <a:pPr/>
              <a:t>167</a:t>
            </a:fld>
            <a:endParaRPr lang="en-US" dirty="0"/>
          </a:p>
        </p:txBody>
      </p:sp>
    </p:spTree>
    <p:extLst>
      <p:ext uri="{BB962C8B-B14F-4D97-AF65-F5344CB8AC3E}">
        <p14:creationId xmlns:p14="http://schemas.microsoft.com/office/powerpoint/2010/main" val="2992955276"/>
      </p:ext>
    </p:extLst>
  </p:cSld>
  <p:clrMapOvr>
    <a:overrideClrMapping bg1="lt1" tx1="dk1" bg2="lt2" tx2="dk2" accent1="accent1" accent2="accent2" accent3="accent3" accent4="accent4" accent5="accent5" accent6="accent6" hlink="hlink" folHlink="folHlink"/>
  </p:clrMapOvr>
</p:sld>
</file>

<file path=ppt/slides/slide16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3" name="Rectangle 2"/>
          <p:cNvSpPr>
            <a:spLocks noGrp="1" noChangeArrowheads="1"/>
          </p:cNvSpPr>
          <p:nvPr>
            <p:ph type="title"/>
          </p:nvPr>
        </p:nvSpPr>
        <p:spPr/>
        <p:txBody>
          <a:bodyPr/>
          <a:lstStyle/>
          <a:p>
            <a:pPr algn="ctr"/>
            <a:r>
              <a:rPr lang="en-US" dirty="0">
                <a:solidFill>
                  <a:schemeClr val="accent1"/>
                </a:solidFill>
              </a:rPr>
              <a:t>Problem Solving for Supervisors</a:t>
            </a:r>
          </a:p>
        </p:txBody>
      </p:sp>
      <p:sp>
        <p:nvSpPr>
          <p:cNvPr id="46084" name="Rectangle 3"/>
          <p:cNvSpPr>
            <a:spLocks noGrp="1" noChangeArrowheads="1"/>
          </p:cNvSpPr>
          <p:nvPr>
            <p:ph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give some insights on how to solve problems.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have a list of steps needed to solve problems</a:t>
            </a:r>
          </a:p>
          <a:p>
            <a:pPr>
              <a:lnSpc>
                <a:spcPct val="90000"/>
              </a:lnSpc>
            </a:pPr>
            <a:r>
              <a:rPr lang="en-US" sz="1600" dirty="0"/>
              <a:t>have practice exercises to use these skills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Supervisors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1.5  hours</a:t>
            </a:r>
          </a:p>
          <a:p>
            <a:pPr>
              <a:lnSpc>
                <a:spcPct val="90000"/>
              </a:lnSpc>
              <a:buFont typeface="Wingdings" pitchFamily="2" charset="2"/>
              <a:buNone/>
            </a:pPr>
            <a:r>
              <a:rPr lang="en-US" sz="1600" dirty="0"/>
              <a:t>CPE awarded:      1.5 hours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
        <p:nvSpPr>
          <p:cNvPr id="46082" name="Slide Number Placeholder 3"/>
          <p:cNvSpPr>
            <a:spLocks noGrp="1"/>
          </p:cNvSpPr>
          <p:nvPr>
            <p:ph type="sldNum" sz="quarter" idx="10"/>
          </p:nvPr>
        </p:nvSpPr>
        <p:spPr>
          <a:noFill/>
        </p:spPr>
        <p:txBody>
          <a:bodyPr/>
          <a:lstStyle/>
          <a:p>
            <a:fld id="{83CE201B-C657-40B1-B658-530E2EAFFA14}" type="slidenum">
              <a:rPr lang="en-US"/>
              <a:pPr/>
              <a:t>168</a:t>
            </a:fld>
            <a:endParaRPr lang="en-US" dirty="0"/>
          </a:p>
        </p:txBody>
      </p:sp>
    </p:spTree>
    <p:extLst>
      <p:ext uri="{BB962C8B-B14F-4D97-AF65-F5344CB8AC3E}">
        <p14:creationId xmlns:p14="http://schemas.microsoft.com/office/powerpoint/2010/main" val="3513941570"/>
      </p:ext>
    </p:extLst>
  </p:cSld>
  <p:clrMapOvr>
    <a:overrideClrMapping bg1="lt1" tx1="dk1" bg2="lt2" tx2="dk2" accent1="accent1" accent2="accent2" accent3="accent3" accent4="accent4" accent5="accent5" accent6="accent6" hlink="hlink" folHlink="folHlink"/>
  </p:clrMapOvr>
</p:sld>
</file>

<file path=ppt/slides/slide16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3" name="Rectangle 2"/>
          <p:cNvSpPr>
            <a:spLocks noGrp="1" noChangeArrowheads="1"/>
          </p:cNvSpPr>
          <p:nvPr>
            <p:ph type="title"/>
          </p:nvPr>
        </p:nvSpPr>
        <p:spPr/>
        <p:txBody>
          <a:bodyPr/>
          <a:lstStyle/>
          <a:p>
            <a:pPr algn="ctr"/>
            <a:r>
              <a:rPr lang="en-US" dirty="0">
                <a:solidFill>
                  <a:schemeClr val="accent1"/>
                </a:solidFill>
              </a:rPr>
              <a:t>Reciprocity </a:t>
            </a:r>
          </a:p>
        </p:txBody>
      </p:sp>
      <p:sp>
        <p:nvSpPr>
          <p:cNvPr id="46084" name="Rectangle 3"/>
          <p:cNvSpPr>
            <a:spLocks noGrp="1" noChangeArrowheads="1"/>
          </p:cNvSpPr>
          <p:nvPr>
            <p:ph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define and discuss reciprocity in the workplace,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have a list of skills needed</a:t>
            </a:r>
          </a:p>
          <a:p>
            <a:pPr>
              <a:lnSpc>
                <a:spcPct val="90000"/>
              </a:lnSpc>
            </a:pPr>
            <a:r>
              <a:rPr lang="en-US" sz="1600" dirty="0"/>
              <a:t>have practice exercises to use these skills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1.5 hours</a:t>
            </a:r>
          </a:p>
          <a:p>
            <a:pPr>
              <a:lnSpc>
                <a:spcPct val="90000"/>
              </a:lnSpc>
              <a:buFont typeface="Wingdings" pitchFamily="2" charset="2"/>
              <a:buNone/>
            </a:pPr>
            <a:r>
              <a:rPr lang="en-US" sz="1600" dirty="0"/>
              <a:t>CPE awarded:      1.5 hours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
        <p:nvSpPr>
          <p:cNvPr id="46082" name="Slide Number Placeholder 3"/>
          <p:cNvSpPr>
            <a:spLocks noGrp="1"/>
          </p:cNvSpPr>
          <p:nvPr>
            <p:ph type="sldNum" sz="quarter" idx="10"/>
          </p:nvPr>
        </p:nvSpPr>
        <p:spPr>
          <a:noFill/>
        </p:spPr>
        <p:txBody>
          <a:bodyPr/>
          <a:lstStyle/>
          <a:p>
            <a:fld id="{83CE201B-C657-40B1-B658-530E2EAFFA14}" type="slidenum">
              <a:rPr lang="en-US"/>
              <a:pPr/>
              <a:t>169</a:t>
            </a:fld>
            <a:endParaRPr lang="en-US" dirty="0"/>
          </a:p>
        </p:txBody>
      </p:sp>
    </p:spTree>
    <p:extLst>
      <p:ext uri="{BB962C8B-B14F-4D97-AF65-F5344CB8AC3E}">
        <p14:creationId xmlns:p14="http://schemas.microsoft.com/office/powerpoint/2010/main" val="2666257442"/>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p:spPr>
        <p:txBody>
          <a:bodyPr/>
          <a:lstStyle/>
          <a:p>
            <a:fld id="{E1FA207F-D4B6-47ED-8182-4B76D2527B68}" type="slidenum">
              <a:rPr lang="en-US"/>
              <a:pPr/>
              <a:t>17</a:t>
            </a:fld>
            <a:endParaRPr lang="en-US" dirty="0"/>
          </a:p>
        </p:txBody>
      </p:sp>
      <p:sp>
        <p:nvSpPr>
          <p:cNvPr id="10243" name="Rectangle 2"/>
          <p:cNvSpPr>
            <a:spLocks noGrp="1" noChangeArrowheads="1"/>
          </p:cNvSpPr>
          <p:nvPr>
            <p:ph type="title"/>
          </p:nvPr>
        </p:nvSpPr>
        <p:spPr/>
        <p:txBody>
          <a:bodyPr/>
          <a:lstStyle/>
          <a:p>
            <a:r>
              <a:rPr lang="en-US" dirty="0">
                <a:solidFill>
                  <a:schemeClr val="accent1"/>
                </a:solidFill>
              </a:rPr>
              <a:t>Access V</a:t>
            </a:r>
          </a:p>
        </p:txBody>
      </p:sp>
      <p:sp>
        <p:nvSpPr>
          <p:cNvPr id="10244" name="Rectangle 3"/>
          <p:cNvSpPr>
            <a:spLocks noGrp="1" noChangeArrowheads="1"/>
          </p:cNvSpPr>
          <p:nvPr>
            <p:ph type="body" idx="1"/>
          </p:nvPr>
        </p:nvSpPr>
        <p:spPr/>
        <p:txBody>
          <a:bodyPr/>
          <a:lstStyle/>
          <a:p>
            <a:pPr>
              <a:lnSpc>
                <a:spcPct val="80000"/>
              </a:lnSpc>
              <a:buFont typeface="Wingdings" pitchFamily="2" charset="2"/>
              <a:buNone/>
            </a:pPr>
            <a:r>
              <a:rPr lang="en-US" sz="1800" dirty="0"/>
              <a:t>In this session, you will learn how to use more features of Access.</a:t>
            </a:r>
          </a:p>
          <a:p>
            <a:pPr>
              <a:lnSpc>
                <a:spcPct val="80000"/>
              </a:lnSpc>
              <a:buFont typeface="Wingdings" pitchFamily="2" charset="2"/>
              <a:buNone/>
            </a:pPr>
            <a:endParaRPr lang="en-US" sz="1800" dirty="0"/>
          </a:p>
          <a:p>
            <a:pPr>
              <a:lnSpc>
                <a:spcPct val="80000"/>
              </a:lnSpc>
              <a:buFont typeface="Wingdings" pitchFamily="2" charset="2"/>
              <a:buNone/>
            </a:pPr>
            <a:r>
              <a:rPr lang="en-US" sz="1800" dirty="0"/>
              <a:t>At the completion of this session the team member will: </a:t>
            </a:r>
          </a:p>
          <a:p>
            <a:pPr>
              <a:lnSpc>
                <a:spcPct val="80000"/>
              </a:lnSpc>
            </a:pPr>
            <a:r>
              <a:rPr lang="en-US" sz="1800" dirty="0"/>
              <a:t>learn how to create, edit, and use reports </a:t>
            </a:r>
          </a:p>
          <a:p>
            <a:pPr>
              <a:lnSpc>
                <a:spcPct val="80000"/>
              </a:lnSpc>
            </a:pPr>
            <a:endParaRPr lang="en-US" sz="1800" dirty="0"/>
          </a:p>
          <a:p>
            <a:pPr>
              <a:lnSpc>
                <a:spcPct val="80000"/>
              </a:lnSpc>
              <a:buFont typeface="Wingdings" pitchFamily="2" charset="2"/>
              <a:buNone/>
            </a:pPr>
            <a:r>
              <a:rPr lang="en-US" sz="1800" dirty="0"/>
              <a:t>Who should attend? Anyone who knows the basics of Access</a:t>
            </a:r>
          </a:p>
          <a:p>
            <a:pPr>
              <a:lnSpc>
                <a:spcPct val="80000"/>
              </a:lnSpc>
              <a:buFont typeface="Wingdings" pitchFamily="2" charset="2"/>
              <a:buNone/>
            </a:pPr>
            <a:endParaRPr lang="en-US" sz="1800" dirty="0"/>
          </a:p>
          <a:p>
            <a:pPr>
              <a:lnSpc>
                <a:spcPct val="80000"/>
              </a:lnSpc>
              <a:buFont typeface="Wingdings" pitchFamily="2" charset="2"/>
              <a:buNone/>
            </a:pPr>
            <a:r>
              <a:rPr lang="en-US" sz="1800" dirty="0"/>
              <a:t>Presenter: Linda Steele</a:t>
            </a:r>
          </a:p>
          <a:p>
            <a:pPr>
              <a:lnSpc>
                <a:spcPct val="80000"/>
              </a:lnSpc>
              <a:buFont typeface="Wingdings" pitchFamily="2" charset="2"/>
              <a:buNone/>
            </a:pPr>
            <a:endParaRPr lang="en-US" sz="1800" dirty="0"/>
          </a:p>
          <a:p>
            <a:pPr>
              <a:lnSpc>
                <a:spcPct val="80000"/>
              </a:lnSpc>
              <a:buFont typeface="Wingdings" pitchFamily="2" charset="2"/>
              <a:buNone/>
            </a:pPr>
            <a:r>
              <a:rPr lang="en-US" sz="2000" b="0" dirty="0"/>
              <a:t>Prerequisite:  None</a:t>
            </a:r>
          </a:p>
          <a:p>
            <a:pPr>
              <a:lnSpc>
                <a:spcPct val="80000"/>
              </a:lnSpc>
              <a:buFont typeface="Wingdings" pitchFamily="2" charset="2"/>
              <a:buNone/>
            </a:pPr>
            <a:endParaRPr lang="en-US" sz="2000" b="0" dirty="0"/>
          </a:p>
          <a:p>
            <a:pPr>
              <a:lnSpc>
                <a:spcPct val="80000"/>
              </a:lnSpc>
              <a:buNone/>
            </a:pPr>
            <a:r>
              <a:rPr lang="en-US" sz="2000" dirty="0"/>
              <a:t>Level: Intermediate</a:t>
            </a:r>
            <a:r>
              <a:rPr lang="en-US" sz="2000" b="0" dirty="0"/>
              <a:t>      </a:t>
            </a:r>
          </a:p>
          <a:p>
            <a:pPr>
              <a:lnSpc>
                <a:spcPct val="80000"/>
              </a:lnSpc>
              <a:buFont typeface="Wingdings" pitchFamily="2" charset="2"/>
              <a:buNone/>
            </a:pPr>
            <a:endParaRPr lang="en-US" sz="1800" dirty="0"/>
          </a:p>
          <a:p>
            <a:pPr>
              <a:lnSpc>
                <a:spcPct val="80000"/>
              </a:lnSpc>
              <a:buFont typeface="Wingdings" pitchFamily="2" charset="2"/>
              <a:buNone/>
            </a:pPr>
            <a:r>
              <a:rPr lang="en-US" sz="1800" dirty="0"/>
              <a:t>Program Length: 1  hour</a:t>
            </a:r>
          </a:p>
          <a:p>
            <a:pPr>
              <a:lnSpc>
                <a:spcPct val="80000"/>
              </a:lnSpc>
              <a:buFont typeface="Wingdings" pitchFamily="2" charset="2"/>
              <a:buNone/>
            </a:pPr>
            <a:endParaRPr lang="en-US" sz="1800" dirty="0"/>
          </a:p>
          <a:p>
            <a:pPr>
              <a:lnSpc>
                <a:spcPct val="80000"/>
              </a:lnSpc>
              <a:buNone/>
            </a:pPr>
            <a:r>
              <a:rPr lang="en-US" sz="1800" dirty="0"/>
              <a:t>CPE awarded:	1 hour Computer Software and Applications</a:t>
            </a:r>
          </a:p>
          <a:p>
            <a:pPr>
              <a:lnSpc>
                <a:spcPct val="80000"/>
              </a:lnSpc>
              <a:buFont typeface="Wingdings" pitchFamily="2" charset="2"/>
              <a:buNone/>
            </a:pPr>
            <a:endParaRPr lang="en-US" sz="1800" dirty="0"/>
          </a:p>
          <a:p>
            <a:pPr>
              <a:lnSpc>
                <a:spcPct val="80000"/>
              </a:lnSpc>
            </a:pPr>
            <a:endParaRPr lang="en-US" sz="1800" dirty="0"/>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170</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Start with Why</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discuss the book </a:t>
            </a:r>
            <a:r>
              <a:rPr lang="en-US" sz="1600" u="sng" dirty="0"/>
              <a:t>Start with Why</a:t>
            </a:r>
            <a:r>
              <a:rPr lang="en-US" sz="1600" dirty="0"/>
              <a:t>.</a:t>
            </a:r>
            <a:endParaRPr lang="en-US" sz="1600" u="sng" dirty="0"/>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watch videos</a:t>
            </a:r>
          </a:p>
          <a:p>
            <a:pPr>
              <a:lnSpc>
                <a:spcPct val="90000"/>
              </a:lnSpc>
            </a:pPr>
            <a:r>
              <a:rPr lang="en-US" sz="1600" dirty="0"/>
              <a:t>have a hands-on approach to applying what is learned</a:t>
            </a:r>
          </a:p>
          <a:p>
            <a:pPr marL="0" indent="0">
              <a:lnSpc>
                <a:spcPct val="90000"/>
              </a:lnSpc>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Font typeface="Wingdings" pitchFamily="2" charset="2"/>
              <a:buNone/>
            </a:pPr>
            <a:r>
              <a:rPr lang="en-US" sz="1600" dirty="0"/>
              <a:t>CPE awarded:      1 hour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180650524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171</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Start with What</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ways to ask the question what when completing a project.</a:t>
            </a:r>
            <a:endParaRPr lang="en-US" sz="1600" u="sng" dirty="0"/>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have a list of what questions to ask</a:t>
            </a:r>
          </a:p>
          <a:p>
            <a:pPr>
              <a:lnSpc>
                <a:spcPct val="90000"/>
              </a:lnSpc>
            </a:pPr>
            <a:r>
              <a:rPr lang="en-US" sz="1600" dirty="0"/>
              <a:t>have a hands-on approach to applying what is learned</a:t>
            </a:r>
          </a:p>
          <a:p>
            <a:pPr marL="0" indent="0">
              <a:lnSpc>
                <a:spcPct val="90000"/>
              </a:lnSpc>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Font typeface="Wingdings" pitchFamily="2" charset="2"/>
              <a:buNone/>
            </a:pPr>
            <a:r>
              <a:rPr lang="en-US" sz="1600" dirty="0"/>
              <a:t>CPE awarded:      1 hour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3848625529"/>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172</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Team Building</a:t>
            </a:r>
          </a:p>
        </p:txBody>
      </p:sp>
      <p:sp>
        <p:nvSpPr>
          <p:cNvPr id="46084" name="Rectangle 3"/>
          <p:cNvSpPr>
            <a:spLocks noGrp="1" noChangeArrowheads="1"/>
          </p:cNvSpPr>
          <p:nvPr>
            <p:ph type="body" idx="1"/>
          </p:nvPr>
        </p:nvSpPr>
        <p:spPr>
          <a:xfrm>
            <a:off x="381000" y="1143000"/>
            <a:ext cx="7391400" cy="51816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discuss skills needed to build and participate in a  team.</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understand the concept of team building</a:t>
            </a:r>
          </a:p>
          <a:p>
            <a:pPr>
              <a:lnSpc>
                <a:spcPct val="90000"/>
              </a:lnSpc>
            </a:pPr>
            <a:r>
              <a:rPr lang="en-US" sz="1600" dirty="0"/>
              <a:t>understand the concept of team work</a:t>
            </a:r>
          </a:p>
          <a:p>
            <a:pPr>
              <a:lnSpc>
                <a:spcPct val="90000"/>
              </a:lnSpc>
            </a:pPr>
            <a:r>
              <a:rPr lang="en-US" sz="1600" dirty="0"/>
              <a:t>have hands-on activities to understand important characteristics of a team</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  </a:t>
            </a:r>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1.5  hours</a:t>
            </a:r>
          </a:p>
          <a:p>
            <a:pPr>
              <a:lnSpc>
                <a:spcPct val="90000"/>
              </a:lnSpc>
              <a:buNone/>
            </a:pPr>
            <a:r>
              <a:rPr lang="en-US" sz="1600" dirty="0"/>
              <a:t>CPE awarded:      1.5 hours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1490155434"/>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173</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Team Building with Kolbe</a:t>
            </a:r>
          </a:p>
        </p:txBody>
      </p:sp>
      <p:sp>
        <p:nvSpPr>
          <p:cNvPr id="46084" name="Rectangle 3"/>
          <p:cNvSpPr>
            <a:spLocks noGrp="1" noChangeArrowheads="1"/>
          </p:cNvSpPr>
          <p:nvPr>
            <p:ph type="body" idx="1"/>
          </p:nvPr>
        </p:nvSpPr>
        <p:spPr>
          <a:xfrm>
            <a:off x="381000" y="1143000"/>
            <a:ext cx="7391400" cy="51816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discuss Kolbe skills needed to build and participate in a  team.</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understand the concept of team building</a:t>
            </a:r>
          </a:p>
          <a:p>
            <a:pPr>
              <a:lnSpc>
                <a:spcPct val="90000"/>
              </a:lnSpc>
            </a:pPr>
            <a:r>
              <a:rPr lang="en-US" sz="1600" dirty="0"/>
              <a:t>understand the concept of team work based on Kolbe styles</a:t>
            </a:r>
          </a:p>
          <a:p>
            <a:pPr>
              <a:lnSpc>
                <a:spcPct val="90000"/>
              </a:lnSpc>
            </a:pPr>
            <a:r>
              <a:rPr lang="en-US" sz="1600" dirty="0"/>
              <a:t>have hands-on activities to understand important characteristics of a team</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  </a:t>
            </a:r>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2  hours</a:t>
            </a:r>
          </a:p>
          <a:p>
            <a:pPr>
              <a:lnSpc>
                <a:spcPct val="90000"/>
              </a:lnSpc>
              <a:buNone/>
            </a:pPr>
            <a:r>
              <a:rPr lang="en-US" sz="1600" dirty="0"/>
              <a:t>CPE awarded:      2 hours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47163073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174</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The One Minute Manager</a:t>
            </a:r>
          </a:p>
        </p:txBody>
      </p:sp>
      <p:sp>
        <p:nvSpPr>
          <p:cNvPr id="46084" name="Rectangle 3"/>
          <p:cNvSpPr>
            <a:spLocks noGrp="1" noChangeArrowheads="1"/>
          </p:cNvSpPr>
          <p:nvPr>
            <p:ph type="body" idx="1"/>
          </p:nvPr>
        </p:nvSpPr>
        <p:spPr>
          <a:xfrm>
            <a:off x="381000" y="1143000"/>
            <a:ext cx="7391400" cy="51816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discuss skills needed to be a manager.</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understand the concept of setting one minute goals</a:t>
            </a:r>
          </a:p>
          <a:p>
            <a:pPr>
              <a:lnSpc>
                <a:spcPct val="90000"/>
              </a:lnSpc>
            </a:pPr>
            <a:r>
              <a:rPr lang="en-US" sz="1600" dirty="0"/>
              <a:t>understand the concept of one minute praisings</a:t>
            </a:r>
          </a:p>
          <a:p>
            <a:pPr>
              <a:lnSpc>
                <a:spcPct val="90000"/>
              </a:lnSpc>
            </a:pPr>
            <a:r>
              <a:rPr lang="en-US" sz="1600" dirty="0"/>
              <a:t>understand the concept of one minute reprimands</a:t>
            </a:r>
          </a:p>
          <a:p>
            <a:pPr>
              <a:lnSpc>
                <a:spcPct val="90000"/>
              </a:lnSpc>
            </a:pPr>
            <a:r>
              <a:rPr lang="en-US" sz="1600" dirty="0"/>
              <a:t>have a copy of the book</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  Suggestion: read book before attending.</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None/>
            </a:pPr>
            <a:r>
              <a:rPr lang="en-US" sz="1600" dirty="0"/>
              <a:t>CPE awarded:      1 hour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446669019"/>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175</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Top Ten Qualities to Build a Successful Work Team</a:t>
            </a:r>
          </a:p>
        </p:txBody>
      </p:sp>
      <p:sp>
        <p:nvSpPr>
          <p:cNvPr id="46084" name="Rectangle 3"/>
          <p:cNvSpPr>
            <a:spLocks noGrp="1" noChangeArrowheads="1"/>
          </p:cNvSpPr>
          <p:nvPr>
            <p:ph type="body" idx="1"/>
          </p:nvPr>
        </p:nvSpPr>
        <p:spPr>
          <a:xfrm>
            <a:off x="381000" y="1524000"/>
            <a:ext cx="7391400" cy="48006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be a hands-on class to enforce the ten qualities to build a successful team.</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understand the ten qualities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  Suggestion: read book before attending.</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2  hours</a:t>
            </a:r>
          </a:p>
          <a:p>
            <a:pPr>
              <a:lnSpc>
                <a:spcPct val="90000"/>
              </a:lnSpc>
              <a:buNone/>
            </a:pPr>
            <a:r>
              <a:rPr lang="en-US" sz="1600" dirty="0"/>
              <a:t>CPE awarded:      2 hours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2585048909"/>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176</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Train the Trainer</a:t>
            </a:r>
          </a:p>
        </p:txBody>
      </p:sp>
      <p:sp>
        <p:nvSpPr>
          <p:cNvPr id="46084" name="Rectangle 3"/>
          <p:cNvSpPr>
            <a:spLocks noGrp="1" noChangeArrowheads="1"/>
          </p:cNvSpPr>
          <p:nvPr>
            <p:ph type="body" idx="1"/>
          </p:nvPr>
        </p:nvSpPr>
        <p:spPr>
          <a:xfrm>
            <a:off x="381000" y="1524000"/>
            <a:ext cx="7391400" cy="48006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two-part session will be a hands-on class to enforce the ten qualities to build a successful team.</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do a training using the skills taught</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first lass is 1 hour; second class is 2 hours</a:t>
            </a:r>
          </a:p>
          <a:p>
            <a:pPr>
              <a:lnSpc>
                <a:spcPct val="90000"/>
              </a:lnSpc>
              <a:buNone/>
            </a:pPr>
            <a:r>
              <a:rPr lang="en-US" sz="1600" dirty="0"/>
              <a:t>CPE awarded:      3 hours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3762039420"/>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177</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What to Managers Do?</a:t>
            </a:r>
          </a:p>
        </p:txBody>
      </p:sp>
      <p:sp>
        <p:nvSpPr>
          <p:cNvPr id="46084" name="Rectangle 3"/>
          <p:cNvSpPr>
            <a:spLocks noGrp="1" noChangeArrowheads="1"/>
          </p:cNvSpPr>
          <p:nvPr>
            <p:ph type="body" idx="1"/>
          </p:nvPr>
        </p:nvSpPr>
        <p:spPr>
          <a:xfrm>
            <a:off x="381000" y="1143000"/>
            <a:ext cx="7391400" cy="51816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discuss what managers do with hands-on practice exercises to cover issues brought up in the session.</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understand what makes a good manager</a:t>
            </a:r>
          </a:p>
          <a:p>
            <a:pPr>
              <a:lnSpc>
                <a:spcPct val="90000"/>
              </a:lnSpc>
            </a:pPr>
            <a:r>
              <a:rPr lang="en-US" sz="1600" dirty="0"/>
              <a:t>understand the skills needed to be a good manager</a:t>
            </a:r>
          </a:p>
          <a:p>
            <a:pPr>
              <a:lnSpc>
                <a:spcPct val="90000"/>
              </a:lnSpc>
            </a:pPr>
            <a:r>
              <a:rPr lang="en-US" sz="1600" dirty="0"/>
              <a:t>learn coaching skills for employees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None/>
            </a:pPr>
            <a:r>
              <a:rPr lang="en-US" sz="1600" dirty="0"/>
              <a:t>CPE awarded:      1 hour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593142902"/>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178</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Why Kolbe?</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discuss why the Kolbe is important in business.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know the Kolbe styles and how to use them</a:t>
            </a:r>
          </a:p>
          <a:p>
            <a:pPr>
              <a:lnSpc>
                <a:spcPct val="90000"/>
              </a:lnSpc>
            </a:pPr>
            <a:r>
              <a:rPr lang="en-US" sz="1600" dirty="0"/>
              <a:t>learn workstyles of coworkers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None/>
            </a:pPr>
            <a:r>
              <a:rPr lang="en-US" sz="1600" dirty="0"/>
              <a:t>CPE awarded:      1 hour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2818910377"/>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179</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Why Women are Effective Leaders </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discuss skills that make women effective leaders.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know the skills that make women effective leaders</a:t>
            </a:r>
          </a:p>
          <a:p>
            <a:pPr>
              <a:lnSpc>
                <a:spcPct val="90000"/>
              </a:lnSpc>
            </a:pPr>
            <a:r>
              <a:rPr lang="en-US" sz="1600" dirty="0"/>
              <a:t>see statistics compiled on women leaders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None/>
            </a:pPr>
            <a:r>
              <a:rPr lang="en-US" sz="1600" dirty="0"/>
              <a:t>CPE awarded:      1 hour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36028764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billing</a:t>
            </a:r>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18</a:t>
            </a:fld>
            <a:endParaRPr lang="en-US" dirty="0"/>
          </a:p>
        </p:txBody>
      </p:sp>
    </p:spTree>
    <p:extLst>
      <p:ext uri="{BB962C8B-B14F-4D97-AF65-F5344CB8AC3E}">
        <p14:creationId xmlns:p14="http://schemas.microsoft.com/office/powerpoint/2010/main" val="4200037534"/>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outlook</a:t>
            </a:r>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180</a:t>
            </a:fld>
            <a:endParaRPr lang="en-US" dirty="0"/>
          </a:p>
        </p:txBody>
      </p:sp>
    </p:spTree>
    <p:extLst>
      <p:ext uri="{BB962C8B-B14F-4D97-AF65-F5344CB8AC3E}">
        <p14:creationId xmlns:p14="http://schemas.microsoft.com/office/powerpoint/2010/main" val="2104930876"/>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p:spPr>
        <p:txBody>
          <a:bodyPr/>
          <a:lstStyle/>
          <a:p>
            <a:fld id="{B99FD43B-5247-4C47-89BF-C3F1C0D86B98}" type="slidenum">
              <a:rPr lang="en-US"/>
              <a:pPr/>
              <a:t>181</a:t>
            </a:fld>
            <a:endParaRPr lang="en-US" dirty="0"/>
          </a:p>
        </p:txBody>
      </p:sp>
      <p:sp>
        <p:nvSpPr>
          <p:cNvPr id="19459" name="Rectangle 2"/>
          <p:cNvSpPr>
            <a:spLocks noGrp="1" noChangeArrowheads="1"/>
          </p:cNvSpPr>
          <p:nvPr>
            <p:ph type="title"/>
          </p:nvPr>
        </p:nvSpPr>
        <p:spPr>
          <a:xfrm>
            <a:off x="304800" y="0"/>
            <a:ext cx="7391400" cy="990600"/>
          </a:xfrm>
        </p:spPr>
        <p:txBody>
          <a:bodyPr/>
          <a:lstStyle/>
          <a:p>
            <a:r>
              <a:rPr lang="en-US" dirty="0">
                <a:solidFill>
                  <a:schemeClr val="accent1"/>
                </a:solidFill>
              </a:rPr>
              <a:t>Outlook</a:t>
            </a:r>
          </a:p>
        </p:txBody>
      </p:sp>
      <p:sp>
        <p:nvSpPr>
          <p:cNvPr id="19460" name="Rectangle 3"/>
          <p:cNvSpPr>
            <a:spLocks noGrp="1" noChangeArrowheads="1"/>
          </p:cNvSpPr>
          <p:nvPr>
            <p:ph type="body" idx="1"/>
          </p:nvPr>
        </p:nvSpPr>
        <p:spPr>
          <a:xfrm>
            <a:off x="381000" y="762000"/>
            <a:ext cx="3276600" cy="5867400"/>
          </a:xfrm>
        </p:spPr>
        <p:txBody>
          <a:bodyPr/>
          <a:lstStyle/>
          <a:p>
            <a:pPr>
              <a:lnSpc>
                <a:spcPct val="90000"/>
              </a:lnSpc>
              <a:buFont typeface="Wingdings" pitchFamily="2" charset="2"/>
              <a:buNone/>
            </a:pPr>
            <a:r>
              <a:rPr lang="en-US" sz="1800" dirty="0"/>
              <a:t>Session Description </a:t>
            </a:r>
          </a:p>
          <a:p>
            <a:pPr>
              <a:lnSpc>
                <a:spcPct val="90000"/>
              </a:lnSpc>
              <a:buFont typeface="Wingdings" pitchFamily="2" charset="2"/>
              <a:buNone/>
            </a:pPr>
            <a:r>
              <a:rPr lang="en-US" sz="1800" dirty="0"/>
              <a:t>   This session will teach the basics and functions within Outlook.</a:t>
            </a:r>
          </a:p>
          <a:p>
            <a:pPr>
              <a:lnSpc>
                <a:spcPct val="90000"/>
              </a:lnSpc>
              <a:buFont typeface="Wingdings" pitchFamily="2" charset="2"/>
              <a:buNone/>
            </a:pPr>
            <a:endParaRPr lang="en-US" sz="1800" dirty="0"/>
          </a:p>
          <a:p>
            <a:pPr>
              <a:lnSpc>
                <a:spcPct val="90000"/>
              </a:lnSpc>
              <a:buFont typeface="Wingdings" pitchFamily="2" charset="2"/>
              <a:buNone/>
            </a:pPr>
            <a:r>
              <a:rPr lang="en-US" sz="1800" dirty="0"/>
              <a:t>Presenter: Linda Steele</a:t>
            </a:r>
          </a:p>
          <a:p>
            <a:pPr>
              <a:spcBef>
                <a:spcPct val="0"/>
              </a:spcBef>
              <a:buFontTx/>
              <a:buNone/>
            </a:pPr>
            <a:r>
              <a:rPr lang="en-US" sz="1800" dirty="0"/>
              <a:t>Prerequisite:  None</a:t>
            </a:r>
          </a:p>
          <a:p>
            <a:pPr>
              <a:spcBef>
                <a:spcPct val="0"/>
              </a:spcBef>
              <a:buFontTx/>
              <a:buNone/>
            </a:pPr>
            <a:r>
              <a:rPr lang="en-US" sz="1800" dirty="0"/>
              <a:t>Level: Beginner</a:t>
            </a:r>
            <a:r>
              <a:rPr lang="en-US" sz="1800" b="0" dirty="0"/>
              <a:t>    </a:t>
            </a:r>
          </a:p>
          <a:p>
            <a:pPr>
              <a:spcBef>
                <a:spcPct val="0"/>
              </a:spcBef>
              <a:buFontTx/>
              <a:buNone/>
            </a:pPr>
            <a:endParaRPr lang="en-US" sz="1800" dirty="0"/>
          </a:p>
          <a:p>
            <a:pPr>
              <a:spcBef>
                <a:spcPct val="0"/>
              </a:spcBef>
              <a:buFontTx/>
              <a:buNone/>
            </a:pPr>
            <a:r>
              <a:rPr lang="en-US" sz="1800" dirty="0"/>
              <a:t>Who should attend?  Anyone wanting to learn features of Outlook</a:t>
            </a:r>
          </a:p>
          <a:p>
            <a:pPr>
              <a:lnSpc>
                <a:spcPct val="90000"/>
              </a:lnSpc>
              <a:buFont typeface="Wingdings" pitchFamily="2" charset="2"/>
              <a:buNone/>
            </a:pPr>
            <a:endParaRPr lang="en-US" sz="1800" dirty="0"/>
          </a:p>
          <a:p>
            <a:pPr>
              <a:lnSpc>
                <a:spcPct val="90000"/>
              </a:lnSpc>
              <a:buFont typeface="Wingdings" pitchFamily="2" charset="2"/>
              <a:buNone/>
            </a:pPr>
            <a:r>
              <a:rPr lang="en-US" sz="1800" dirty="0"/>
              <a:t>Program Length: 2</a:t>
            </a:r>
          </a:p>
          <a:p>
            <a:pPr>
              <a:lnSpc>
                <a:spcPct val="90000"/>
              </a:lnSpc>
              <a:buFont typeface="Wingdings" pitchFamily="2" charset="2"/>
              <a:buNone/>
            </a:pPr>
            <a:endParaRPr lang="en-US" sz="1800" dirty="0"/>
          </a:p>
          <a:p>
            <a:pPr>
              <a:lnSpc>
                <a:spcPct val="80000"/>
              </a:lnSpc>
              <a:buNone/>
            </a:pPr>
            <a:r>
              <a:rPr lang="en-US" sz="1800" dirty="0"/>
              <a:t>CPE awarded:	2 hours Computer Software and Applications</a:t>
            </a:r>
          </a:p>
          <a:p>
            <a:pPr>
              <a:lnSpc>
                <a:spcPct val="90000"/>
              </a:lnSpc>
              <a:buFont typeface="Wingdings" pitchFamily="2" charset="2"/>
              <a:buNone/>
            </a:pPr>
            <a:endParaRPr lang="en-US" sz="1800" dirty="0"/>
          </a:p>
          <a:p>
            <a:pPr>
              <a:lnSpc>
                <a:spcPct val="90000"/>
              </a:lnSpc>
              <a:buFont typeface="Wingdings" pitchFamily="2" charset="2"/>
              <a:buNone/>
            </a:pPr>
            <a:endParaRPr lang="en-US" sz="1800" dirty="0"/>
          </a:p>
          <a:p>
            <a:pPr>
              <a:lnSpc>
                <a:spcPct val="90000"/>
              </a:lnSpc>
              <a:buFont typeface="Wingdings" pitchFamily="2" charset="2"/>
              <a:buNone/>
            </a:pPr>
            <a:endParaRPr lang="en-US" sz="1800" dirty="0"/>
          </a:p>
          <a:p>
            <a:pPr>
              <a:lnSpc>
                <a:spcPct val="90000"/>
              </a:lnSpc>
              <a:buFont typeface="Wingdings" pitchFamily="2" charset="2"/>
              <a:buNone/>
            </a:pPr>
            <a:endParaRPr lang="en-US" sz="1800" dirty="0"/>
          </a:p>
          <a:p>
            <a:pPr>
              <a:lnSpc>
                <a:spcPct val="90000"/>
              </a:lnSpc>
              <a:buFont typeface="Wingdings" pitchFamily="2" charset="2"/>
              <a:buNone/>
            </a:pPr>
            <a:endParaRPr lang="en-US" sz="1600" dirty="0"/>
          </a:p>
          <a:p>
            <a:pPr>
              <a:lnSpc>
                <a:spcPct val="90000"/>
              </a:lnSpc>
              <a:buFont typeface="Wingdings" pitchFamily="2" charset="2"/>
              <a:buNone/>
            </a:pPr>
            <a:endParaRPr lang="en-US" sz="1600" dirty="0"/>
          </a:p>
          <a:p>
            <a:pPr>
              <a:lnSpc>
                <a:spcPct val="90000"/>
              </a:lnSpc>
            </a:pPr>
            <a:endParaRPr lang="en-US" sz="1600" dirty="0"/>
          </a:p>
        </p:txBody>
      </p:sp>
      <p:sp>
        <p:nvSpPr>
          <p:cNvPr id="19461" name="Rectangle 4"/>
          <p:cNvSpPr>
            <a:spLocks noChangeArrowheads="1"/>
          </p:cNvSpPr>
          <p:nvPr/>
        </p:nvSpPr>
        <p:spPr bwMode="auto">
          <a:xfrm>
            <a:off x="4267200" y="990600"/>
            <a:ext cx="3962400" cy="5867400"/>
          </a:xfrm>
          <a:prstGeom prst="rect">
            <a:avLst/>
          </a:prstGeom>
          <a:noFill/>
          <a:ln w="9525">
            <a:noFill/>
            <a:miter lim="800000"/>
            <a:headEnd/>
            <a:tailEnd/>
          </a:ln>
        </p:spPr>
        <p:txBody>
          <a:bodyPr/>
          <a:lstStyle/>
          <a:p>
            <a:pPr marL="282575" indent="-282575">
              <a:lnSpc>
                <a:spcPct val="80000"/>
              </a:lnSpc>
              <a:spcBef>
                <a:spcPct val="20000"/>
              </a:spcBef>
              <a:buFont typeface="Wingdings" pitchFamily="2" charset="2"/>
              <a:buNone/>
            </a:pPr>
            <a:r>
              <a:rPr lang="en-US" sz="1800" b="1" dirty="0">
                <a:latin typeface="Arial" charset="0"/>
              </a:rPr>
              <a:t>At the completion of this session the team member will be able to use the following features:</a:t>
            </a:r>
          </a:p>
          <a:p>
            <a:pPr marL="282575" indent="-282575">
              <a:lnSpc>
                <a:spcPct val="80000"/>
              </a:lnSpc>
              <a:spcBef>
                <a:spcPct val="20000"/>
              </a:spcBef>
              <a:buFont typeface="Wingdings" pitchFamily="2" charset="2"/>
              <a:buChar char="§"/>
            </a:pPr>
            <a:r>
              <a:rPr lang="en-US" sz="1800" b="1" dirty="0">
                <a:latin typeface="Arial" charset="0"/>
              </a:rPr>
              <a:t>time saving tips</a:t>
            </a:r>
          </a:p>
          <a:p>
            <a:pPr marL="282575" indent="-282575">
              <a:lnSpc>
                <a:spcPct val="80000"/>
              </a:lnSpc>
              <a:spcBef>
                <a:spcPct val="20000"/>
              </a:spcBef>
              <a:buFont typeface="Wingdings" pitchFamily="2" charset="2"/>
              <a:buChar char="§"/>
            </a:pPr>
            <a:r>
              <a:rPr lang="en-US" sz="1800" b="1" dirty="0">
                <a:latin typeface="Arial" charset="0"/>
              </a:rPr>
              <a:t>make messages appointments</a:t>
            </a:r>
          </a:p>
          <a:p>
            <a:pPr marL="282575" indent="-282575">
              <a:lnSpc>
                <a:spcPct val="80000"/>
              </a:lnSpc>
              <a:spcBef>
                <a:spcPct val="20000"/>
              </a:spcBef>
              <a:buFont typeface="Wingdings" pitchFamily="2" charset="2"/>
              <a:buChar char="§"/>
            </a:pPr>
            <a:r>
              <a:rPr lang="en-US" sz="1800" b="1" dirty="0">
                <a:latin typeface="Arial" charset="0"/>
              </a:rPr>
              <a:t>having birthdays and anniversaries filter to calendar from contact information</a:t>
            </a:r>
          </a:p>
          <a:p>
            <a:pPr marL="282575" indent="-282575">
              <a:lnSpc>
                <a:spcPct val="80000"/>
              </a:lnSpc>
              <a:spcBef>
                <a:spcPct val="20000"/>
              </a:spcBef>
              <a:buFont typeface="Wingdings" pitchFamily="2" charset="2"/>
              <a:buChar char="§"/>
            </a:pPr>
            <a:r>
              <a:rPr lang="en-US" sz="1800" b="1" dirty="0">
                <a:latin typeface="Arial" charset="0"/>
              </a:rPr>
              <a:t>use time zones and multiple time zones</a:t>
            </a:r>
          </a:p>
          <a:p>
            <a:pPr marL="282575" indent="-282575">
              <a:lnSpc>
                <a:spcPct val="80000"/>
              </a:lnSpc>
              <a:spcBef>
                <a:spcPct val="20000"/>
              </a:spcBef>
              <a:buFont typeface="Wingdings" pitchFamily="2" charset="2"/>
              <a:buChar char="§"/>
            </a:pPr>
            <a:r>
              <a:rPr lang="en-US" sz="1800" b="1" dirty="0">
                <a:latin typeface="Arial" charset="0"/>
              </a:rPr>
              <a:t>use tasks</a:t>
            </a:r>
          </a:p>
          <a:p>
            <a:pPr marL="282575" indent="-282575">
              <a:lnSpc>
                <a:spcPct val="80000"/>
              </a:lnSpc>
              <a:spcBef>
                <a:spcPct val="20000"/>
              </a:spcBef>
              <a:buFont typeface="Wingdings" pitchFamily="2" charset="2"/>
              <a:buChar char="§"/>
            </a:pPr>
            <a:r>
              <a:rPr lang="en-US" sz="1800" b="1" dirty="0">
                <a:latin typeface="Arial" charset="0"/>
              </a:rPr>
              <a:t>use folders</a:t>
            </a:r>
          </a:p>
          <a:p>
            <a:pPr marL="282575" indent="-282575">
              <a:lnSpc>
                <a:spcPct val="80000"/>
              </a:lnSpc>
              <a:spcBef>
                <a:spcPct val="20000"/>
              </a:spcBef>
              <a:buFont typeface="Wingdings" pitchFamily="2" charset="2"/>
              <a:buChar char="§"/>
            </a:pPr>
            <a:r>
              <a:rPr lang="en-US" sz="1800" b="1" dirty="0">
                <a:latin typeface="Arial" charset="0"/>
              </a:rPr>
              <a:t>use rules</a:t>
            </a:r>
          </a:p>
          <a:p>
            <a:pPr marL="282575" indent="-282575">
              <a:lnSpc>
                <a:spcPct val="80000"/>
              </a:lnSpc>
              <a:spcBef>
                <a:spcPct val="20000"/>
              </a:spcBef>
              <a:buFont typeface="Wingdings" pitchFamily="2" charset="2"/>
              <a:buChar char="§"/>
            </a:pPr>
            <a:r>
              <a:rPr lang="en-US" sz="1800" b="1" dirty="0">
                <a:latin typeface="Arial" charset="0"/>
              </a:rPr>
              <a:t>use folders with rules</a:t>
            </a:r>
          </a:p>
          <a:p>
            <a:pPr marL="282575" indent="-282575">
              <a:lnSpc>
                <a:spcPct val="80000"/>
              </a:lnSpc>
              <a:spcBef>
                <a:spcPct val="20000"/>
              </a:spcBef>
              <a:buFont typeface="Wingdings" pitchFamily="2" charset="2"/>
              <a:buChar char="§"/>
            </a:pPr>
            <a:endParaRPr lang="en-US" sz="1800" b="1" dirty="0">
              <a:latin typeface="Arial" charset="0"/>
            </a:endParaRPr>
          </a:p>
        </p:txBody>
      </p:sp>
    </p:spTree>
    <p:extLst>
      <p:ext uri="{BB962C8B-B14F-4D97-AF65-F5344CB8AC3E}">
        <p14:creationId xmlns:p14="http://schemas.microsoft.com/office/powerpoint/2010/main" val="2521292057"/>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p:spPr>
        <p:txBody>
          <a:bodyPr/>
          <a:lstStyle/>
          <a:p>
            <a:fld id="{B99FD43B-5247-4C47-89BF-C3F1C0D86B98}" type="slidenum">
              <a:rPr lang="en-US"/>
              <a:pPr/>
              <a:t>182</a:t>
            </a:fld>
            <a:endParaRPr lang="en-US" dirty="0"/>
          </a:p>
        </p:txBody>
      </p:sp>
      <p:sp>
        <p:nvSpPr>
          <p:cNvPr id="19459" name="Rectangle 2"/>
          <p:cNvSpPr>
            <a:spLocks noGrp="1" noChangeArrowheads="1"/>
          </p:cNvSpPr>
          <p:nvPr>
            <p:ph type="title"/>
          </p:nvPr>
        </p:nvSpPr>
        <p:spPr>
          <a:xfrm>
            <a:off x="278892" y="27432"/>
            <a:ext cx="7391400" cy="990600"/>
          </a:xfrm>
        </p:spPr>
        <p:txBody>
          <a:bodyPr/>
          <a:lstStyle/>
          <a:p>
            <a:r>
              <a:rPr lang="en-US" dirty="0">
                <a:solidFill>
                  <a:schemeClr val="accent1"/>
                </a:solidFill>
              </a:rPr>
              <a:t>Making Outlook Work for You</a:t>
            </a:r>
          </a:p>
        </p:txBody>
      </p:sp>
      <p:sp>
        <p:nvSpPr>
          <p:cNvPr id="19460" name="Rectangle 3"/>
          <p:cNvSpPr>
            <a:spLocks noGrp="1" noChangeArrowheads="1"/>
          </p:cNvSpPr>
          <p:nvPr>
            <p:ph type="body" idx="1"/>
          </p:nvPr>
        </p:nvSpPr>
        <p:spPr>
          <a:xfrm>
            <a:off x="381000" y="762000"/>
            <a:ext cx="3276600" cy="5867400"/>
          </a:xfrm>
        </p:spPr>
        <p:txBody>
          <a:bodyPr/>
          <a:lstStyle/>
          <a:p>
            <a:pPr>
              <a:lnSpc>
                <a:spcPct val="90000"/>
              </a:lnSpc>
              <a:buFont typeface="Wingdings" pitchFamily="2" charset="2"/>
              <a:buNone/>
            </a:pPr>
            <a:r>
              <a:rPr lang="en-US" sz="1800" dirty="0"/>
              <a:t>Session Description </a:t>
            </a:r>
          </a:p>
          <a:p>
            <a:pPr>
              <a:lnSpc>
                <a:spcPct val="90000"/>
              </a:lnSpc>
              <a:buFont typeface="Wingdings" pitchFamily="2" charset="2"/>
              <a:buNone/>
            </a:pPr>
            <a:r>
              <a:rPr lang="en-US" sz="1800" dirty="0"/>
              <a:t>   This session will teach some tips on cutting time in Outlook.</a:t>
            </a:r>
          </a:p>
          <a:p>
            <a:pPr>
              <a:lnSpc>
                <a:spcPct val="90000"/>
              </a:lnSpc>
              <a:buFont typeface="Wingdings" pitchFamily="2" charset="2"/>
              <a:buNone/>
            </a:pPr>
            <a:endParaRPr lang="en-US" sz="1800" dirty="0"/>
          </a:p>
          <a:p>
            <a:pPr>
              <a:lnSpc>
                <a:spcPct val="90000"/>
              </a:lnSpc>
              <a:buFont typeface="Wingdings" pitchFamily="2" charset="2"/>
              <a:buNone/>
            </a:pPr>
            <a:r>
              <a:rPr lang="en-US" sz="1800" dirty="0"/>
              <a:t>Presenter: Linda Steele</a:t>
            </a:r>
          </a:p>
          <a:p>
            <a:pPr>
              <a:spcBef>
                <a:spcPct val="0"/>
              </a:spcBef>
              <a:buFontTx/>
              <a:buNone/>
            </a:pPr>
            <a:r>
              <a:rPr lang="en-US" sz="1800" dirty="0"/>
              <a:t>Prerequisite:  None</a:t>
            </a:r>
          </a:p>
          <a:p>
            <a:pPr>
              <a:spcBef>
                <a:spcPct val="0"/>
              </a:spcBef>
              <a:buFontTx/>
              <a:buNone/>
            </a:pPr>
            <a:r>
              <a:rPr lang="en-US" sz="1800" dirty="0"/>
              <a:t>Level: Beginner</a:t>
            </a:r>
            <a:r>
              <a:rPr lang="en-US" sz="1800" b="0" dirty="0"/>
              <a:t>    </a:t>
            </a:r>
          </a:p>
          <a:p>
            <a:pPr>
              <a:spcBef>
                <a:spcPct val="0"/>
              </a:spcBef>
              <a:buFontTx/>
              <a:buNone/>
            </a:pPr>
            <a:endParaRPr lang="en-US" sz="1800" dirty="0"/>
          </a:p>
          <a:p>
            <a:pPr>
              <a:spcBef>
                <a:spcPct val="0"/>
              </a:spcBef>
              <a:buFontTx/>
              <a:buNone/>
            </a:pPr>
            <a:r>
              <a:rPr lang="en-US" sz="1800" dirty="0"/>
              <a:t>Who should attend?  Anyone wanting to learn features of Outlook</a:t>
            </a:r>
          </a:p>
          <a:p>
            <a:pPr>
              <a:lnSpc>
                <a:spcPct val="90000"/>
              </a:lnSpc>
              <a:buFont typeface="Wingdings" pitchFamily="2" charset="2"/>
              <a:buNone/>
            </a:pPr>
            <a:endParaRPr lang="en-US" sz="1800" dirty="0"/>
          </a:p>
          <a:p>
            <a:pPr>
              <a:lnSpc>
                <a:spcPct val="90000"/>
              </a:lnSpc>
              <a:buFont typeface="Wingdings" pitchFamily="2" charset="2"/>
              <a:buNone/>
            </a:pPr>
            <a:r>
              <a:rPr lang="en-US" sz="1800" dirty="0"/>
              <a:t>Program Length: 1</a:t>
            </a:r>
          </a:p>
          <a:p>
            <a:pPr>
              <a:lnSpc>
                <a:spcPct val="90000"/>
              </a:lnSpc>
              <a:buFont typeface="Wingdings" pitchFamily="2" charset="2"/>
              <a:buNone/>
            </a:pPr>
            <a:endParaRPr lang="en-US" sz="1800" dirty="0"/>
          </a:p>
          <a:p>
            <a:pPr>
              <a:lnSpc>
                <a:spcPct val="80000"/>
              </a:lnSpc>
              <a:buNone/>
            </a:pPr>
            <a:r>
              <a:rPr lang="en-US" sz="1800" dirty="0"/>
              <a:t>CPE awarded:	1 hour Computer Software and Applications</a:t>
            </a:r>
          </a:p>
          <a:p>
            <a:pPr>
              <a:lnSpc>
                <a:spcPct val="90000"/>
              </a:lnSpc>
              <a:buFont typeface="Wingdings" pitchFamily="2" charset="2"/>
              <a:buNone/>
            </a:pPr>
            <a:endParaRPr lang="en-US" sz="1800" dirty="0"/>
          </a:p>
          <a:p>
            <a:pPr>
              <a:lnSpc>
                <a:spcPct val="90000"/>
              </a:lnSpc>
              <a:buFont typeface="Wingdings" pitchFamily="2" charset="2"/>
              <a:buNone/>
            </a:pPr>
            <a:endParaRPr lang="en-US" sz="1800" dirty="0"/>
          </a:p>
          <a:p>
            <a:pPr>
              <a:lnSpc>
                <a:spcPct val="90000"/>
              </a:lnSpc>
              <a:buFont typeface="Wingdings" pitchFamily="2" charset="2"/>
              <a:buNone/>
            </a:pPr>
            <a:endParaRPr lang="en-US" sz="1800" dirty="0"/>
          </a:p>
          <a:p>
            <a:pPr>
              <a:lnSpc>
                <a:spcPct val="90000"/>
              </a:lnSpc>
              <a:buFont typeface="Wingdings" pitchFamily="2" charset="2"/>
              <a:buNone/>
            </a:pPr>
            <a:endParaRPr lang="en-US" sz="1800" dirty="0"/>
          </a:p>
          <a:p>
            <a:pPr>
              <a:lnSpc>
                <a:spcPct val="90000"/>
              </a:lnSpc>
              <a:buFont typeface="Wingdings" pitchFamily="2" charset="2"/>
              <a:buNone/>
            </a:pPr>
            <a:endParaRPr lang="en-US" sz="1600" dirty="0"/>
          </a:p>
          <a:p>
            <a:pPr>
              <a:lnSpc>
                <a:spcPct val="90000"/>
              </a:lnSpc>
              <a:buFont typeface="Wingdings" pitchFamily="2" charset="2"/>
              <a:buNone/>
            </a:pPr>
            <a:endParaRPr lang="en-US" sz="1600" dirty="0"/>
          </a:p>
          <a:p>
            <a:pPr>
              <a:lnSpc>
                <a:spcPct val="90000"/>
              </a:lnSpc>
            </a:pPr>
            <a:endParaRPr lang="en-US" sz="1600" dirty="0"/>
          </a:p>
        </p:txBody>
      </p:sp>
      <p:sp>
        <p:nvSpPr>
          <p:cNvPr id="19461" name="Rectangle 4"/>
          <p:cNvSpPr>
            <a:spLocks noChangeArrowheads="1"/>
          </p:cNvSpPr>
          <p:nvPr/>
        </p:nvSpPr>
        <p:spPr bwMode="auto">
          <a:xfrm>
            <a:off x="4267200" y="990600"/>
            <a:ext cx="3962400" cy="5867400"/>
          </a:xfrm>
          <a:prstGeom prst="rect">
            <a:avLst/>
          </a:prstGeom>
          <a:noFill/>
          <a:ln w="9525">
            <a:noFill/>
            <a:miter lim="800000"/>
            <a:headEnd/>
            <a:tailEnd/>
          </a:ln>
        </p:spPr>
        <p:txBody>
          <a:bodyPr/>
          <a:lstStyle/>
          <a:p>
            <a:pPr marL="282575" indent="-282575">
              <a:lnSpc>
                <a:spcPct val="80000"/>
              </a:lnSpc>
              <a:spcBef>
                <a:spcPct val="20000"/>
              </a:spcBef>
              <a:buFont typeface="Wingdings" pitchFamily="2" charset="2"/>
              <a:buNone/>
            </a:pPr>
            <a:r>
              <a:rPr lang="en-US" sz="1800" b="1" dirty="0">
                <a:latin typeface="Arial" charset="0"/>
              </a:rPr>
              <a:t>At the completion of this session the team member will be able to use the following features:</a:t>
            </a:r>
          </a:p>
          <a:p>
            <a:pPr marL="282575" indent="-282575">
              <a:lnSpc>
                <a:spcPct val="80000"/>
              </a:lnSpc>
              <a:spcBef>
                <a:spcPct val="20000"/>
              </a:spcBef>
              <a:buFont typeface="Wingdings" pitchFamily="2" charset="2"/>
              <a:buChar char="§"/>
            </a:pPr>
            <a:r>
              <a:rPr lang="en-US" sz="1800" b="1" dirty="0">
                <a:latin typeface="Arial" charset="0"/>
              </a:rPr>
              <a:t>time saving tips</a:t>
            </a:r>
          </a:p>
          <a:p>
            <a:pPr marL="282575" indent="-282575">
              <a:lnSpc>
                <a:spcPct val="80000"/>
              </a:lnSpc>
              <a:spcBef>
                <a:spcPct val="20000"/>
              </a:spcBef>
              <a:buFont typeface="Wingdings" pitchFamily="2" charset="2"/>
              <a:buChar char="§"/>
            </a:pPr>
            <a:r>
              <a:rPr lang="en-US" sz="1800" b="1" dirty="0">
                <a:latin typeface="Arial" charset="0"/>
              </a:rPr>
              <a:t>make messages appointments</a:t>
            </a:r>
          </a:p>
          <a:p>
            <a:pPr marL="282575" indent="-282575">
              <a:lnSpc>
                <a:spcPct val="80000"/>
              </a:lnSpc>
              <a:spcBef>
                <a:spcPct val="20000"/>
              </a:spcBef>
              <a:buFont typeface="Wingdings" pitchFamily="2" charset="2"/>
              <a:buChar char="§"/>
            </a:pPr>
            <a:r>
              <a:rPr lang="en-US" sz="1800" b="1" dirty="0">
                <a:latin typeface="Arial" charset="0"/>
              </a:rPr>
              <a:t>having birthdays and anniversaries filter to calendar from contact information</a:t>
            </a:r>
          </a:p>
          <a:p>
            <a:pPr marL="282575" indent="-282575">
              <a:lnSpc>
                <a:spcPct val="80000"/>
              </a:lnSpc>
              <a:spcBef>
                <a:spcPct val="20000"/>
              </a:spcBef>
              <a:buFont typeface="Wingdings" pitchFamily="2" charset="2"/>
              <a:buChar char="§"/>
            </a:pPr>
            <a:r>
              <a:rPr lang="en-US" sz="1800" b="1" dirty="0">
                <a:latin typeface="Arial" charset="0"/>
              </a:rPr>
              <a:t>use time zones and multiple time zones</a:t>
            </a:r>
          </a:p>
          <a:p>
            <a:pPr marL="282575" indent="-282575">
              <a:lnSpc>
                <a:spcPct val="80000"/>
              </a:lnSpc>
              <a:spcBef>
                <a:spcPct val="20000"/>
              </a:spcBef>
              <a:buFont typeface="Wingdings" pitchFamily="2" charset="2"/>
              <a:buChar char="§"/>
            </a:pPr>
            <a:r>
              <a:rPr lang="en-US" sz="1800" b="1" dirty="0">
                <a:latin typeface="Arial" charset="0"/>
              </a:rPr>
              <a:t>use tasks</a:t>
            </a:r>
          </a:p>
          <a:p>
            <a:pPr marL="282575" indent="-282575">
              <a:lnSpc>
                <a:spcPct val="80000"/>
              </a:lnSpc>
              <a:spcBef>
                <a:spcPct val="20000"/>
              </a:spcBef>
              <a:buFont typeface="Wingdings" pitchFamily="2" charset="2"/>
              <a:buChar char="§"/>
            </a:pPr>
            <a:r>
              <a:rPr lang="en-US" sz="1800" b="1" dirty="0">
                <a:latin typeface="Arial" charset="0"/>
              </a:rPr>
              <a:t>use folders with rules</a:t>
            </a:r>
          </a:p>
          <a:p>
            <a:pPr marL="282575" indent="-282575">
              <a:lnSpc>
                <a:spcPct val="80000"/>
              </a:lnSpc>
              <a:spcBef>
                <a:spcPct val="20000"/>
              </a:spcBef>
              <a:buFont typeface="Wingdings" pitchFamily="2" charset="2"/>
              <a:buChar char="§"/>
            </a:pPr>
            <a:endParaRPr lang="en-US" sz="1800" b="1" dirty="0">
              <a:latin typeface="Arial" charset="0"/>
            </a:endParaRPr>
          </a:p>
        </p:txBody>
      </p:sp>
    </p:spTree>
    <p:extLst>
      <p:ext uri="{BB962C8B-B14F-4D97-AF65-F5344CB8AC3E}">
        <p14:creationId xmlns:p14="http://schemas.microsoft.com/office/powerpoint/2010/main" val="1658522270"/>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p:spPr>
        <p:txBody>
          <a:bodyPr/>
          <a:lstStyle/>
          <a:p>
            <a:fld id="{B99FD43B-5247-4C47-89BF-C3F1C0D86B98}" type="slidenum">
              <a:rPr lang="en-US"/>
              <a:pPr/>
              <a:t>183</a:t>
            </a:fld>
            <a:endParaRPr lang="en-US" dirty="0"/>
          </a:p>
        </p:txBody>
      </p:sp>
      <p:sp>
        <p:nvSpPr>
          <p:cNvPr id="19459" name="Rectangle 2"/>
          <p:cNvSpPr>
            <a:spLocks noGrp="1" noChangeArrowheads="1"/>
          </p:cNvSpPr>
          <p:nvPr>
            <p:ph type="title"/>
          </p:nvPr>
        </p:nvSpPr>
        <p:spPr>
          <a:xfrm>
            <a:off x="304800" y="0"/>
            <a:ext cx="7391400" cy="990600"/>
          </a:xfrm>
        </p:spPr>
        <p:txBody>
          <a:bodyPr/>
          <a:lstStyle/>
          <a:p>
            <a:r>
              <a:rPr lang="en-US" dirty="0">
                <a:solidFill>
                  <a:schemeClr val="accent1"/>
                </a:solidFill>
              </a:rPr>
              <a:t>Outlook Shortcuts</a:t>
            </a:r>
          </a:p>
        </p:txBody>
      </p:sp>
      <p:sp>
        <p:nvSpPr>
          <p:cNvPr id="19460" name="Rectangle 3"/>
          <p:cNvSpPr>
            <a:spLocks noGrp="1" noChangeArrowheads="1"/>
          </p:cNvSpPr>
          <p:nvPr>
            <p:ph type="body" idx="1"/>
          </p:nvPr>
        </p:nvSpPr>
        <p:spPr>
          <a:xfrm>
            <a:off x="381000" y="762000"/>
            <a:ext cx="3276600" cy="5867400"/>
          </a:xfrm>
        </p:spPr>
        <p:txBody>
          <a:bodyPr/>
          <a:lstStyle/>
          <a:p>
            <a:pPr>
              <a:lnSpc>
                <a:spcPct val="90000"/>
              </a:lnSpc>
              <a:buFont typeface="Wingdings" pitchFamily="2" charset="2"/>
              <a:buNone/>
            </a:pPr>
            <a:r>
              <a:rPr lang="en-US" sz="1800" dirty="0"/>
              <a:t>Session Description </a:t>
            </a:r>
          </a:p>
          <a:p>
            <a:pPr>
              <a:lnSpc>
                <a:spcPct val="90000"/>
              </a:lnSpc>
              <a:buFont typeface="Wingdings" pitchFamily="2" charset="2"/>
              <a:buNone/>
            </a:pPr>
            <a:r>
              <a:rPr lang="en-US" sz="1800" dirty="0"/>
              <a:t>   This session will work on improving the individual’s Outlook skills by providing shortcuts.</a:t>
            </a:r>
          </a:p>
          <a:p>
            <a:pPr>
              <a:lnSpc>
                <a:spcPct val="90000"/>
              </a:lnSpc>
              <a:buFont typeface="Wingdings" pitchFamily="2" charset="2"/>
              <a:buNone/>
            </a:pPr>
            <a:endParaRPr lang="en-US" sz="1800" dirty="0"/>
          </a:p>
          <a:p>
            <a:pPr>
              <a:lnSpc>
                <a:spcPct val="90000"/>
              </a:lnSpc>
              <a:buFont typeface="Wingdings" pitchFamily="2" charset="2"/>
              <a:buNone/>
            </a:pPr>
            <a:r>
              <a:rPr lang="en-US" sz="1800" dirty="0"/>
              <a:t>Presenter: Linda Steele</a:t>
            </a:r>
          </a:p>
          <a:p>
            <a:pPr>
              <a:spcBef>
                <a:spcPct val="0"/>
              </a:spcBef>
              <a:buFontTx/>
              <a:buNone/>
            </a:pPr>
            <a:r>
              <a:rPr lang="en-US" sz="1800" dirty="0"/>
              <a:t>Prerequisite:  None</a:t>
            </a:r>
          </a:p>
          <a:p>
            <a:pPr>
              <a:spcBef>
                <a:spcPct val="0"/>
              </a:spcBef>
              <a:buFontTx/>
              <a:buNone/>
            </a:pPr>
            <a:r>
              <a:rPr lang="en-US" sz="1800" dirty="0"/>
              <a:t>Level: Beginner</a:t>
            </a:r>
            <a:r>
              <a:rPr lang="en-US" sz="1800" b="0" dirty="0"/>
              <a:t>    </a:t>
            </a:r>
          </a:p>
          <a:p>
            <a:pPr>
              <a:spcBef>
                <a:spcPct val="0"/>
              </a:spcBef>
              <a:buFontTx/>
              <a:buNone/>
            </a:pPr>
            <a:endParaRPr lang="en-US" sz="1800" dirty="0"/>
          </a:p>
          <a:p>
            <a:pPr>
              <a:spcBef>
                <a:spcPct val="0"/>
              </a:spcBef>
              <a:buFontTx/>
              <a:buNone/>
            </a:pPr>
            <a:r>
              <a:rPr lang="en-US" sz="1800" dirty="0"/>
              <a:t>Who should attend?  Anyone wanting to learn shortcut features of Outlook</a:t>
            </a:r>
          </a:p>
          <a:p>
            <a:pPr>
              <a:lnSpc>
                <a:spcPct val="90000"/>
              </a:lnSpc>
              <a:buFont typeface="Wingdings" pitchFamily="2" charset="2"/>
              <a:buNone/>
            </a:pPr>
            <a:endParaRPr lang="en-US" sz="1800" dirty="0"/>
          </a:p>
          <a:p>
            <a:pPr>
              <a:lnSpc>
                <a:spcPct val="90000"/>
              </a:lnSpc>
              <a:buFont typeface="Wingdings" pitchFamily="2" charset="2"/>
              <a:buNone/>
            </a:pPr>
            <a:r>
              <a:rPr lang="en-US" sz="1800" dirty="0"/>
              <a:t>Program Length: 2</a:t>
            </a:r>
          </a:p>
          <a:p>
            <a:pPr>
              <a:lnSpc>
                <a:spcPct val="80000"/>
              </a:lnSpc>
              <a:buNone/>
            </a:pPr>
            <a:r>
              <a:rPr lang="en-US" sz="1800" dirty="0"/>
              <a:t>CPE awarded:	2 hours Computer Software and Applications</a:t>
            </a:r>
          </a:p>
          <a:p>
            <a:pPr>
              <a:lnSpc>
                <a:spcPct val="90000"/>
              </a:lnSpc>
              <a:buFont typeface="Wingdings" pitchFamily="2" charset="2"/>
              <a:buNone/>
            </a:pPr>
            <a:endParaRPr lang="en-US" sz="1800" dirty="0"/>
          </a:p>
          <a:p>
            <a:pPr>
              <a:lnSpc>
                <a:spcPct val="90000"/>
              </a:lnSpc>
              <a:buFont typeface="Wingdings" pitchFamily="2" charset="2"/>
              <a:buNone/>
            </a:pPr>
            <a:endParaRPr lang="en-US" sz="1800" dirty="0"/>
          </a:p>
          <a:p>
            <a:pPr>
              <a:lnSpc>
                <a:spcPct val="90000"/>
              </a:lnSpc>
              <a:buFont typeface="Wingdings" pitchFamily="2" charset="2"/>
              <a:buNone/>
            </a:pPr>
            <a:endParaRPr lang="en-US" sz="1800" dirty="0"/>
          </a:p>
          <a:p>
            <a:pPr>
              <a:lnSpc>
                <a:spcPct val="90000"/>
              </a:lnSpc>
              <a:buFont typeface="Wingdings" pitchFamily="2" charset="2"/>
              <a:buNone/>
            </a:pPr>
            <a:endParaRPr lang="en-US" sz="1800" dirty="0"/>
          </a:p>
          <a:p>
            <a:pPr>
              <a:lnSpc>
                <a:spcPct val="90000"/>
              </a:lnSpc>
              <a:buFont typeface="Wingdings" pitchFamily="2" charset="2"/>
              <a:buNone/>
            </a:pPr>
            <a:endParaRPr lang="en-US" sz="1600" dirty="0"/>
          </a:p>
          <a:p>
            <a:pPr>
              <a:lnSpc>
                <a:spcPct val="90000"/>
              </a:lnSpc>
              <a:buFont typeface="Wingdings" pitchFamily="2" charset="2"/>
              <a:buNone/>
            </a:pPr>
            <a:endParaRPr lang="en-US" sz="1600" dirty="0"/>
          </a:p>
          <a:p>
            <a:pPr>
              <a:lnSpc>
                <a:spcPct val="90000"/>
              </a:lnSpc>
            </a:pPr>
            <a:endParaRPr lang="en-US" sz="1600" dirty="0"/>
          </a:p>
        </p:txBody>
      </p:sp>
      <p:sp>
        <p:nvSpPr>
          <p:cNvPr id="19461" name="Rectangle 4"/>
          <p:cNvSpPr>
            <a:spLocks noChangeArrowheads="1"/>
          </p:cNvSpPr>
          <p:nvPr/>
        </p:nvSpPr>
        <p:spPr bwMode="auto">
          <a:xfrm>
            <a:off x="4267200" y="990600"/>
            <a:ext cx="3962400" cy="5867400"/>
          </a:xfrm>
          <a:prstGeom prst="rect">
            <a:avLst/>
          </a:prstGeom>
          <a:noFill/>
          <a:ln w="9525">
            <a:noFill/>
            <a:miter lim="800000"/>
            <a:headEnd/>
            <a:tailEnd/>
          </a:ln>
        </p:spPr>
        <p:txBody>
          <a:bodyPr/>
          <a:lstStyle/>
          <a:p>
            <a:pPr marL="282575" indent="-282575">
              <a:lnSpc>
                <a:spcPct val="80000"/>
              </a:lnSpc>
              <a:spcBef>
                <a:spcPct val="20000"/>
              </a:spcBef>
              <a:buFont typeface="Wingdings" pitchFamily="2" charset="2"/>
              <a:buNone/>
            </a:pPr>
            <a:r>
              <a:rPr lang="en-US" sz="1800" b="1" dirty="0">
                <a:latin typeface="Arial" charset="0"/>
              </a:rPr>
              <a:t>At the completion of this session the team member will be able to use the following features:</a:t>
            </a:r>
          </a:p>
          <a:p>
            <a:pPr marL="282575" indent="-282575">
              <a:lnSpc>
                <a:spcPct val="80000"/>
              </a:lnSpc>
              <a:spcBef>
                <a:spcPct val="20000"/>
              </a:spcBef>
              <a:buFont typeface="Wingdings" pitchFamily="2" charset="2"/>
              <a:buChar char="§"/>
            </a:pPr>
            <a:r>
              <a:rPr lang="en-US" sz="1800" b="1" dirty="0">
                <a:latin typeface="Arial" charset="0"/>
              </a:rPr>
              <a:t>Shortcut keys</a:t>
            </a:r>
          </a:p>
          <a:p>
            <a:pPr marL="282575" indent="-282575">
              <a:lnSpc>
                <a:spcPct val="80000"/>
              </a:lnSpc>
              <a:spcBef>
                <a:spcPct val="20000"/>
              </a:spcBef>
              <a:buFont typeface="Wingdings" pitchFamily="2" charset="2"/>
              <a:buChar char="§"/>
            </a:pPr>
            <a:r>
              <a:rPr lang="en-US" sz="1800" b="1" dirty="0">
                <a:latin typeface="Arial" charset="0"/>
              </a:rPr>
              <a:t>Making messages appointments</a:t>
            </a:r>
          </a:p>
          <a:p>
            <a:pPr marL="282575" indent="-282575">
              <a:lnSpc>
                <a:spcPct val="80000"/>
              </a:lnSpc>
              <a:spcBef>
                <a:spcPct val="20000"/>
              </a:spcBef>
              <a:buFont typeface="Wingdings" pitchFamily="2" charset="2"/>
              <a:buChar char="§"/>
            </a:pPr>
            <a:r>
              <a:rPr lang="en-US" sz="1800" b="1" dirty="0">
                <a:latin typeface="Arial" charset="0"/>
              </a:rPr>
              <a:t>Having birthdays and anniversaries filter to calendar from contact information</a:t>
            </a:r>
          </a:p>
          <a:p>
            <a:pPr marL="282575" indent="-282575">
              <a:lnSpc>
                <a:spcPct val="80000"/>
              </a:lnSpc>
              <a:spcBef>
                <a:spcPct val="20000"/>
              </a:spcBef>
              <a:buFont typeface="Wingdings" pitchFamily="2" charset="2"/>
              <a:buChar char="§"/>
            </a:pPr>
            <a:r>
              <a:rPr lang="en-US" sz="1800" b="1" dirty="0">
                <a:latin typeface="Arial" charset="0"/>
              </a:rPr>
              <a:t>Time zones and multiple time zones</a:t>
            </a:r>
          </a:p>
        </p:txBody>
      </p:sp>
    </p:spTree>
    <p:extLst>
      <p:ext uri="{BB962C8B-B14F-4D97-AF65-F5344CB8AC3E}">
        <p14:creationId xmlns:p14="http://schemas.microsoft.com/office/powerpoint/2010/main" val="3540996896"/>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p:cNvSpPr>
            <a:spLocks noGrp="1"/>
          </p:cNvSpPr>
          <p:nvPr>
            <p:ph type="sldNum" sz="quarter" idx="10"/>
          </p:nvPr>
        </p:nvSpPr>
        <p:spPr>
          <a:noFill/>
        </p:spPr>
        <p:txBody>
          <a:bodyPr/>
          <a:lstStyle/>
          <a:p>
            <a:fld id="{B750BC2D-A810-48D2-AD7E-2AF5176C1051}" type="slidenum">
              <a:rPr lang="en-US"/>
              <a:pPr/>
              <a:t>184</a:t>
            </a:fld>
            <a:endParaRPr lang="en-US" dirty="0"/>
          </a:p>
        </p:txBody>
      </p:sp>
      <p:sp>
        <p:nvSpPr>
          <p:cNvPr id="30723" name="Rectangle 2"/>
          <p:cNvSpPr>
            <a:spLocks noGrp="1" noChangeArrowheads="1"/>
          </p:cNvSpPr>
          <p:nvPr>
            <p:ph type="title"/>
          </p:nvPr>
        </p:nvSpPr>
        <p:spPr>
          <a:xfrm>
            <a:off x="304800" y="0"/>
            <a:ext cx="7391400" cy="1066800"/>
          </a:xfrm>
        </p:spPr>
        <p:txBody>
          <a:bodyPr/>
          <a:lstStyle/>
          <a:p>
            <a:r>
              <a:rPr lang="en-US" dirty="0">
                <a:solidFill>
                  <a:schemeClr val="accent1"/>
                </a:solidFill>
              </a:rPr>
              <a:t>Outlook as a Delegating Tool</a:t>
            </a:r>
          </a:p>
        </p:txBody>
      </p:sp>
      <p:sp>
        <p:nvSpPr>
          <p:cNvPr id="30724" name="Rectangle 3"/>
          <p:cNvSpPr>
            <a:spLocks noGrp="1" noChangeArrowheads="1"/>
          </p:cNvSpPr>
          <p:nvPr>
            <p:ph type="body" idx="1"/>
          </p:nvPr>
        </p:nvSpPr>
        <p:spPr>
          <a:xfrm>
            <a:off x="304800" y="914400"/>
            <a:ext cx="7924800" cy="4724400"/>
          </a:xfrm>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work on teaching the advanced features of Outlook.</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be able to use and assign tasks</a:t>
            </a:r>
          </a:p>
          <a:p>
            <a:pPr>
              <a:lnSpc>
                <a:spcPct val="80000"/>
              </a:lnSpc>
            </a:pPr>
            <a:r>
              <a:rPr lang="en-US" sz="1400" dirty="0"/>
              <a:t>be able to use the journal</a:t>
            </a:r>
          </a:p>
          <a:p>
            <a:pPr>
              <a:lnSpc>
                <a:spcPct val="80000"/>
              </a:lnSpc>
            </a:pPr>
            <a:r>
              <a:rPr lang="en-US" sz="1400" dirty="0"/>
              <a:t>be familiar with and use the rules wizard</a:t>
            </a:r>
          </a:p>
          <a:p>
            <a:pPr>
              <a:lnSpc>
                <a:spcPct val="80000"/>
              </a:lnSpc>
            </a:pPr>
            <a:r>
              <a:rPr lang="en-US" sz="1400" dirty="0"/>
              <a:t>know and use the voting options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Who should attend?  Anyone who knows and uses Outlook.</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2 hours</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a:t>
            </a:r>
          </a:p>
          <a:p>
            <a:pPr>
              <a:lnSpc>
                <a:spcPct val="80000"/>
              </a:lnSpc>
              <a:buFont typeface="Wingdings" pitchFamily="2" charset="2"/>
              <a:buNone/>
            </a:pPr>
            <a:endParaRPr lang="en-US" sz="1400" dirty="0"/>
          </a:p>
          <a:p>
            <a:pPr>
              <a:lnSpc>
                <a:spcPct val="80000"/>
              </a:lnSpc>
              <a:buNone/>
            </a:pPr>
            <a:r>
              <a:rPr lang="en-US" sz="1400" dirty="0"/>
              <a:t>Level: Basic     </a:t>
            </a:r>
            <a:r>
              <a:rPr lang="en-US" sz="1400" b="0" dirty="0"/>
              <a:t>    </a:t>
            </a:r>
            <a:endParaRPr lang="en-US" sz="1400" dirty="0"/>
          </a:p>
          <a:p>
            <a:pPr>
              <a:lnSpc>
                <a:spcPct val="80000"/>
              </a:lnSpc>
              <a:buFont typeface="Wingdings" pitchFamily="2" charset="2"/>
              <a:buNone/>
            </a:pPr>
            <a:endParaRPr lang="en-US" sz="1400" dirty="0"/>
          </a:p>
          <a:p>
            <a:pPr>
              <a:lnSpc>
                <a:spcPct val="90000"/>
              </a:lnSpc>
              <a:buNone/>
            </a:pPr>
            <a:r>
              <a:rPr lang="en-US" sz="1400" dirty="0"/>
              <a:t>CPE awarded:	2 hours Business Management and Organization</a:t>
            </a:r>
          </a:p>
          <a:p>
            <a:pPr>
              <a:lnSpc>
                <a:spcPct val="80000"/>
              </a:lnSpc>
              <a:buFont typeface="Wingdings" pitchFamily="2" charset="2"/>
              <a:buNone/>
            </a:pPr>
            <a:endParaRPr lang="en-US" sz="1400" dirty="0"/>
          </a:p>
          <a:p>
            <a:pPr>
              <a:lnSpc>
                <a:spcPct val="80000"/>
              </a:lnSpc>
              <a:buFont typeface="Wingdings" pitchFamily="2" charset="2"/>
              <a:buNone/>
            </a:pPr>
            <a:endParaRPr lang="en-US" sz="1400" dirty="0"/>
          </a:p>
          <a:p>
            <a:pPr>
              <a:lnSpc>
                <a:spcPct val="80000"/>
              </a:lnSpc>
              <a:buFont typeface="Wingdings" pitchFamily="2" charset="2"/>
              <a:buNone/>
            </a:pPr>
            <a:endParaRPr lang="en-US" sz="1400" dirty="0"/>
          </a:p>
          <a:p>
            <a:pPr>
              <a:lnSpc>
                <a:spcPct val="80000"/>
              </a:lnSpc>
            </a:pPr>
            <a:endParaRPr lang="en-US" sz="800" dirty="0"/>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Development</a:t>
            </a:r>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185</a:t>
            </a:fld>
            <a:endParaRPr lang="en-US" dirty="0"/>
          </a:p>
        </p:txBody>
      </p:sp>
    </p:spTree>
    <p:extLst>
      <p:ext uri="{BB962C8B-B14F-4D97-AF65-F5344CB8AC3E}">
        <p14:creationId xmlns:p14="http://schemas.microsoft.com/office/powerpoint/2010/main" val="2649041787"/>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186</a:t>
            </a:fld>
            <a:endParaRPr lang="en-US" dirty="0"/>
          </a:p>
        </p:txBody>
      </p:sp>
      <p:sp>
        <p:nvSpPr>
          <p:cNvPr id="46083" name="Rectangle 2"/>
          <p:cNvSpPr>
            <a:spLocks noGrp="1" noChangeArrowheads="1"/>
          </p:cNvSpPr>
          <p:nvPr>
            <p:ph type="title"/>
          </p:nvPr>
        </p:nvSpPr>
        <p:spPr>
          <a:xfrm>
            <a:off x="304800" y="0"/>
            <a:ext cx="7391400" cy="1371600"/>
          </a:xfrm>
        </p:spPr>
        <p:txBody>
          <a:bodyPr/>
          <a:lstStyle/>
          <a:p>
            <a:pPr algn="ctr"/>
            <a:r>
              <a:rPr lang="en-US" sz="3600" dirty="0">
                <a:solidFill>
                  <a:schemeClr val="accent1"/>
                </a:solidFill>
              </a:rPr>
              <a:t>Assertiveness in the Workplace</a:t>
            </a:r>
          </a:p>
        </p:txBody>
      </p:sp>
      <p:sp>
        <p:nvSpPr>
          <p:cNvPr id="46084" name="Rectangle 3"/>
          <p:cNvSpPr>
            <a:spLocks noGrp="1" noChangeArrowheads="1"/>
          </p:cNvSpPr>
          <p:nvPr>
            <p:ph type="body" idx="1"/>
          </p:nvPr>
        </p:nvSpPr>
        <p:spPr>
          <a:xfrm>
            <a:off x="381000" y="1066800"/>
            <a:ext cx="7391400" cy="4953000"/>
          </a:xfrm>
        </p:spPr>
        <p:txBody>
          <a:bodyPr/>
          <a:lstStyle/>
          <a:p>
            <a:pPr>
              <a:lnSpc>
                <a:spcPct val="90000"/>
              </a:lnSpc>
              <a:buFont typeface="Wingdings" pitchFamily="2" charset="2"/>
              <a:buNone/>
            </a:pPr>
            <a:r>
              <a:rPr lang="en-US" sz="1400" dirty="0"/>
              <a:t>Session Description </a:t>
            </a:r>
          </a:p>
          <a:p>
            <a:pPr>
              <a:lnSpc>
                <a:spcPct val="90000"/>
              </a:lnSpc>
              <a:buFont typeface="Wingdings" pitchFamily="2" charset="2"/>
              <a:buNone/>
            </a:pPr>
            <a:r>
              <a:rPr lang="en-US" sz="1400" dirty="0"/>
              <a:t>    This session will teach the ways to be more assertive in the workplace with hands-on activities.</a:t>
            </a:r>
          </a:p>
          <a:p>
            <a:pPr>
              <a:lnSpc>
                <a:spcPct val="90000"/>
              </a:lnSpc>
              <a:buFont typeface="Wingdings" pitchFamily="2" charset="2"/>
              <a:buNone/>
            </a:pPr>
            <a:endParaRPr lang="en-US" sz="1400" dirty="0"/>
          </a:p>
          <a:p>
            <a:pPr>
              <a:lnSpc>
                <a:spcPct val="90000"/>
              </a:lnSpc>
              <a:buFont typeface="Wingdings" pitchFamily="2" charset="2"/>
              <a:buNone/>
            </a:pPr>
            <a:r>
              <a:rPr lang="en-US" sz="1400" dirty="0"/>
              <a:t>Presenter: Linda Steele</a:t>
            </a:r>
          </a:p>
          <a:p>
            <a:pPr>
              <a:lnSpc>
                <a:spcPct val="90000"/>
              </a:lnSpc>
              <a:buFont typeface="Wingdings" pitchFamily="2" charset="2"/>
              <a:buNone/>
            </a:pPr>
            <a:r>
              <a:rPr lang="en-US" sz="1400" dirty="0"/>
              <a:t>                   </a:t>
            </a:r>
          </a:p>
          <a:p>
            <a:pPr>
              <a:lnSpc>
                <a:spcPct val="90000"/>
              </a:lnSpc>
              <a:buFont typeface="Wingdings" pitchFamily="2" charset="2"/>
              <a:buNone/>
            </a:pPr>
            <a:r>
              <a:rPr lang="en-US" sz="1400" dirty="0"/>
              <a:t>At the completion of this session the team member will: </a:t>
            </a:r>
          </a:p>
          <a:p>
            <a:r>
              <a:rPr lang="en-US" sz="1400" dirty="0"/>
              <a:t>will be able to identify skills needed be more assertive</a:t>
            </a:r>
          </a:p>
          <a:p>
            <a:r>
              <a:rPr lang="en-US" sz="1400" dirty="0"/>
              <a:t>will be able to apply the skills in work activities given in the class</a:t>
            </a:r>
          </a:p>
          <a:p>
            <a:pPr>
              <a:lnSpc>
                <a:spcPct val="90000"/>
              </a:lnSpc>
              <a:buFont typeface="Wingdings" pitchFamily="2" charset="2"/>
              <a:buNone/>
            </a:pPr>
            <a:endParaRPr lang="en-US" sz="1400" dirty="0"/>
          </a:p>
          <a:p>
            <a:pPr>
              <a:lnSpc>
                <a:spcPct val="90000"/>
              </a:lnSpc>
              <a:buFont typeface="Wingdings" pitchFamily="2" charset="2"/>
              <a:buNone/>
            </a:pPr>
            <a:r>
              <a:rPr lang="en-US" sz="1400" dirty="0"/>
              <a:t>Who should attend? Anyone</a:t>
            </a:r>
          </a:p>
          <a:p>
            <a:pPr>
              <a:lnSpc>
                <a:spcPct val="90000"/>
              </a:lnSpc>
              <a:buFont typeface="Wingdings" pitchFamily="2" charset="2"/>
              <a:buNone/>
            </a:pPr>
            <a:endParaRPr lang="en-US" sz="1400" dirty="0"/>
          </a:p>
          <a:p>
            <a:pPr>
              <a:lnSpc>
                <a:spcPct val="90000"/>
              </a:lnSpc>
              <a:buFont typeface="Wingdings" pitchFamily="2" charset="2"/>
              <a:buNone/>
            </a:pPr>
            <a:r>
              <a:rPr lang="en-US" sz="1400" dirty="0"/>
              <a:t>Prerequisite: none</a:t>
            </a:r>
          </a:p>
          <a:p>
            <a:pPr>
              <a:lnSpc>
                <a:spcPct val="90000"/>
              </a:lnSpc>
              <a:buFont typeface="Wingdings" pitchFamily="2" charset="2"/>
              <a:buNone/>
            </a:pPr>
            <a:endParaRPr lang="en-US" sz="1400" dirty="0"/>
          </a:p>
          <a:p>
            <a:pPr>
              <a:lnSpc>
                <a:spcPct val="90000"/>
              </a:lnSpc>
              <a:buNone/>
            </a:pPr>
            <a:r>
              <a:rPr lang="en-US" sz="1400" dirty="0"/>
              <a:t>Level: Basic   </a:t>
            </a:r>
          </a:p>
          <a:p>
            <a:pPr>
              <a:lnSpc>
                <a:spcPct val="90000"/>
              </a:lnSpc>
              <a:buFont typeface="Wingdings" pitchFamily="2" charset="2"/>
              <a:buNone/>
            </a:pPr>
            <a:r>
              <a:rPr lang="en-US" sz="1400" dirty="0"/>
              <a:t>Program Length: 1.5  hours</a:t>
            </a:r>
          </a:p>
          <a:p>
            <a:pPr>
              <a:lnSpc>
                <a:spcPct val="90000"/>
              </a:lnSpc>
              <a:buFont typeface="Wingdings" pitchFamily="2" charset="2"/>
              <a:buNone/>
            </a:pPr>
            <a:r>
              <a:rPr lang="en-US" sz="1400" dirty="0"/>
              <a:t>CPE awarded:      1.5 hours Personal Development</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3843324881"/>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187</a:t>
            </a:fld>
            <a:endParaRPr lang="en-US" dirty="0"/>
          </a:p>
        </p:txBody>
      </p:sp>
      <p:sp>
        <p:nvSpPr>
          <p:cNvPr id="46083" name="Rectangle 2"/>
          <p:cNvSpPr>
            <a:spLocks noGrp="1" noChangeArrowheads="1"/>
          </p:cNvSpPr>
          <p:nvPr>
            <p:ph type="title"/>
          </p:nvPr>
        </p:nvSpPr>
        <p:spPr>
          <a:xfrm>
            <a:off x="304800" y="0"/>
            <a:ext cx="7391400" cy="1371600"/>
          </a:xfrm>
        </p:spPr>
        <p:txBody>
          <a:bodyPr/>
          <a:lstStyle/>
          <a:p>
            <a:pPr algn="ctr"/>
            <a:r>
              <a:rPr lang="en-US" sz="3600" dirty="0">
                <a:solidFill>
                  <a:schemeClr val="accent1"/>
                </a:solidFill>
              </a:rPr>
              <a:t>Attention to Detail</a:t>
            </a:r>
          </a:p>
        </p:txBody>
      </p:sp>
      <p:sp>
        <p:nvSpPr>
          <p:cNvPr id="46084" name="Rectangle 3"/>
          <p:cNvSpPr>
            <a:spLocks noGrp="1" noChangeArrowheads="1"/>
          </p:cNvSpPr>
          <p:nvPr>
            <p:ph type="body" idx="1"/>
          </p:nvPr>
        </p:nvSpPr>
        <p:spPr>
          <a:xfrm>
            <a:off x="381000" y="1066800"/>
            <a:ext cx="7391400" cy="4953000"/>
          </a:xfrm>
        </p:spPr>
        <p:txBody>
          <a:bodyPr/>
          <a:lstStyle/>
          <a:p>
            <a:pPr>
              <a:lnSpc>
                <a:spcPct val="90000"/>
              </a:lnSpc>
              <a:buFont typeface="Wingdings" pitchFamily="2" charset="2"/>
              <a:buNone/>
            </a:pPr>
            <a:r>
              <a:rPr lang="en-US" sz="1400" dirty="0"/>
              <a:t>Session Description </a:t>
            </a:r>
          </a:p>
          <a:p>
            <a:pPr>
              <a:lnSpc>
                <a:spcPct val="90000"/>
              </a:lnSpc>
              <a:buFont typeface="Wingdings" pitchFamily="2" charset="2"/>
              <a:buNone/>
            </a:pPr>
            <a:r>
              <a:rPr lang="en-US" sz="1400" dirty="0"/>
              <a:t>    This session will teach the concept and ways to improve attention to detail with hands-on activities.</a:t>
            </a:r>
          </a:p>
          <a:p>
            <a:pPr>
              <a:lnSpc>
                <a:spcPct val="90000"/>
              </a:lnSpc>
              <a:buFont typeface="Wingdings" pitchFamily="2" charset="2"/>
              <a:buNone/>
            </a:pPr>
            <a:endParaRPr lang="en-US" sz="1400" dirty="0"/>
          </a:p>
          <a:p>
            <a:pPr>
              <a:lnSpc>
                <a:spcPct val="90000"/>
              </a:lnSpc>
              <a:buFont typeface="Wingdings" pitchFamily="2" charset="2"/>
              <a:buNone/>
            </a:pPr>
            <a:r>
              <a:rPr lang="en-US" sz="1400" dirty="0"/>
              <a:t>Presenter: Linda Steele</a:t>
            </a:r>
          </a:p>
          <a:p>
            <a:pPr>
              <a:lnSpc>
                <a:spcPct val="90000"/>
              </a:lnSpc>
              <a:buFont typeface="Wingdings" pitchFamily="2" charset="2"/>
              <a:buNone/>
            </a:pPr>
            <a:r>
              <a:rPr lang="en-US" sz="1400" dirty="0"/>
              <a:t>                   </a:t>
            </a:r>
          </a:p>
          <a:p>
            <a:pPr>
              <a:lnSpc>
                <a:spcPct val="90000"/>
              </a:lnSpc>
              <a:buFont typeface="Wingdings" pitchFamily="2" charset="2"/>
              <a:buNone/>
            </a:pPr>
            <a:r>
              <a:rPr lang="en-US" sz="1400" dirty="0"/>
              <a:t>At the completion of this session the team member will: </a:t>
            </a:r>
          </a:p>
          <a:p>
            <a:r>
              <a:rPr lang="en-US" sz="1400" dirty="0"/>
              <a:t>will be able to identify skills needed to pay attention to details</a:t>
            </a:r>
          </a:p>
          <a:p>
            <a:r>
              <a:rPr lang="en-US" sz="1400" dirty="0"/>
              <a:t>will be able to apply the skills in work activities given in the class</a:t>
            </a:r>
          </a:p>
          <a:p>
            <a:pPr>
              <a:lnSpc>
                <a:spcPct val="90000"/>
              </a:lnSpc>
              <a:buFont typeface="Wingdings" pitchFamily="2" charset="2"/>
              <a:buNone/>
            </a:pPr>
            <a:endParaRPr lang="en-US" sz="1400" dirty="0"/>
          </a:p>
          <a:p>
            <a:pPr>
              <a:lnSpc>
                <a:spcPct val="90000"/>
              </a:lnSpc>
              <a:buFont typeface="Wingdings" pitchFamily="2" charset="2"/>
              <a:buNone/>
            </a:pPr>
            <a:r>
              <a:rPr lang="en-US" sz="1400" dirty="0"/>
              <a:t>Who should attend? Anyone</a:t>
            </a:r>
          </a:p>
          <a:p>
            <a:pPr>
              <a:lnSpc>
                <a:spcPct val="90000"/>
              </a:lnSpc>
              <a:buFont typeface="Wingdings" pitchFamily="2" charset="2"/>
              <a:buNone/>
            </a:pPr>
            <a:endParaRPr lang="en-US" sz="1400" dirty="0"/>
          </a:p>
          <a:p>
            <a:pPr>
              <a:lnSpc>
                <a:spcPct val="90000"/>
              </a:lnSpc>
              <a:buFont typeface="Wingdings" pitchFamily="2" charset="2"/>
              <a:buNone/>
            </a:pPr>
            <a:r>
              <a:rPr lang="en-US" sz="1400" dirty="0"/>
              <a:t>Prerequisite: none</a:t>
            </a:r>
          </a:p>
          <a:p>
            <a:pPr>
              <a:lnSpc>
                <a:spcPct val="90000"/>
              </a:lnSpc>
              <a:buFont typeface="Wingdings" pitchFamily="2" charset="2"/>
              <a:buNone/>
            </a:pPr>
            <a:endParaRPr lang="en-US" sz="1400" dirty="0"/>
          </a:p>
          <a:p>
            <a:pPr>
              <a:lnSpc>
                <a:spcPct val="90000"/>
              </a:lnSpc>
              <a:buNone/>
            </a:pPr>
            <a:r>
              <a:rPr lang="en-US" sz="1400" dirty="0"/>
              <a:t>Level: Basic   </a:t>
            </a:r>
          </a:p>
          <a:p>
            <a:pPr>
              <a:lnSpc>
                <a:spcPct val="90000"/>
              </a:lnSpc>
              <a:buFont typeface="Wingdings" pitchFamily="2" charset="2"/>
              <a:buNone/>
            </a:pPr>
            <a:r>
              <a:rPr lang="en-US" sz="1400" dirty="0"/>
              <a:t>Program Length: 1  hour</a:t>
            </a:r>
          </a:p>
          <a:p>
            <a:pPr>
              <a:lnSpc>
                <a:spcPct val="90000"/>
              </a:lnSpc>
              <a:buFont typeface="Wingdings" pitchFamily="2" charset="2"/>
              <a:buNone/>
            </a:pPr>
            <a:r>
              <a:rPr lang="en-US" sz="1400" dirty="0"/>
              <a:t>CPE awarded:      1 hour Personal Development</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655828018"/>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188</a:t>
            </a:fld>
            <a:endParaRPr lang="en-US" dirty="0"/>
          </a:p>
        </p:txBody>
      </p:sp>
      <p:sp>
        <p:nvSpPr>
          <p:cNvPr id="46083" name="Rectangle 2"/>
          <p:cNvSpPr>
            <a:spLocks noGrp="1" noChangeArrowheads="1"/>
          </p:cNvSpPr>
          <p:nvPr>
            <p:ph type="title"/>
          </p:nvPr>
        </p:nvSpPr>
        <p:spPr>
          <a:xfrm>
            <a:off x="304800" y="0"/>
            <a:ext cx="7391400" cy="1371600"/>
          </a:xfrm>
        </p:spPr>
        <p:txBody>
          <a:bodyPr/>
          <a:lstStyle/>
          <a:p>
            <a:pPr algn="ctr"/>
            <a:r>
              <a:rPr lang="en-US" sz="3600" dirty="0">
                <a:solidFill>
                  <a:schemeClr val="accent1"/>
                </a:solidFill>
              </a:rPr>
              <a:t>Compassion Fatigue</a:t>
            </a:r>
          </a:p>
        </p:txBody>
      </p:sp>
      <p:sp>
        <p:nvSpPr>
          <p:cNvPr id="46084" name="Rectangle 3"/>
          <p:cNvSpPr>
            <a:spLocks noGrp="1" noChangeArrowheads="1"/>
          </p:cNvSpPr>
          <p:nvPr>
            <p:ph type="body" idx="1"/>
          </p:nvPr>
        </p:nvSpPr>
        <p:spPr>
          <a:xfrm>
            <a:off x="381000" y="1066800"/>
            <a:ext cx="7391400" cy="4953000"/>
          </a:xfrm>
        </p:spPr>
        <p:txBody>
          <a:bodyPr/>
          <a:lstStyle/>
          <a:p>
            <a:pPr>
              <a:lnSpc>
                <a:spcPct val="90000"/>
              </a:lnSpc>
              <a:buFont typeface="Wingdings" pitchFamily="2" charset="2"/>
              <a:buNone/>
            </a:pPr>
            <a:r>
              <a:rPr lang="en-US" sz="1400" dirty="0"/>
              <a:t>Session Description </a:t>
            </a:r>
          </a:p>
          <a:p>
            <a:pPr>
              <a:lnSpc>
                <a:spcPct val="90000"/>
              </a:lnSpc>
              <a:buFont typeface="Wingdings" pitchFamily="2" charset="2"/>
              <a:buNone/>
            </a:pPr>
            <a:r>
              <a:rPr lang="en-US" sz="1400" dirty="0"/>
              <a:t>    This session will teach the concept and ways to combat compassion fatigue with hands-on activities.</a:t>
            </a:r>
          </a:p>
          <a:p>
            <a:pPr>
              <a:lnSpc>
                <a:spcPct val="90000"/>
              </a:lnSpc>
              <a:buFont typeface="Wingdings" pitchFamily="2" charset="2"/>
              <a:buNone/>
            </a:pPr>
            <a:endParaRPr lang="en-US" sz="1400" dirty="0"/>
          </a:p>
          <a:p>
            <a:pPr>
              <a:lnSpc>
                <a:spcPct val="90000"/>
              </a:lnSpc>
              <a:buFont typeface="Wingdings" pitchFamily="2" charset="2"/>
              <a:buNone/>
            </a:pPr>
            <a:r>
              <a:rPr lang="en-US" sz="1400" dirty="0"/>
              <a:t>Presenter: Linda Steele</a:t>
            </a:r>
          </a:p>
          <a:p>
            <a:pPr>
              <a:lnSpc>
                <a:spcPct val="90000"/>
              </a:lnSpc>
              <a:buFont typeface="Wingdings" pitchFamily="2" charset="2"/>
              <a:buNone/>
            </a:pPr>
            <a:r>
              <a:rPr lang="en-US" sz="1400" dirty="0"/>
              <a:t>                   </a:t>
            </a:r>
          </a:p>
          <a:p>
            <a:pPr>
              <a:lnSpc>
                <a:spcPct val="90000"/>
              </a:lnSpc>
              <a:buFont typeface="Wingdings" pitchFamily="2" charset="2"/>
              <a:buNone/>
            </a:pPr>
            <a:r>
              <a:rPr lang="en-US" sz="1400" dirty="0"/>
              <a:t>At the completion of this session the team member will: </a:t>
            </a:r>
          </a:p>
          <a:p>
            <a:r>
              <a:rPr lang="en-US" sz="1400" dirty="0"/>
              <a:t>will be able to identify skills in compassion fatigue</a:t>
            </a:r>
          </a:p>
          <a:p>
            <a:r>
              <a:rPr lang="en-US" sz="1400" dirty="0"/>
              <a:t>will be able to apply the skills in work activities given in the class</a:t>
            </a:r>
          </a:p>
          <a:p>
            <a:pPr>
              <a:lnSpc>
                <a:spcPct val="90000"/>
              </a:lnSpc>
              <a:buFont typeface="Wingdings" pitchFamily="2" charset="2"/>
              <a:buNone/>
            </a:pPr>
            <a:endParaRPr lang="en-US" sz="1400" dirty="0"/>
          </a:p>
          <a:p>
            <a:pPr>
              <a:lnSpc>
                <a:spcPct val="90000"/>
              </a:lnSpc>
              <a:buFont typeface="Wingdings" pitchFamily="2" charset="2"/>
              <a:buNone/>
            </a:pPr>
            <a:r>
              <a:rPr lang="en-US" sz="1400" dirty="0"/>
              <a:t>Who should attend? Anyone</a:t>
            </a:r>
          </a:p>
          <a:p>
            <a:pPr>
              <a:lnSpc>
                <a:spcPct val="90000"/>
              </a:lnSpc>
              <a:buFont typeface="Wingdings" pitchFamily="2" charset="2"/>
              <a:buNone/>
            </a:pPr>
            <a:endParaRPr lang="en-US" sz="1400" dirty="0"/>
          </a:p>
          <a:p>
            <a:pPr>
              <a:lnSpc>
                <a:spcPct val="90000"/>
              </a:lnSpc>
              <a:buFont typeface="Wingdings" pitchFamily="2" charset="2"/>
              <a:buNone/>
            </a:pPr>
            <a:r>
              <a:rPr lang="en-US" sz="1400" dirty="0"/>
              <a:t>Prerequisite: none</a:t>
            </a:r>
          </a:p>
          <a:p>
            <a:pPr>
              <a:lnSpc>
                <a:spcPct val="90000"/>
              </a:lnSpc>
              <a:buFont typeface="Wingdings" pitchFamily="2" charset="2"/>
              <a:buNone/>
            </a:pPr>
            <a:endParaRPr lang="en-US" sz="1400" dirty="0"/>
          </a:p>
          <a:p>
            <a:pPr>
              <a:lnSpc>
                <a:spcPct val="90000"/>
              </a:lnSpc>
              <a:buNone/>
            </a:pPr>
            <a:r>
              <a:rPr lang="en-US" sz="1400" dirty="0"/>
              <a:t>Level: Basic   </a:t>
            </a:r>
          </a:p>
          <a:p>
            <a:pPr>
              <a:lnSpc>
                <a:spcPct val="90000"/>
              </a:lnSpc>
              <a:buFont typeface="Wingdings" pitchFamily="2" charset="2"/>
              <a:buNone/>
            </a:pPr>
            <a:r>
              <a:rPr lang="en-US" sz="1400" dirty="0"/>
              <a:t>Program Length: 1.5  hours</a:t>
            </a:r>
          </a:p>
          <a:p>
            <a:pPr>
              <a:lnSpc>
                <a:spcPct val="90000"/>
              </a:lnSpc>
              <a:buFont typeface="Wingdings" pitchFamily="2" charset="2"/>
              <a:buNone/>
            </a:pPr>
            <a:r>
              <a:rPr lang="en-US" sz="1400" dirty="0"/>
              <a:t>CPE awarded:      1.5 hours Personal Development</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613713242"/>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189</a:t>
            </a:fld>
            <a:endParaRPr lang="en-US" dirty="0"/>
          </a:p>
        </p:txBody>
      </p:sp>
      <p:sp>
        <p:nvSpPr>
          <p:cNvPr id="46083" name="Rectangle 2"/>
          <p:cNvSpPr>
            <a:spLocks noGrp="1" noChangeArrowheads="1"/>
          </p:cNvSpPr>
          <p:nvPr>
            <p:ph type="title"/>
          </p:nvPr>
        </p:nvSpPr>
        <p:spPr>
          <a:xfrm>
            <a:off x="304800" y="0"/>
            <a:ext cx="7391400" cy="1371600"/>
          </a:xfrm>
        </p:spPr>
        <p:txBody>
          <a:bodyPr/>
          <a:lstStyle/>
          <a:p>
            <a:pPr algn="ctr"/>
            <a:r>
              <a:rPr lang="en-US" sz="3600" dirty="0">
                <a:solidFill>
                  <a:schemeClr val="accent1"/>
                </a:solidFill>
              </a:rPr>
              <a:t>Conceptual Thinking</a:t>
            </a:r>
          </a:p>
        </p:txBody>
      </p:sp>
      <p:sp>
        <p:nvSpPr>
          <p:cNvPr id="46084" name="Rectangle 3"/>
          <p:cNvSpPr>
            <a:spLocks noGrp="1" noChangeArrowheads="1"/>
          </p:cNvSpPr>
          <p:nvPr>
            <p:ph type="body" idx="1"/>
          </p:nvPr>
        </p:nvSpPr>
        <p:spPr>
          <a:xfrm>
            <a:off x="381000" y="1066800"/>
            <a:ext cx="7391400" cy="4953000"/>
          </a:xfrm>
        </p:spPr>
        <p:txBody>
          <a:bodyPr/>
          <a:lstStyle/>
          <a:p>
            <a:pPr>
              <a:lnSpc>
                <a:spcPct val="90000"/>
              </a:lnSpc>
              <a:buFont typeface="Wingdings" pitchFamily="2" charset="2"/>
              <a:buNone/>
            </a:pPr>
            <a:r>
              <a:rPr lang="en-US" sz="1400" dirty="0"/>
              <a:t>Session Description </a:t>
            </a:r>
          </a:p>
          <a:p>
            <a:pPr>
              <a:lnSpc>
                <a:spcPct val="90000"/>
              </a:lnSpc>
              <a:buFont typeface="Wingdings" pitchFamily="2" charset="2"/>
              <a:buNone/>
            </a:pPr>
            <a:r>
              <a:rPr lang="en-US" sz="1400" dirty="0"/>
              <a:t>    This session will teach critical thinking and problem solving skills.</a:t>
            </a:r>
          </a:p>
          <a:p>
            <a:pPr>
              <a:lnSpc>
                <a:spcPct val="90000"/>
              </a:lnSpc>
              <a:buFont typeface="Wingdings" pitchFamily="2" charset="2"/>
              <a:buNone/>
            </a:pPr>
            <a:endParaRPr lang="en-US" sz="1400" dirty="0"/>
          </a:p>
          <a:p>
            <a:pPr>
              <a:lnSpc>
                <a:spcPct val="90000"/>
              </a:lnSpc>
              <a:buFont typeface="Wingdings" pitchFamily="2" charset="2"/>
              <a:buNone/>
            </a:pPr>
            <a:r>
              <a:rPr lang="en-US" sz="1400" dirty="0"/>
              <a:t>Presenter: Linda Steele</a:t>
            </a:r>
          </a:p>
          <a:p>
            <a:pPr>
              <a:lnSpc>
                <a:spcPct val="90000"/>
              </a:lnSpc>
              <a:buFont typeface="Wingdings" pitchFamily="2" charset="2"/>
              <a:buNone/>
            </a:pPr>
            <a:r>
              <a:rPr lang="en-US" sz="1400" dirty="0"/>
              <a:t>                   </a:t>
            </a:r>
          </a:p>
          <a:p>
            <a:pPr>
              <a:lnSpc>
                <a:spcPct val="90000"/>
              </a:lnSpc>
              <a:buFont typeface="Wingdings" pitchFamily="2" charset="2"/>
              <a:buNone/>
            </a:pPr>
            <a:r>
              <a:rPr lang="en-US" sz="1400" dirty="0"/>
              <a:t>At the completion of this session the team member will: </a:t>
            </a:r>
          </a:p>
          <a:p>
            <a:r>
              <a:rPr lang="en-US" sz="1400" dirty="0"/>
              <a:t>will be able to identify skills in conceptual thinking</a:t>
            </a:r>
          </a:p>
          <a:p>
            <a:r>
              <a:rPr lang="en-US" sz="1400" dirty="0"/>
              <a:t>will be able to apply the skills in work activities given in the class</a:t>
            </a:r>
          </a:p>
          <a:p>
            <a:pPr>
              <a:lnSpc>
                <a:spcPct val="90000"/>
              </a:lnSpc>
              <a:buFont typeface="Wingdings" pitchFamily="2" charset="2"/>
              <a:buNone/>
            </a:pPr>
            <a:endParaRPr lang="en-US" sz="1400" dirty="0"/>
          </a:p>
          <a:p>
            <a:pPr>
              <a:lnSpc>
                <a:spcPct val="90000"/>
              </a:lnSpc>
              <a:buFont typeface="Wingdings" pitchFamily="2" charset="2"/>
              <a:buNone/>
            </a:pPr>
            <a:r>
              <a:rPr lang="en-US" sz="1400" dirty="0"/>
              <a:t>Who should attend? Anyone</a:t>
            </a:r>
          </a:p>
          <a:p>
            <a:pPr>
              <a:lnSpc>
                <a:spcPct val="90000"/>
              </a:lnSpc>
              <a:buFont typeface="Wingdings" pitchFamily="2" charset="2"/>
              <a:buNone/>
            </a:pPr>
            <a:endParaRPr lang="en-US" sz="1400" dirty="0"/>
          </a:p>
          <a:p>
            <a:pPr>
              <a:lnSpc>
                <a:spcPct val="90000"/>
              </a:lnSpc>
              <a:buFont typeface="Wingdings" pitchFamily="2" charset="2"/>
              <a:buNone/>
            </a:pPr>
            <a:r>
              <a:rPr lang="en-US" sz="1400" dirty="0"/>
              <a:t>Prerequisite: none</a:t>
            </a:r>
          </a:p>
          <a:p>
            <a:pPr>
              <a:lnSpc>
                <a:spcPct val="90000"/>
              </a:lnSpc>
              <a:buFont typeface="Wingdings" pitchFamily="2" charset="2"/>
              <a:buNone/>
            </a:pPr>
            <a:endParaRPr lang="en-US" sz="1400" dirty="0"/>
          </a:p>
          <a:p>
            <a:pPr>
              <a:lnSpc>
                <a:spcPct val="90000"/>
              </a:lnSpc>
              <a:buNone/>
            </a:pPr>
            <a:r>
              <a:rPr lang="en-US" sz="1400" dirty="0"/>
              <a:t>Level: Basic   </a:t>
            </a:r>
          </a:p>
          <a:p>
            <a:pPr>
              <a:lnSpc>
                <a:spcPct val="90000"/>
              </a:lnSpc>
              <a:buFont typeface="Wingdings" pitchFamily="2" charset="2"/>
              <a:buNone/>
            </a:pPr>
            <a:r>
              <a:rPr lang="en-US" sz="1400" dirty="0"/>
              <a:t>Program Length: 1.5  hours</a:t>
            </a:r>
          </a:p>
          <a:p>
            <a:pPr>
              <a:lnSpc>
                <a:spcPct val="90000"/>
              </a:lnSpc>
              <a:buFont typeface="Wingdings" pitchFamily="2" charset="2"/>
              <a:buNone/>
            </a:pPr>
            <a:r>
              <a:rPr lang="en-US" sz="1400" dirty="0"/>
              <a:t>CPE awarded:      1.5 hours Personal Development</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1218209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19</a:t>
            </a:fld>
            <a:endParaRPr lang="en-US" dirty="0"/>
          </a:p>
        </p:txBody>
      </p:sp>
      <p:sp>
        <p:nvSpPr>
          <p:cNvPr id="46083" name="Rectangle 2"/>
          <p:cNvSpPr>
            <a:spLocks noGrp="1" noChangeArrowheads="1"/>
          </p:cNvSpPr>
          <p:nvPr>
            <p:ph type="title"/>
          </p:nvPr>
        </p:nvSpPr>
        <p:spPr/>
        <p:txBody>
          <a:bodyPr/>
          <a:lstStyle/>
          <a:p>
            <a:r>
              <a:rPr lang="en-US" dirty="0">
                <a:solidFill>
                  <a:schemeClr val="accent1"/>
                </a:solidFill>
              </a:rPr>
              <a:t>Billing</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billing skills.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learn ways to bill more efficiently and timely</a:t>
            </a:r>
          </a:p>
          <a:p>
            <a:pPr>
              <a:lnSpc>
                <a:spcPct val="90000"/>
              </a:lnSpc>
            </a:pPr>
            <a:r>
              <a:rPr lang="en-US" sz="1600" dirty="0"/>
              <a:t>learn how to construct a bill for faster payment</a:t>
            </a:r>
          </a:p>
          <a:p>
            <a:pPr>
              <a:lnSpc>
                <a:spcPct val="90000"/>
              </a:lnSpc>
            </a:pPr>
            <a:r>
              <a:rPr lang="en-US" sz="1600" dirty="0"/>
              <a:t>learn how to sell other services as denoted in WIP</a:t>
            </a:r>
          </a:p>
          <a:p>
            <a:pPr marL="0" indent="0">
              <a:lnSpc>
                <a:spcPct val="90000"/>
              </a:lnSpc>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None/>
            </a:pPr>
            <a:r>
              <a:rPr lang="en-US" sz="1600" dirty="0"/>
              <a:t>CPE awarded:      1 hour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3303741671"/>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190</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Cultural Competence</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cultural awareness in the workplace.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be able to identify styles of different cultures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None/>
            </a:pPr>
            <a:r>
              <a:rPr lang="en-US" sz="1600" dirty="0"/>
              <a:t>CPE awarded:      1 hour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182025320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191</a:t>
            </a:fld>
            <a:endParaRPr lang="en-US" dirty="0"/>
          </a:p>
        </p:txBody>
      </p:sp>
      <p:sp>
        <p:nvSpPr>
          <p:cNvPr id="46083" name="Rectangle 2"/>
          <p:cNvSpPr>
            <a:spLocks noGrp="1" noChangeArrowheads="1"/>
          </p:cNvSpPr>
          <p:nvPr>
            <p:ph type="title"/>
          </p:nvPr>
        </p:nvSpPr>
        <p:spPr>
          <a:xfrm>
            <a:off x="304800" y="0"/>
            <a:ext cx="7391400" cy="1143000"/>
          </a:xfrm>
        </p:spPr>
        <p:txBody>
          <a:bodyPr/>
          <a:lstStyle/>
          <a:p>
            <a:pPr algn="ctr"/>
            <a:r>
              <a:rPr lang="en-US" dirty="0">
                <a:solidFill>
                  <a:schemeClr val="accent1"/>
                </a:solidFill>
              </a:rPr>
              <a:t>Dealing with Difficult People</a:t>
            </a:r>
          </a:p>
        </p:txBody>
      </p:sp>
      <p:sp>
        <p:nvSpPr>
          <p:cNvPr id="46084" name="Rectangle 3"/>
          <p:cNvSpPr>
            <a:spLocks noGrp="1" noChangeArrowheads="1"/>
          </p:cNvSpPr>
          <p:nvPr>
            <p:ph type="body" idx="1"/>
          </p:nvPr>
        </p:nvSpPr>
        <p:spPr>
          <a:xfrm>
            <a:off x="381000" y="1143000"/>
            <a:ext cx="7391400" cy="51816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techniques to use to deal with difficult people.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get tips on how to deal with difficult people</a:t>
            </a:r>
          </a:p>
          <a:p>
            <a:pPr>
              <a:lnSpc>
                <a:spcPct val="90000"/>
              </a:lnSpc>
            </a:pPr>
            <a:r>
              <a:rPr lang="en-US" sz="1600" dirty="0"/>
              <a:t>take an assessment to see how they deal</a:t>
            </a:r>
          </a:p>
          <a:p>
            <a:r>
              <a:rPr lang="en-US" sz="1600" dirty="0"/>
              <a:t>learn how to control anxieties and fears while confronting difficult people</a:t>
            </a:r>
          </a:p>
          <a:p>
            <a:r>
              <a:rPr lang="en-US" sz="1600" dirty="0"/>
              <a:t>learn how to stop tyrants and micromanagers in their tracks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r>
              <a:rPr lang="en-US" sz="1600" dirty="0"/>
              <a:t>Program Length: 1  hour</a:t>
            </a:r>
          </a:p>
          <a:p>
            <a:pPr>
              <a:lnSpc>
                <a:spcPct val="90000"/>
              </a:lnSpc>
              <a:buNone/>
            </a:pPr>
            <a:r>
              <a:rPr lang="en-US" sz="1600" dirty="0"/>
              <a:t>CPE awarded:      1 hour Business Management and Organization</a:t>
            </a:r>
          </a:p>
          <a:p>
            <a:pPr>
              <a:lnSpc>
                <a:spcPct val="90000"/>
              </a:lnSpc>
              <a:buFont typeface="Wingdings" pitchFamily="2" charset="2"/>
              <a:buNone/>
            </a:pPr>
            <a:endParaRPr lang="en-US" sz="1600" dirty="0"/>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2485768861"/>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192</a:t>
            </a:fld>
            <a:endParaRPr lang="en-US" dirty="0"/>
          </a:p>
        </p:txBody>
      </p:sp>
      <p:sp>
        <p:nvSpPr>
          <p:cNvPr id="54275" name="Rectangle 2"/>
          <p:cNvSpPr>
            <a:spLocks noGrp="1" noChangeArrowheads="1"/>
          </p:cNvSpPr>
          <p:nvPr>
            <p:ph type="title"/>
          </p:nvPr>
        </p:nvSpPr>
        <p:spPr/>
        <p:txBody>
          <a:bodyPr/>
          <a:lstStyle/>
          <a:p>
            <a:pPr algn="ctr"/>
            <a:r>
              <a:rPr lang="en-US" dirty="0">
                <a:solidFill>
                  <a:schemeClr val="accent1"/>
                </a:solidFill>
              </a:rPr>
              <a:t>Dealing with Stress </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participants how to deal with stress.</a:t>
            </a:r>
          </a:p>
          <a:p>
            <a:pPr>
              <a:lnSpc>
                <a:spcPct val="80000"/>
              </a:lnSpc>
              <a:buFont typeface="Wingdings" pitchFamily="2" charset="2"/>
              <a:buNone/>
            </a:pPr>
            <a:r>
              <a:rPr lang="en-US" sz="1400" dirty="0"/>
              <a:t>                </a:t>
            </a:r>
          </a:p>
          <a:p>
            <a:pPr>
              <a:lnSpc>
                <a:spcPct val="80000"/>
              </a:lnSpc>
              <a:buFont typeface="Wingdings" pitchFamily="2" charset="2"/>
              <a:buNone/>
            </a:pPr>
            <a:r>
              <a:rPr lang="en-US" sz="1400" dirty="0"/>
              <a:t>At the completion of this session the team member will:</a:t>
            </a:r>
          </a:p>
          <a:p>
            <a:pPr>
              <a:lnSpc>
                <a:spcPct val="80000"/>
              </a:lnSpc>
            </a:pPr>
            <a:r>
              <a:rPr lang="en-US" sz="1400" dirty="0"/>
              <a:t>have some skills needed to deal with stress</a:t>
            </a:r>
          </a:p>
          <a:p>
            <a:pPr>
              <a:lnSpc>
                <a:spcPct val="80000"/>
              </a:lnSpc>
            </a:pPr>
            <a:r>
              <a:rPr lang="en-US" sz="1400" dirty="0"/>
              <a:t>be aware of his/her individual stress points</a:t>
            </a:r>
          </a:p>
          <a:p>
            <a:pPr>
              <a:lnSpc>
                <a:spcPct val="80000"/>
              </a:lnSpc>
            </a:pPr>
            <a:endParaRPr lang="en-US" sz="1400" dirty="0"/>
          </a:p>
          <a:p>
            <a:pPr>
              <a:lnSpc>
                <a:spcPct val="80000"/>
              </a:lnSpc>
              <a:buFont typeface="Wingdings" pitchFamily="2" charset="2"/>
              <a:buNone/>
            </a:pPr>
            <a:r>
              <a:rPr lang="en-US" sz="1400" dirty="0"/>
              <a:t>Who should attend? Open to all</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90000"/>
              </a:lnSpc>
              <a:buNone/>
            </a:pPr>
            <a:r>
              <a:rPr lang="en-US" sz="1400" dirty="0"/>
              <a:t>CPE awarded:      1 hour Personal Development</a:t>
            </a:r>
          </a:p>
          <a:p>
            <a:pPr>
              <a:lnSpc>
                <a:spcPct val="80000"/>
              </a:lnSpc>
            </a:pPr>
            <a:endParaRPr lang="en-US" sz="1400" dirty="0"/>
          </a:p>
          <a:p>
            <a:pPr>
              <a:lnSpc>
                <a:spcPct val="80000"/>
              </a:lnSpc>
            </a:pPr>
            <a:endParaRPr lang="en-US" sz="1400" dirty="0"/>
          </a:p>
        </p:txBody>
      </p:sp>
    </p:spTree>
    <p:extLst>
      <p:ext uri="{BB962C8B-B14F-4D97-AF65-F5344CB8AC3E}">
        <p14:creationId xmlns:p14="http://schemas.microsoft.com/office/powerpoint/2010/main" val="369421196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193</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Decompress Your Stress</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techniques to handle stress.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have techniques to combat stress</a:t>
            </a:r>
          </a:p>
          <a:p>
            <a:pPr>
              <a:lnSpc>
                <a:spcPct val="90000"/>
              </a:lnSpc>
            </a:pPr>
            <a:r>
              <a:rPr lang="en-US" sz="1600" dirty="0"/>
              <a:t>be able to juggle as a means of release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None/>
            </a:pPr>
            <a:r>
              <a:rPr lang="en-US" sz="1600" dirty="0"/>
              <a:t>CPE awarded:      1 hour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273309101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194</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Employee Engagement</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be a hands-on activity class to get employees engaged.</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have techniques to engage employees</a:t>
            </a:r>
          </a:p>
          <a:p>
            <a:pPr>
              <a:lnSpc>
                <a:spcPct val="90000"/>
              </a:lnSpc>
            </a:pPr>
            <a:r>
              <a:rPr lang="en-US" sz="1600" dirty="0"/>
              <a:t>be able to come up with ideas to get employees engaged</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1.5  hours</a:t>
            </a:r>
          </a:p>
          <a:p>
            <a:pPr>
              <a:lnSpc>
                <a:spcPct val="90000"/>
              </a:lnSpc>
              <a:buNone/>
            </a:pPr>
            <a:r>
              <a:rPr lang="en-US" sz="1600" dirty="0"/>
              <a:t>CPE awarded:      1.5 hours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2633177034"/>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195</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Emotional Management</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skills needed to better manage emotions.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have techniques to manage emotions</a:t>
            </a:r>
          </a:p>
          <a:p>
            <a:pPr>
              <a:lnSpc>
                <a:spcPct val="90000"/>
              </a:lnSpc>
            </a:pPr>
            <a:r>
              <a:rPr lang="en-US" sz="1600" dirty="0"/>
              <a:t>Hands-on activities to stress techniques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1.5  hours</a:t>
            </a:r>
          </a:p>
          <a:p>
            <a:pPr>
              <a:lnSpc>
                <a:spcPct val="90000"/>
              </a:lnSpc>
              <a:buNone/>
            </a:pPr>
            <a:r>
              <a:rPr lang="en-US" sz="1600" dirty="0"/>
              <a:t>CPE awarded:      1.5 hours Personal Development</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95372544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196</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Handling Stress and Pressure</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techniques to handle stress and pressure.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have techniques to combat stress</a:t>
            </a:r>
          </a:p>
          <a:p>
            <a:pPr>
              <a:lnSpc>
                <a:spcPct val="90000"/>
              </a:lnSpc>
            </a:pPr>
            <a:r>
              <a:rPr lang="en-US" sz="1600" dirty="0"/>
              <a:t>be able to apply some skills to relieve stress and pressure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1.5  hours</a:t>
            </a:r>
          </a:p>
          <a:p>
            <a:pPr>
              <a:lnSpc>
                <a:spcPct val="90000"/>
              </a:lnSpc>
              <a:buFont typeface="Wingdings" pitchFamily="2" charset="2"/>
              <a:buNone/>
            </a:pPr>
            <a:r>
              <a:rPr lang="en-US" sz="1600" dirty="0"/>
              <a:t>CPE awarded:      1.5 hours Personal Development</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3688379963"/>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197</a:t>
            </a:fld>
            <a:endParaRPr lang="en-US" dirty="0"/>
          </a:p>
        </p:txBody>
      </p:sp>
      <p:sp>
        <p:nvSpPr>
          <p:cNvPr id="54275" name="Rectangle 2"/>
          <p:cNvSpPr>
            <a:spLocks noGrp="1" noChangeArrowheads="1"/>
          </p:cNvSpPr>
          <p:nvPr>
            <p:ph type="title"/>
          </p:nvPr>
        </p:nvSpPr>
        <p:spPr/>
        <p:txBody>
          <a:bodyPr/>
          <a:lstStyle/>
          <a:p>
            <a:pPr algn="ctr"/>
            <a:r>
              <a:rPr lang="en-US" dirty="0">
                <a:solidFill>
                  <a:schemeClr val="accent1"/>
                </a:solidFill>
              </a:rPr>
              <a:t>How to Manage Time </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a:t>Session Description </a:t>
            </a:r>
          </a:p>
          <a:p>
            <a:pPr>
              <a:lnSpc>
                <a:spcPct val="80000"/>
              </a:lnSpc>
              <a:buNone/>
            </a:pPr>
            <a:r>
              <a:rPr lang="en-US" sz="1400" dirty="0"/>
              <a:t>   This session will teach the participants how to better manage time.</a:t>
            </a:r>
          </a:p>
          <a:p>
            <a:pPr>
              <a:lnSpc>
                <a:spcPct val="80000"/>
              </a:lnSpc>
              <a:buFont typeface="Wingdings" pitchFamily="2" charset="2"/>
              <a:buNone/>
            </a:pPr>
            <a:r>
              <a:rPr lang="en-US" sz="1400" dirty="0"/>
              <a:t>                </a:t>
            </a:r>
          </a:p>
          <a:p>
            <a:pPr>
              <a:lnSpc>
                <a:spcPct val="80000"/>
              </a:lnSpc>
              <a:buFont typeface="Wingdings" pitchFamily="2" charset="2"/>
              <a:buNone/>
            </a:pPr>
            <a:r>
              <a:rPr lang="en-US" sz="1400" dirty="0"/>
              <a:t>At the completion of this session the team member will:</a:t>
            </a:r>
          </a:p>
          <a:p>
            <a:pPr>
              <a:lnSpc>
                <a:spcPct val="80000"/>
              </a:lnSpc>
            </a:pPr>
            <a:r>
              <a:rPr lang="en-US" sz="1400" dirty="0"/>
              <a:t>have some skills needed to manage time better</a:t>
            </a:r>
          </a:p>
          <a:p>
            <a:pPr>
              <a:lnSpc>
                <a:spcPct val="80000"/>
              </a:lnSpc>
            </a:pPr>
            <a:r>
              <a:rPr lang="en-US" sz="1400" dirty="0"/>
              <a:t>practice activities to stress skills learned</a:t>
            </a:r>
          </a:p>
          <a:p>
            <a:pPr>
              <a:lnSpc>
                <a:spcPct val="80000"/>
              </a:lnSpc>
            </a:pPr>
            <a:endParaRPr lang="en-US" sz="1400" dirty="0"/>
          </a:p>
          <a:p>
            <a:pPr>
              <a:lnSpc>
                <a:spcPct val="80000"/>
              </a:lnSpc>
              <a:buFont typeface="Wingdings" pitchFamily="2" charset="2"/>
              <a:buNone/>
            </a:pPr>
            <a:r>
              <a:rPr lang="en-US" sz="1400" dirty="0"/>
              <a:t>Who should attend? Open to all</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90000"/>
              </a:lnSpc>
              <a:buNone/>
            </a:pPr>
            <a:r>
              <a:rPr lang="en-US" sz="1400" dirty="0"/>
              <a:t>CPE awarded:      1 hour Communications and Marketing</a:t>
            </a:r>
          </a:p>
          <a:p>
            <a:pPr>
              <a:lnSpc>
                <a:spcPct val="80000"/>
              </a:lnSpc>
              <a:buFont typeface="Wingdings" pitchFamily="2" charset="2"/>
              <a:buNone/>
            </a:pPr>
            <a:endParaRPr lang="en-US" sz="1400" dirty="0"/>
          </a:p>
          <a:p>
            <a:pPr>
              <a:lnSpc>
                <a:spcPct val="80000"/>
              </a:lnSpc>
            </a:pPr>
            <a:endParaRPr lang="en-US" sz="1400" dirty="0"/>
          </a:p>
          <a:p>
            <a:pPr>
              <a:lnSpc>
                <a:spcPct val="80000"/>
              </a:lnSpc>
            </a:pPr>
            <a:endParaRPr lang="en-US" sz="1400" dirty="0"/>
          </a:p>
        </p:txBody>
      </p:sp>
    </p:spTree>
    <p:extLst>
      <p:ext uri="{BB962C8B-B14F-4D97-AF65-F5344CB8AC3E}">
        <p14:creationId xmlns:p14="http://schemas.microsoft.com/office/powerpoint/2010/main" val="44157095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198</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How to Think Independently</a:t>
            </a:r>
            <a:br>
              <a:rPr lang="en-US" dirty="0">
                <a:solidFill>
                  <a:schemeClr val="accent1"/>
                </a:solidFill>
              </a:rPr>
            </a:br>
            <a:endParaRPr lang="en-US" dirty="0">
              <a:solidFill>
                <a:schemeClr val="accent1"/>
              </a:solidFill>
            </a:endParaRP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techniques to think independently using hands-on examples.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learn steps to become an independent thinker</a:t>
            </a:r>
          </a:p>
          <a:p>
            <a:pPr>
              <a:lnSpc>
                <a:spcPct val="90000"/>
              </a:lnSpc>
            </a:pPr>
            <a:r>
              <a:rPr lang="en-US" sz="1600" dirty="0"/>
              <a:t>know the benefits of independent thinking</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Font typeface="Wingdings" pitchFamily="2" charset="2"/>
              <a:buNone/>
            </a:pPr>
            <a:r>
              <a:rPr lang="en-US" sz="1600" dirty="0"/>
              <a:t>CPE awarded:      1 hour Personal Development</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1709399709"/>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199</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Improving Your Memory</a:t>
            </a:r>
          </a:p>
        </p:txBody>
      </p:sp>
      <p:sp>
        <p:nvSpPr>
          <p:cNvPr id="46084" name="Rectangle 3"/>
          <p:cNvSpPr>
            <a:spLocks noGrp="1" noChangeArrowheads="1"/>
          </p:cNvSpPr>
          <p:nvPr>
            <p:ph type="body" idx="1"/>
          </p:nvPr>
        </p:nvSpPr>
        <p:spPr>
          <a:xfrm>
            <a:off x="381000" y="1219200"/>
            <a:ext cx="7391400" cy="51054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techniques to improve your memory.</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r>
              <a:rPr lang="en-US" sz="1600" dirty="0"/>
              <a:t>learn simple tricks to sharpen thinking and memory skills</a:t>
            </a:r>
          </a:p>
          <a:p>
            <a:pPr>
              <a:lnSpc>
                <a:spcPct val="90000"/>
              </a:lnSpc>
            </a:pPr>
            <a:r>
              <a:rPr lang="en-US" sz="1600" dirty="0"/>
              <a:t>know some tips for enhancing memory and learning skills</a:t>
            </a:r>
          </a:p>
          <a:p>
            <a:pPr>
              <a:lnSpc>
                <a:spcPct val="90000"/>
              </a:lnSpc>
            </a:pPr>
            <a:endParaRPr lang="en-US" sz="1600" dirty="0"/>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Font typeface="Wingdings" pitchFamily="2" charset="2"/>
              <a:buNone/>
            </a:pPr>
            <a:r>
              <a:rPr lang="en-US" sz="1600" dirty="0"/>
              <a:t>CPE awarded:      1 hour Personal Development</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4036064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1371600" y="6477000"/>
            <a:ext cx="1905000" cy="152400"/>
          </a:xfrm>
          <a:prstGeom prst="rect">
            <a:avLst/>
          </a:prstGeom>
        </p:spPr>
        <p:txBody>
          <a:bodyPr/>
          <a:lstStyle/>
          <a:p>
            <a:pPr>
              <a:defRPr/>
            </a:pPr>
            <a:fld id="{A353ED28-3DB1-48F7-B369-484AFA2B047F}" type="slidenum">
              <a:rPr lang="en-US" smtClean="0"/>
              <a:pPr>
                <a:defRPr/>
              </a:pPr>
              <a:t>2</a:t>
            </a:fld>
            <a:endParaRPr lang="en-US" dirty="0"/>
          </a:p>
        </p:txBody>
      </p:sp>
      <p:sp>
        <p:nvSpPr>
          <p:cNvPr id="3" name="Text Box 46"/>
          <p:cNvSpPr txBox="1">
            <a:spLocks noChangeArrowheads="1"/>
          </p:cNvSpPr>
          <p:nvPr/>
        </p:nvSpPr>
        <p:spPr bwMode="auto">
          <a:xfrm>
            <a:off x="6477000" y="2590800"/>
            <a:ext cx="1524000" cy="581025"/>
          </a:xfrm>
          <a:prstGeom prst="rect">
            <a:avLst/>
          </a:prstGeom>
          <a:noFill/>
          <a:ln w="9525">
            <a:noFill/>
            <a:miter lim="800000"/>
            <a:headEnd/>
            <a:tailEnd/>
          </a:ln>
        </p:spPr>
        <p:txBody>
          <a:bodyPr>
            <a:spAutoFit/>
          </a:bodyPr>
          <a:lstStyle/>
          <a:p>
            <a:pPr>
              <a:spcBef>
                <a:spcPct val="50000"/>
              </a:spcBef>
            </a:pPr>
            <a:r>
              <a:rPr lang="en-US" sz="1600" dirty="0">
                <a:latin typeface="Arial" charset="0"/>
              </a:rPr>
              <a:t>All classes are </a:t>
            </a:r>
            <a:r>
              <a:rPr lang="en-US" sz="1600" u="sng" dirty="0">
                <a:latin typeface="Arial" charset="0"/>
              </a:rPr>
              <a:t>group-live</a:t>
            </a:r>
          </a:p>
        </p:txBody>
      </p:sp>
      <p:sp>
        <p:nvSpPr>
          <p:cNvPr id="4" name="Text Box 47"/>
          <p:cNvSpPr txBox="1">
            <a:spLocks noChangeArrowheads="1"/>
          </p:cNvSpPr>
          <p:nvPr/>
        </p:nvSpPr>
        <p:spPr bwMode="auto">
          <a:xfrm>
            <a:off x="6477000" y="3352800"/>
            <a:ext cx="1524000" cy="1314450"/>
          </a:xfrm>
          <a:prstGeom prst="rect">
            <a:avLst/>
          </a:prstGeom>
          <a:noFill/>
          <a:ln w="9525">
            <a:noFill/>
            <a:miter lim="800000"/>
            <a:headEnd/>
            <a:tailEnd/>
          </a:ln>
        </p:spPr>
        <p:txBody>
          <a:bodyPr>
            <a:spAutoFit/>
          </a:bodyPr>
          <a:lstStyle/>
          <a:p>
            <a:pPr>
              <a:spcBef>
                <a:spcPct val="50000"/>
              </a:spcBef>
            </a:pPr>
            <a:r>
              <a:rPr lang="en-US" sz="1600" dirty="0">
                <a:latin typeface="Arial" charset="0"/>
              </a:rPr>
              <a:t>No advanced prep work is required for any of the classes.</a:t>
            </a:r>
          </a:p>
        </p:txBody>
      </p:sp>
      <p:sp>
        <p:nvSpPr>
          <p:cNvPr id="5" name="Rectangle 2"/>
          <p:cNvSpPr txBox="1">
            <a:spLocks noChangeArrowheads="1"/>
          </p:cNvSpPr>
          <p:nvPr/>
        </p:nvSpPr>
        <p:spPr>
          <a:xfrm>
            <a:off x="304800" y="0"/>
            <a:ext cx="7391400" cy="609600"/>
          </a:xfrm>
          <a:prstGeom prst="rect">
            <a:avLst/>
          </a:prstGeom>
        </p:spPr>
        <p:txBody>
          <a:bodyPr/>
          <a:lstStyle>
            <a:lvl1pPr algn="l" rtl="0" eaLnBrk="0" fontAlgn="base" hangingPunct="0">
              <a:spcBef>
                <a:spcPct val="0"/>
              </a:spcBef>
              <a:spcAft>
                <a:spcPct val="0"/>
              </a:spcAft>
              <a:defRPr sz="4000" b="1">
                <a:solidFill>
                  <a:schemeClr val="tx2"/>
                </a:solidFill>
                <a:latin typeface="+mj-lt"/>
                <a:ea typeface="+mj-ea"/>
                <a:cs typeface="+mj-cs"/>
              </a:defRPr>
            </a:lvl1pPr>
            <a:lvl2pPr algn="l" rtl="0" eaLnBrk="0" fontAlgn="base" hangingPunct="0">
              <a:spcBef>
                <a:spcPct val="0"/>
              </a:spcBef>
              <a:spcAft>
                <a:spcPct val="0"/>
              </a:spcAft>
              <a:defRPr sz="4000" b="1">
                <a:solidFill>
                  <a:schemeClr val="tx2"/>
                </a:solidFill>
                <a:latin typeface="Arial" charset="0"/>
              </a:defRPr>
            </a:lvl2pPr>
            <a:lvl3pPr algn="l" rtl="0" eaLnBrk="0" fontAlgn="base" hangingPunct="0">
              <a:spcBef>
                <a:spcPct val="0"/>
              </a:spcBef>
              <a:spcAft>
                <a:spcPct val="0"/>
              </a:spcAft>
              <a:defRPr sz="4000" b="1">
                <a:solidFill>
                  <a:schemeClr val="tx2"/>
                </a:solidFill>
                <a:latin typeface="Arial" charset="0"/>
              </a:defRPr>
            </a:lvl3pPr>
            <a:lvl4pPr algn="l" rtl="0" eaLnBrk="0" fontAlgn="base" hangingPunct="0">
              <a:spcBef>
                <a:spcPct val="0"/>
              </a:spcBef>
              <a:spcAft>
                <a:spcPct val="0"/>
              </a:spcAft>
              <a:defRPr sz="4000" b="1">
                <a:solidFill>
                  <a:schemeClr val="tx2"/>
                </a:solidFill>
                <a:latin typeface="Arial" charset="0"/>
              </a:defRPr>
            </a:lvl4pPr>
            <a:lvl5pPr algn="l" rtl="0" eaLnBrk="0" fontAlgn="base" hangingPunct="0">
              <a:spcBef>
                <a:spcPct val="0"/>
              </a:spcBef>
              <a:spcAft>
                <a:spcPct val="0"/>
              </a:spcAft>
              <a:defRPr sz="4000" b="1">
                <a:solidFill>
                  <a:schemeClr val="tx2"/>
                </a:solidFill>
                <a:latin typeface="Arial" charset="0"/>
              </a:defRPr>
            </a:lvl5pPr>
            <a:lvl6pPr marL="457200" algn="l" rtl="0" eaLnBrk="0" fontAlgn="base" hangingPunct="0">
              <a:spcBef>
                <a:spcPct val="0"/>
              </a:spcBef>
              <a:spcAft>
                <a:spcPct val="0"/>
              </a:spcAft>
              <a:defRPr sz="4000" b="1">
                <a:solidFill>
                  <a:schemeClr val="tx2"/>
                </a:solidFill>
                <a:latin typeface="Arial" charset="0"/>
              </a:defRPr>
            </a:lvl6pPr>
            <a:lvl7pPr marL="914400" algn="l" rtl="0" eaLnBrk="0" fontAlgn="base" hangingPunct="0">
              <a:spcBef>
                <a:spcPct val="0"/>
              </a:spcBef>
              <a:spcAft>
                <a:spcPct val="0"/>
              </a:spcAft>
              <a:defRPr sz="4000" b="1">
                <a:solidFill>
                  <a:schemeClr val="tx2"/>
                </a:solidFill>
                <a:latin typeface="Arial" charset="0"/>
              </a:defRPr>
            </a:lvl7pPr>
            <a:lvl8pPr marL="1371600" algn="l" rtl="0" eaLnBrk="0" fontAlgn="base" hangingPunct="0">
              <a:spcBef>
                <a:spcPct val="0"/>
              </a:spcBef>
              <a:spcAft>
                <a:spcPct val="0"/>
              </a:spcAft>
              <a:defRPr sz="4000" b="1">
                <a:solidFill>
                  <a:schemeClr val="tx2"/>
                </a:solidFill>
                <a:latin typeface="Arial" charset="0"/>
              </a:defRPr>
            </a:lvl8pPr>
            <a:lvl9pPr marL="1828800" algn="l" rtl="0" eaLnBrk="0" fontAlgn="base" hangingPunct="0">
              <a:spcBef>
                <a:spcPct val="0"/>
              </a:spcBef>
              <a:spcAft>
                <a:spcPct val="0"/>
              </a:spcAft>
              <a:defRPr sz="4000" b="1">
                <a:solidFill>
                  <a:schemeClr val="tx2"/>
                </a:solidFill>
                <a:latin typeface="Arial" charset="0"/>
              </a:defRPr>
            </a:lvl9pPr>
          </a:lstStyle>
          <a:p>
            <a:r>
              <a:rPr lang="en-US" sz="3600" dirty="0">
                <a:solidFill>
                  <a:schemeClr val="accent1"/>
                </a:solidFill>
              </a:rPr>
              <a:t>Table of Contents</a:t>
            </a:r>
          </a:p>
        </p:txBody>
      </p:sp>
      <p:graphicFrame>
        <p:nvGraphicFramePr>
          <p:cNvPr id="8" name="Object 7">
            <a:extLst>
              <a:ext uri="{FF2B5EF4-FFF2-40B4-BE49-F238E27FC236}">
                <a16:creationId xmlns:a16="http://schemas.microsoft.com/office/drawing/2014/main" id="{6DDCDE68-7E20-4CD6-A22C-4831F239B906}"/>
              </a:ext>
            </a:extLst>
          </p:cNvPr>
          <p:cNvGraphicFramePr>
            <a:graphicFrameLocks noChangeAspect="1"/>
          </p:cNvGraphicFramePr>
          <p:nvPr>
            <p:extLst>
              <p:ext uri="{D42A27DB-BD31-4B8C-83A1-F6EECF244321}">
                <p14:modId xmlns:p14="http://schemas.microsoft.com/office/powerpoint/2010/main" val="3336921013"/>
              </p:ext>
            </p:extLst>
          </p:nvPr>
        </p:nvGraphicFramePr>
        <p:xfrm>
          <a:off x="685801" y="609600"/>
          <a:ext cx="5638800" cy="5486400"/>
        </p:xfrm>
        <a:graphic>
          <a:graphicData uri="http://schemas.openxmlformats.org/presentationml/2006/ole">
            <mc:AlternateContent xmlns:mc="http://schemas.openxmlformats.org/markup-compatibility/2006">
              <mc:Choice xmlns:v="urn:schemas-microsoft-com:vml" Requires="v">
                <p:oleObj spid="_x0000_s1026" name="Document" r:id="rId4" imgW="5942845" imgH="9586112" progId="Word.Document.12">
                  <p:embed/>
                </p:oleObj>
              </mc:Choice>
              <mc:Fallback>
                <p:oleObj name="Document" r:id="rId4" imgW="5942845" imgH="9586112" progId="Word.Document.12">
                  <p:embed/>
                  <p:pic>
                    <p:nvPicPr>
                      <p:cNvPr id="8" name="Object 7">
                        <a:extLst>
                          <a:ext uri="{FF2B5EF4-FFF2-40B4-BE49-F238E27FC236}">
                            <a16:creationId xmlns:a16="http://schemas.microsoft.com/office/drawing/2014/main" id="{6DDCDE68-7E20-4CD6-A22C-4831F239B906}"/>
                          </a:ext>
                        </a:extLst>
                      </p:cNvPr>
                      <p:cNvPicPr/>
                      <p:nvPr/>
                    </p:nvPicPr>
                    <p:blipFill>
                      <a:blip r:embed="rId5"/>
                      <a:stretch>
                        <a:fillRect/>
                      </a:stretch>
                    </p:blipFill>
                    <p:spPr>
                      <a:xfrm>
                        <a:off x="685801" y="609600"/>
                        <a:ext cx="5638800" cy="5486400"/>
                      </a:xfrm>
                      <a:prstGeom prst="rect">
                        <a:avLst/>
                      </a:prstGeom>
                    </p:spPr>
                  </p:pic>
                </p:oleObj>
              </mc:Fallback>
            </mc:AlternateContent>
          </a:graphicData>
        </a:graphic>
      </p:graphicFrame>
    </p:spTree>
    <p:extLst>
      <p:ext uri="{BB962C8B-B14F-4D97-AF65-F5344CB8AC3E}">
        <p14:creationId xmlns:p14="http://schemas.microsoft.com/office/powerpoint/2010/main" val="31632367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20</a:t>
            </a:fld>
            <a:endParaRPr lang="en-US" dirty="0"/>
          </a:p>
        </p:txBody>
      </p:sp>
      <p:sp>
        <p:nvSpPr>
          <p:cNvPr id="46083" name="Rectangle 2"/>
          <p:cNvSpPr>
            <a:spLocks noGrp="1" noChangeArrowheads="1"/>
          </p:cNvSpPr>
          <p:nvPr>
            <p:ph type="title"/>
          </p:nvPr>
        </p:nvSpPr>
        <p:spPr/>
        <p:txBody>
          <a:bodyPr/>
          <a:lstStyle/>
          <a:p>
            <a:r>
              <a:rPr lang="en-US" dirty="0">
                <a:solidFill>
                  <a:schemeClr val="accent1"/>
                </a:solidFill>
              </a:rPr>
              <a:t>Billing Tips and Tricks</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billing skills.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learn ways to bill more efficiently and timely</a:t>
            </a:r>
          </a:p>
          <a:p>
            <a:pPr>
              <a:lnSpc>
                <a:spcPct val="90000"/>
              </a:lnSpc>
            </a:pPr>
            <a:r>
              <a:rPr lang="en-US" sz="1600" dirty="0"/>
              <a:t>learn how to construct a bill for faster payment</a:t>
            </a:r>
          </a:p>
          <a:p>
            <a:pPr>
              <a:lnSpc>
                <a:spcPct val="90000"/>
              </a:lnSpc>
            </a:pPr>
            <a:r>
              <a:rPr lang="en-US" sz="1600" dirty="0"/>
              <a:t>learn how to sell other services as denoted in WIP</a:t>
            </a:r>
          </a:p>
          <a:p>
            <a:pPr marL="0" indent="0">
              <a:lnSpc>
                <a:spcPct val="90000"/>
              </a:lnSpc>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Font typeface="Wingdings" pitchFamily="2" charset="2"/>
              <a:buNone/>
            </a:pPr>
            <a:r>
              <a:rPr lang="en-US" sz="1600" dirty="0"/>
              <a:t>CPE awarded:      1 hour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3283382635"/>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200</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Is Your Self-Confidence Showing?</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test self-confidence skills as well as teach some skills to build self-confidence.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learn steps to become more self-confident</a:t>
            </a:r>
          </a:p>
          <a:p>
            <a:pPr>
              <a:lnSpc>
                <a:spcPct val="90000"/>
              </a:lnSpc>
            </a:pPr>
            <a:r>
              <a:rPr lang="en-US" sz="1600" dirty="0"/>
              <a:t>know the benefits of being self confident</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1.5 hours</a:t>
            </a:r>
          </a:p>
          <a:p>
            <a:pPr>
              <a:lnSpc>
                <a:spcPct val="90000"/>
              </a:lnSpc>
              <a:buFont typeface="Wingdings" pitchFamily="2" charset="2"/>
              <a:buNone/>
            </a:pPr>
            <a:r>
              <a:rPr lang="en-US" sz="1600" dirty="0"/>
              <a:t>CPE awarded:      1.5 hours Communications and Marketing</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908969088"/>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201</a:t>
            </a:fld>
            <a:endParaRPr lang="en-US" dirty="0"/>
          </a:p>
        </p:txBody>
      </p:sp>
      <p:sp>
        <p:nvSpPr>
          <p:cNvPr id="46083" name="Rectangle 2"/>
          <p:cNvSpPr>
            <a:spLocks noGrp="1" noChangeArrowheads="1"/>
          </p:cNvSpPr>
          <p:nvPr>
            <p:ph type="title"/>
          </p:nvPr>
        </p:nvSpPr>
        <p:spPr/>
        <p:txBody>
          <a:bodyPr/>
          <a:lstStyle/>
          <a:p>
            <a:pPr algn="ctr"/>
            <a:r>
              <a:rPr lang="en-US" sz="3600" dirty="0">
                <a:solidFill>
                  <a:schemeClr val="accent1"/>
                </a:solidFill>
              </a:rPr>
              <a:t>Jump Start Your Knowledge by Keeping Up-to-Date on Your Industry</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discuss tools available to help you keep up-to-date with your industry..</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have on-line tool knowledge</a:t>
            </a:r>
          </a:p>
          <a:p>
            <a:pPr>
              <a:lnSpc>
                <a:spcPct val="90000"/>
              </a:lnSpc>
            </a:pPr>
            <a:r>
              <a:rPr lang="en-US" sz="1600" dirty="0"/>
              <a:t>have some networking ideas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Font typeface="Wingdings" pitchFamily="2" charset="2"/>
              <a:buNone/>
            </a:pPr>
            <a:r>
              <a:rPr lang="en-US" sz="1600" dirty="0"/>
              <a:t>CPE awarded:      1 hour Personal Development</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1129878966"/>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202</a:t>
            </a:fld>
            <a:endParaRPr lang="en-US" dirty="0"/>
          </a:p>
        </p:txBody>
      </p:sp>
      <p:sp>
        <p:nvSpPr>
          <p:cNvPr id="54275" name="Rectangle 2"/>
          <p:cNvSpPr>
            <a:spLocks noGrp="1" noChangeArrowheads="1"/>
          </p:cNvSpPr>
          <p:nvPr>
            <p:ph type="title"/>
          </p:nvPr>
        </p:nvSpPr>
        <p:spPr/>
        <p:txBody>
          <a:bodyPr/>
          <a:lstStyle/>
          <a:p>
            <a:pPr algn="ctr"/>
            <a:r>
              <a:rPr lang="en-US" dirty="0">
                <a:solidFill>
                  <a:schemeClr val="accent1"/>
                </a:solidFill>
              </a:rPr>
              <a:t>Making a Great First Impression</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participants how to make the most out of a mentoring relationship.</a:t>
            </a:r>
          </a:p>
          <a:p>
            <a:pPr>
              <a:lnSpc>
                <a:spcPct val="80000"/>
              </a:lnSpc>
              <a:buFont typeface="Wingdings" pitchFamily="2" charset="2"/>
              <a:buNone/>
            </a:pPr>
            <a:r>
              <a:rPr lang="en-US" sz="1400" dirty="0"/>
              <a:t>                </a:t>
            </a:r>
          </a:p>
          <a:p>
            <a:pPr>
              <a:lnSpc>
                <a:spcPct val="80000"/>
              </a:lnSpc>
              <a:buFont typeface="Wingdings" pitchFamily="2" charset="2"/>
              <a:buNone/>
            </a:pPr>
            <a:r>
              <a:rPr lang="en-US" sz="1400" dirty="0"/>
              <a:t>At the completion of this session the team member will:</a:t>
            </a:r>
          </a:p>
          <a:p>
            <a:pPr>
              <a:lnSpc>
                <a:spcPct val="80000"/>
              </a:lnSpc>
            </a:pPr>
            <a:r>
              <a:rPr lang="en-US" sz="1400" dirty="0"/>
              <a:t>have some tips to make the relationship better</a:t>
            </a:r>
          </a:p>
          <a:p>
            <a:pPr>
              <a:lnSpc>
                <a:spcPct val="80000"/>
              </a:lnSpc>
            </a:pPr>
            <a:endParaRPr lang="en-US" sz="1400" dirty="0"/>
          </a:p>
          <a:p>
            <a:pPr>
              <a:lnSpc>
                <a:spcPct val="80000"/>
              </a:lnSpc>
              <a:buFont typeface="Wingdings" pitchFamily="2" charset="2"/>
              <a:buNone/>
            </a:pPr>
            <a:r>
              <a:rPr lang="en-US" sz="1400" dirty="0"/>
              <a:t>Who should attend? Open to all</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90000"/>
              </a:lnSpc>
              <a:buNone/>
            </a:pPr>
            <a:r>
              <a:rPr lang="en-US" sz="1400" dirty="0"/>
              <a:t>CPE awarded:      1 hour Communications and Marketing</a:t>
            </a:r>
          </a:p>
          <a:p>
            <a:pPr>
              <a:lnSpc>
                <a:spcPct val="80000"/>
              </a:lnSpc>
              <a:buFont typeface="Wingdings" pitchFamily="2" charset="2"/>
              <a:buNone/>
            </a:pPr>
            <a:endParaRPr lang="en-US" sz="1400" dirty="0"/>
          </a:p>
          <a:p>
            <a:pPr>
              <a:lnSpc>
                <a:spcPct val="80000"/>
              </a:lnSpc>
            </a:pPr>
            <a:endParaRPr lang="en-US" sz="1400" dirty="0"/>
          </a:p>
          <a:p>
            <a:pPr>
              <a:lnSpc>
                <a:spcPct val="80000"/>
              </a:lnSpc>
            </a:pPr>
            <a:endParaRPr lang="en-US" sz="1400" dirty="0"/>
          </a:p>
        </p:txBody>
      </p:sp>
    </p:spTree>
    <p:extLst>
      <p:ext uri="{BB962C8B-B14F-4D97-AF65-F5344CB8AC3E}">
        <p14:creationId xmlns:p14="http://schemas.microsoft.com/office/powerpoint/2010/main" val="8285749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203</a:t>
            </a:fld>
            <a:endParaRPr lang="en-US" dirty="0"/>
          </a:p>
        </p:txBody>
      </p:sp>
      <p:sp>
        <p:nvSpPr>
          <p:cNvPr id="54275" name="Rectangle 2"/>
          <p:cNvSpPr>
            <a:spLocks noGrp="1" noChangeArrowheads="1"/>
          </p:cNvSpPr>
          <p:nvPr>
            <p:ph type="title"/>
          </p:nvPr>
        </p:nvSpPr>
        <p:spPr/>
        <p:txBody>
          <a:bodyPr/>
          <a:lstStyle/>
          <a:p>
            <a:pPr algn="ctr"/>
            <a:r>
              <a:rPr lang="en-US" dirty="0">
                <a:solidFill>
                  <a:schemeClr val="accent1"/>
                </a:solidFill>
              </a:rPr>
              <a:t>Maximize Your Mentoring</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participants how to make a good first impression.</a:t>
            </a:r>
          </a:p>
          <a:p>
            <a:pPr>
              <a:lnSpc>
                <a:spcPct val="80000"/>
              </a:lnSpc>
              <a:buFont typeface="Wingdings" pitchFamily="2" charset="2"/>
              <a:buNone/>
            </a:pPr>
            <a:r>
              <a:rPr lang="en-US" sz="1400" dirty="0"/>
              <a:t>                </a:t>
            </a:r>
          </a:p>
          <a:p>
            <a:pPr>
              <a:lnSpc>
                <a:spcPct val="80000"/>
              </a:lnSpc>
              <a:buFont typeface="Wingdings" pitchFamily="2" charset="2"/>
              <a:buNone/>
            </a:pPr>
            <a:r>
              <a:rPr lang="en-US" sz="1400" dirty="0"/>
              <a:t>At the completion of this session the team member will:</a:t>
            </a:r>
          </a:p>
          <a:p>
            <a:pPr>
              <a:lnSpc>
                <a:spcPct val="80000"/>
              </a:lnSpc>
            </a:pPr>
            <a:r>
              <a:rPr lang="en-US" sz="1400" dirty="0"/>
              <a:t>have a confident handshake</a:t>
            </a:r>
          </a:p>
          <a:p>
            <a:pPr>
              <a:lnSpc>
                <a:spcPct val="80000"/>
              </a:lnSpc>
            </a:pPr>
            <a:r>
              <a:rPr lang="en-US" sz="1400" dirty="0"/>
              <a:t>be aware of nonverbal communication clues</a:t>
            </a:r>
          </a:p>
          <a:p>
            <a:pPr>
              <a:lnSpc>
                <a:spcPct val="80000"/>
              </a:lnSpc>
            </a:pPr>
            <a:endParaRPr lang="en-US" sz="1400" dirty="0"/>
          </a:p>
          <a:p>
            <a:pPr>
              <a:lnSpc>
                <a:spcPct val="80000"/>
              </a:lnSpc>
              <a:buFont typeface="Wingdings" pitchFamily="2" charset="2"/>
              <a:buNone/>
            </a:pPr>
            <a:r>
              <a:rPr lang="en-US" sz="1400" dirty="0"/>
              <a:t>Who should attend? Open to all</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90000"/>
              </a:lnSpc>
              <a:buNone/>
            </a:pPr>
            <a:r>
              <a:rPr lang="en-US" sz="1400" dirty="0"/>
              <a:t>CPE awarded:      1 hour Communications and Marketing</a:t>
            </a:r>
          </a:p>
          <a:p>
            <a:pPr>
              <a:lnSpc>
                <a:spcPct val="80000"/>
              </a:lnSpc>
              <a:buFont typeface="Wingdings" pitchFamily="2" charset="2"/>
              <a:buNone/>
            </a:pPr>
            <a:endParaRPr lang="en-US" sz="1400" dirty="0"/>
          </a:p>
          <a:p>
            <a:pPr>
              <a:lnSpc>
                <a:spcPct val="80000"/>
              </a:lnSpc>
            </a:pPr>
            <a:endParaRPr lang="en-US" sz="1400" dirty="0"/>
          </a:p>
          <a:p>
            <a:pPr>
              <a:lnSpc>
                <a:spcPct val="80000"/>
              </a:lnSpc>
            </a:pPr>
            <a:endParaRPr lang="en-US" sz="1400" dirty="0"/>
          </a:p>
        </p:txBody>
      </p:sp>
    </p:spTree>
    <p:extLst>
      <p:ext uri="{BB962C8B-B14F-4D97-AF65-F5344CB8AC3E}">
        <p14:creationId xmlns:p14="http://schemas.microsoft.com/office/powerpoint/2010/main" val="262015047"/>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204</a:t>
            </a:fld>
            <a:endParaRPr lang="en-US" dirty="0"/>
          </a:p>
        </p:txBody>
      </p:sp>
      <p:sp>
        <p:nvSpPr>
          <p:cNvPr id="54275" name="Rectangle 2"/>
          <p:cNvSpPr>
            <a:spLocks noGrp="1" noChangeArrowheads="1"/>
          </p:cNvSpPr>
          <p:nvPr>
            <p:ph type="title"/>
          </p:nvPr>
        </p:nvSpPr>
        <p:spPr/>
        <p:txBody>
          <a:bodyPr/>
          <a:lstStyle/>
          <a:p>
            <a:pPr algn="ctr"/>
            <a:r>
              <a:rPr lang="en-US" dirty="0">
                <a:solidFill>
                  <a:schemeClr val="accent1"/>
                </a:solidFill>
              </a:rPr>
              <a:t>Mistakes Can Lead to Success</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participants how mistakes can lead to success.</a:t>
            </a:r>
          </a:p>
          <a:p>
            <a:pPr>
              <a:lnSpc>
                <a:spcPct val="80000"/>
              </a:lnSpc>
              <a:buFont typeface="Wingdings" pitchFamily="2" charset="2"/>
              <a:buNone/>
            </a:pPr>
            <a:r>
              <a:rPr lang="en-US" sz="1400" dirty="0"/>
              <a:t>                </a:t>
            </a:r>
          </a:p>
          <a:p>
            <a:pPr>
              <a:lnSpc>
                <a:spcPct val="80000"/>
              </a:lnSpc>
              <a:buFont typeface="Wingdings" pitchFamily="2" charset="2"/>
              <a:buNone/>
            </a:pPr>
            <a:r>
              <a:rPr lang="en-US" sz="1400" dirty="0"/>
              <a:t>At the completion of this session the team member will:</a:t>
            </a:r>
          </a:p>
          <a:p>
            <a:pPr>
              <a:lnSpc>
                <a:spcPct val="80000"/>
              </a:lnSpc>
            </a:pPr>
            <a:r>
              <a:rPr lang="en-US" sz="1400" dirty="0"/>
              <a:t>have a list of how mistakes lead to mistakes</a:t>
            </a:r>
          </a:p>
          <a:p>
            <a:pPr>
              <a:lnSpc>
                <a:spcPct val="80000"/>
              </a:lnSpc>
            </a:pPr>
            <a:r>
              <a:rPr lang="en-US" sz="1400" dirty="0"/>
              <a:t>have steps to look at mistakes differently</a:t>
            </a:r>
          </a:p>
          <a:p>
            <a:pPr>
              <a:lnSpc>
                <a:spcPct val="80000"/>
              </a:lnSpc>
            </a:pPr>
            <a:endParaRPr lang="en-US" sz="1400" dirty="0"/>
          </a:p>
          <a:p>
            <a:pPr>
              <a:lnSpc>
                <a:spcPct val="80000"/>
              </a:lnSpc>
              <a:buFont typeface="Wingdings" pitchFamily="2" charset="2"/>
              <a:buNone/>
            </a:pPr>
            <a:r>
              <a:rPr lang="en-US" sz="1400" dirty="0"/>
              <a:t>Who should attend? Open to all</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1.5 hours</a:t>
            </a:r>
          </a:p>
          <a:p>
            <a:pPr>
              <a:lnSpc>
                <a:spcPct val="80000"/>
              </a:lnSpc>
              <a:buFont typeface="Wingdings" pitchFamily="2" charset="2"/>
              <a:buNone/>
            </a:pPr>
            <a:endParaRPr lang="en-US" sz="1400" dirty="0"/>
          </a:p>
          <a:p>
            <a:pPr>
              <a:lnSpc>
                <a:spcPct val="90000"/>
              </a:lnSpc>
              <a:buNone/>
            </a:pPr>
            <a:r>
              <a:rPr lang="en-US" sz="1400" dirty="0"/>
              <a:t>CPE awarded: 1.5 hours Personal Development</a:t>
            </a:r>
          </a:p>
          <a:p>
            <a:pPr>
              <a:lnSpc>
                <a:spcPct val="80000"/>
              </a:lnSpc>
              <a:buFont typeface="Wingdings" pitchFamily="2" charset="2"/>
              <a:buNone/>
            </a:pPr>
            <a:endParaRPr lang="en-US" sz="1400" dirty="0"/>
          </a:p>
          <a:p>
            <a:pPr>
              <a:lnSpc>
                <a:spcPct val="80000"/>
              </a:lnSpc>
            </a:pPr>
            <a:endParaRPr lang="en-US" sz="1400" dirty="0"/>
          </a:p>
          <a:p>
            <a:pPr>
              <a:lnSpc>
                <a:spcPct val="80000"/>
              </a:lnSpc>
            </a:pPr>
            <a:endParaRPr lang="en-US" sz="1400" dirty="0"/>
          </a:p>
        </p:txBody>
      </p:sp>
    </p:spTree>
    <p:extLst>
      <p:ext uri="{BB962C8B-B14F-4D97-AF65-F5344CB8AC3E}">
        <p14:creationId xmlns:p14="http://schemas.microsoft.com/office/powerpoint/2010/main" val="1660914001"/>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205</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Multitasking</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techniques to improve multitasking skills needed.</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gain tips in how to multitask</a:t>
            </a:r>
          </a:p>
          <a:p>
            <a:pPr>
              <a:lnSpc>
                <a:spcPct val="90000"/>
              </a:lnSpc>
            </a:pPr>
            <a:r>
              <a:rPr lang="en-US" sz="1600" dirty="0"/>
              <a:t>learn how to stop multitasking for better work organizational skills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Font typeface="Wingdings" pitchFamily="2" charset="2"/>
              <a:buNone/>
            </a:pPr>
            <a:r>
              <a:rPr lang="en-US" sz="1600" dirty="0"/>
              <a:t>CPE awarded:      1 hour Personal Development</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2845540254"/>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206</a:t>
            </a:fld>
            <a:endParaRPr lang="en-US" dirty="0"/>
          </a:p>
        </p:txBody>
      </p:sp>
      <p:sp>
        <p:nvSpPr>
          <p:cNvPr id="54275" name="Rectangle 2"/>
          <p:cNvSpPr>
            <a:spLocks noGrp="1" noChangeArrowheads="1"/>
          </p:cNvSpPr>
          <p:nvPr>
            <p:ph type="title"/>
          </p:nvPr>
        </p:nvSpPr>
        <p:spPr/>
        <p:txBody>
          <a:bodyPr/>
          <a:lstStyle/>
          <a:p>
            <a:pPr algn="ctr"/>
            <a:r>
              <a:rPr lang="en-US" dirty="0">
                <a:solidFill>
                  <a:schemeClr val="accent1"/>
                </a:solidFill>
              </a:rPr>
              <a:t>Organization Skills for the Overwhelmed! </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a:t>Session Description </a:t>
            </a:r>
          </a:p>
          <a:p>
            <a:pPr>
              <a:lnSpc>
                <a:spcPct val="80000"/>
              </a:lnSpc>
              <a:buNone/>
            </a:pPr>
            <a:r>
              <a:rPr lang="en-US" sz="1400" dirty="0"/>
              <a:t>   This session will teach the participants how to be better organized.</a:t>
            </a:r>
          </a:p>
          <a:p>
            <a:pPr>
              <a:lnSpc>
                <a:spcPct val="80000"/>
              </a:lnSpc>
              <a:buFont typeface="Wingdings" pitchFamily="2" charset="2"/>
              <a:buNone/>
            </a:pPr>
            <a:r>
              <a:rPr lang="en-US" sz="1400" dirty="0"/>
              <a:t>                </a:t>
            </a:r>
          </a:p>
          <a:p>
            <a:pPr>
              <a:lnSpc>
                <a:spcPct val="80000"/>
              </a:lnSpc>
              <a:buFont typeface="Wingdings" pitchFamily="2" charset="2"/>
              <a:buNone/>
            </a:pPr>
            <a:r>
              <a:rPr lang="en-US" sz="1400" dirty="0"/>
              <a:t>At the completion of this session the team member will:</a:t>
            </a:r>
          </a:p>
          <a:p>
            <a:pPr>
              <a:lnSpc>
                <a:spcPct val="80000"/>
              </a:lnSpc>
            </a:pPr>
            <a:r>
              <a:rPr lang="en-US" sz="1400" dirty="0"/>
              <a:t>have some tips to use to be better organized</a:t>
            </a:r>
          </a:p>
          <a:p>
            <a:pPr marL="0" indent="0">
              <a:lnSpc>
                <a:spcPct val="80000"/>
              </a:lnSpc>
              <a:buNone/>
            </a:pPr>
            <a:endParaRPr lang="en-US" sz="1400" dirty="0"/>
          </a:p>
          <a:p>
            <a:pPr>
              <a:lnSpc>
                <a:spcPct val="80000"/>
              </a:lnSpc>
              <a:buFont typeface="Wingdings" pitchFamily="2" charset="2"/>
              <a:buNone/>
            </a:pPr>
            <a:r>
              <a:rPr lang="en-US" sz="1400" dirty="0"/>
              <a:t>Who should attend? Open to all</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1.5 hours</a:t>
            </a:r>
          </a:p>
          <a:p>
            <a:pPr>
              <a:lnSpc>
                <a:spcPct val="80000"/>
              </a:lnSpc>
              <a:buFont typeface="Wingdings" pitchFamily="2" charset="2"/>
              <a:buNone/>
            </a:pPr>
            <a:endParaRPr lang="en-US" sz="1400" dirty="0"/>
          </a:p>
          <a:p>
            <a:pPr>
              <a:lnSpc>
                <a:spcPct val="90000"/>
              </a:lnSpc>
              <a:buNone/>
            </a:pPr>
            <a:r>
              <a:rPr lang="en-US" sz="1400" dirty="0"/>
              <a:t>CPE awarded:      1.5 hours Personal Development</a:t>
            </a:r>
          </a:p>
          <a:p>
            <a:pPr>
              <a:lnSpc>
                <a:spcPct val="80000"/>
              </a:lnSpc>
              <a:buFont typeface="Wingdings" pitchFamily="2" charset="2"/>
              <a:buNone/>
            </a:pPr>
            <a:endParaRPr lang="en-US" sz="1400" dirty="0"/>
          </a:p>
          <a:p>
            <a:pPr>
              <a:lnSpc>
                <a:spcPct val="80000"/>
              </a:lnSpc>
            </a:pPr>
            <a:endParaRPr lang="en-US" sz="1400" dirty="0"/>
          </a:p>
          <a:p>
            <a:pPr>
              <a:lnSpc>
                <a:spcPct val="80000"/>
              </a:lnSpc>
            </a:pPr>
            <a:endParaRPr lang="en-US" sz="1400" dirty="0"/>
          </a:p>
        </p:txBody>
      </p:sp>
    </p:spTree>
    <p:extLst>
      <p:ext uri="{BB962C8B-B14F-4D97-AF65-F5344CB8AC3E}">
        <p14:creationId xmlns:p14="http://schemas.microsoft.com/office/powerpoint/2010/main" val="3388431072"/>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207</a:t>
            </a:fld>
            <a:endParaRPr lang="en-US" dirty="0"/>
          </a:p>
        </p:txBody>
      </p:sp>
      <p:sp>
        <p:nvSpPr>
          <p:cNvPr id="54275" name="Rectangle 2"/>
          <p:cNvSpPr>
            <a:spLocks noGrp="1" noChangeArrowheads="1"/>
          </p:cNvSpPr>
          <p:nvPr>
            <p:ph type="title"/>
          </p:nvPr>
        </p:nvSpPr>
        <p:spPr/>
        <p:txBody>
          <a:bodyPr/>
          <a:lstStyle/>
          <a:p>
            <a:pPr algn="ctr"/>
            <a:br>
              <a:rPr lang="en-US" b="0" dirty="0"/>
            </a:br>
            <a:r>
              <a:rPr lang="en-US" dirty="0">
                <a:solidFill>
                  <a:schemeClr val="accent1"/>
                </a:solidFill>
              </a:rPr>
              <a:t>Project Management - Prioritizing -Putting Out the Fire ! </a:t>
            </a:r>
          </a:p>
        </p:txBody>
      </p:sp>
      <p:sp>
        <p:nvSpPr>
          <p:cNvPr id="54276" name="Rectangle 3"/>
          <p:cNvSpPr>
            <a:spLocks noGrp="1" noChangeArrowheads="1"/>
          </p:cNvSpPr>
          <p:nvPr>
            <p:ph type="body" idx="1"/>
          </p:nvPr>
        </p:nvSpPr>
        <p:spPr>
          <a:xfrm>
            <a:off x="381000" y="1981200"/>
            <a:ext cx="7391400" cy="4114800"/>
          </a:xfrm>
        </p:spPr>
        <p:txBody>
          <a:bodyPr/>
          <a:lstStyle/>
          <a:p>
            <a:pPr>
              <a:lnSpc>
                <a:spcPct val="80000"/>
              </a:lnSpc>
              <a:buFont typeface="Wingdings" pitchFamily="2" charset="2"/>
              <a:buNone/>
            </a:pPr>
            <a:r>
              <a:rPr lang="en-US" sz="1400" dirty="0"/>
              <a:t>Session Description </a:t>
            </a:r>
          </a:p>
          <a:p>
            <a:pPr>
              <a:lnSpc>
                <a:spcPct val="80000"/>
              </a:lnSpc>
              <a:buNone/>
            </a:pPr>
            <a:r>
              <a:rPr lang="en-US" sz="1400" dirty="0"/>
              <a:t>   This session will teach the participants how to prioritize so things get done.</a:t>
            </a:r>
          </a:p>
          <a:p>
            <a:pPr>
              <a:lnSpc>
                <a:spcPct val="80000"/>
              </a:lnSpc>
              <a:buFont typeface="Wingdings" pitchFamily="2" charset="2"/>
              <a:buNone/>
            </a:pPr>
            <a:r>
              <a:rPr lang="en-US" sz="1400" dirty="0"/>
              <a:t>                </a:t>
            </a:r>
          </a:p>
          <a:p>
            <a:pPr>
              <a:lnSpc>
                <a:spcPct val="80000"/>
              </a:lnSpc>
              <a:buFont typeface="Wingdings" pitchFamily="2" charset="2"/>
              <a:buNone/>
            </a:pPr>
            <a:r>
              <a:rPr lang="en-US" sz="1400" dirty="0"/>
              <a:t>At the completion of this session the team member will:</a:t>
            </a:r>
          </a:p>
          <a:p>
            <a:pPr>
              <a:lnSpc>
                <a:spcPct val="80000"/>
              </a:lnSpc>
            </a:pPr>
            <a:r>
              <a:rPr lang="en-US" sz="1400" dirty="0"/>
              <a:t>have some tips to use to be better organized</a:t>
            </a:r>
          </a:p>
          <a:p>
            <a:pPr>
              <a:lnSpc>
                <a:spcPct val="80000"/>
              </a:lnSpc>
            </a:pPr>
            <a:r>
              <a:rPr lang="en-US" sz="1400" dirty="0"/>
              <a:t>have skills needed to make list by priority</a:t>
            </a:r>
          </a:p>
          <a:p>
            <a:pPr>
              <a:lnSpc>
                <a:spcPct val="80000"/>
              </a:lnSpc>
            </a:pPr>
            <a:r>
              <a:rPr lang="en-US" sz="1400" dirty="0"/>
              <a:t>complete hands-on activities to stress skills</a:t>
            </a:r>
          </a:p>
          <a:p>
            <a:pPr marL="0" indent="0">
              <a:lnSpc>
                <a:spcPct val="80000"/>
              </a:lnSpc>
              <a:buNone/>
            </a:pPr>
            <a:endParaRPr lang="en-US" sz="1400" dirty="0"/>
          </a:p>
          <a:p>
            <a:pPr>
              <a:lnSpc>
                <a:spcPct val="80000"/>
              </a:lnSpc>
              <a:buFont typeface="Wingdings" pitchFamily="2" charset="2"/>
              <a:buNone/>
            </a:pPr>
            <a:r>
              <a:rPr lang="en-US" sz="1400" dirty="0"/>
              <a:t>Who should attend? Open to all</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1.5 hours</a:t>
            </a:r>
          </a:p>
          <a:p>
            <a:pPr>
              <a:lnSpc>
                <a:spcPct val="80000"/>
              </a:lnSpc>
              <a:buFont typeface="Wingdings" pitchFamily="2" charset="2"/>
              <a:buNone/>
            </a:pPr>
            <a:endParaRPr lang="en-US" sz="1400" dirty="0"/>
          </a:p>
          <a:p>
            <a:pPr>
              <a:lnSpc>
                <a:spcPct val="90000"/>
              </a:lnSpc>
              <a:buNone/>
            </a:pPr>
            <a:r>
              <a:rPr lang="en-US" sz="1400" dirty="0"/>
              <a:t>CPE awarded:      1.5 hours Personal Development</a:t>
            </a:r>
          </a:p>
          <a:p>
            <a:pPr>
              <a:lnSpc>
                <a:spcPct val="80000"/>
              </a:lnSpc>
              <a:buFont typeface="Wingdings" pitchFamily="2" charset="2"/>
              <a:buNone/>
            </a:pPr>
            <a:endParaRPr lang="en-US" sz="1400" dirty="0"/>
          </a:p>
          <a:p>
            <a:pPr>
              <a:lnSpc>
                <a:spcPct val="80000"/>
              </a:lnSpc>
            </a:pPr>
            <a:endParaRPr lang="en-US" sz="1400" dirty="0"/>
          </a:p>
          <a:p>
            <a:pPr>
              <a:lnSpc>
                <a:spcPct val="80000"/>
              </a:lnSpc>
            </a:pPr>
            <a:endParaRPr lang="en-US" sz="1400" dirty="0"/>
          </a:p>
        </p:txBody>
      </p:sp>
    </p:spTree>
    <p:extLst>
      <p:ext uri="{BB962C8B-B14F-4D97-AF65-F5344CB8AC3E}">
        <p14:creationId xmlns:p14="http://schemas.microsoft.com/office/powerpoint/2010/main" val="2807770001"/>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208</a:t>
            </a:fld>
            <a:endParaRPr lang="en-US" dirty="0"/>
          </a:p>
        </p:txBody>
      </p:sp>
      <p:sp>
        <p:nvSpPr>
          <p:cNvPr id="54275" name="Rectangle 2"/>
          <p:cNvSpPr>
            <a:spLocks noGrp="1" noChangeArrowheads="1"/>
          </p:cNvSpPr>
          <p:nvPr>
            <p:ph type="title"/>
          </p:nvPr>
        </p:nvSpPr>
        <p:spPr/>
        <p:txBody>
          <a:bodyPr/>
          <a:lstStyle/>
          <a:p>
            <a:pPr algn="ctr"/>
            <a:br>
              <a:rPr lang="en-US" b="0" dirty="0"/>
            </a:br>
            <a:r>
              <a:rPr lang="en-US" dirty="0">
                <a:solidFill>
                  <a:schemeClr val="accent1"/>
                </a:solidFill>
              </a:rPr>
              <a:t>Recovering from Mistakes</a:t>
            </a:r>
          </a:p>
        </p:txBody>
      </p:sp>
      <p:sp>
        <p:nvSpPr>
          <p:cNvPr id="54276" name="Rectangle 3"/>
          <p:cNvSpPr>
            <a:spLocks noGrp="1" noChangeArrowheads="1"/>
          </p:cNvSpPr>
          <p:nvPr>
            <p:ph type="body" idx="1"/>
          </p:nvPr>
        </p:nvSpPr>
        <p:spPr>
          <a:xfrm>
            <a:off x="381000" y="1981200"/>
            <a:ext cx="7391400" cy="4114800"/>
          </a:xfrm>
        </p:spPr>
        <p:txBody>
          <a:bodyPr/>
          <a:lstStyle/>
          <a:p>
            <a:pPr>
              <a:lnSpc>
                <a:spcPct val="80000"/>
              </a:lnSpc>
              <a:buFont typeface="Wingdings" pitchFamily="2" charset="2"/>
              <a:buNone/>
            </a:pPr>
            <a:r>
              <a:rPr lang="en-US" sz="1400" dirty="0"/>
              <a:t>Session Description </a:t>
            </a:r>
          </a:p>
          <a:p>
            <a:pPr>
              <a:lnSpc>
                <a:spcPct val="80000"/>
              </a:lnSpc>
              <a:buNone/>
            </a:pPr>
            <a:r>
              <a:rPr lang="en-US" sz="1400" dirty="0"/>
              <a:t>   This session will teach the participants how to recover from mist.</a:t>
            </a:r>
          </a:p>
          <a:p>
            <a:pPr>
              <a:lnSpc>
                <a:spcPct val="80000"/>
              </a:lnSpc>
              <a:buFont typeface="Wingdings" pitchFamily="2" charset="2"/>
              <a:buNone/>
            </a:pPr>
            <a:r>
              <a:rPr lang="en-US" sz="1400" dirty="0"/>
              <a:t>                </a:t>
            </a:r>
          </a:p>
          <a:p>
            <a:pPr>
              <a:lnSpc>
                <a:spcPct val="80000"/>
              </a:lnSpc>
              <a:buFont typeface="Wingdings" pitchFamily="2" charset="2"/>
              <a:buNone/>
            </a:pPr>
            <a:r>
              <a:rPr lang="en-US" sz="1400" dirty="0"/>
              <a:t>At the completion of this session the team member will:</a:t>
            </a:r>
          </a:p>
          <a:p>
            <a:pPr>
              <a:lnSpc>
                <a:spcPct val="80000"/>
              </a:lnSpc>
            </a:pPr>
            <a:r>
              <a:rPr lang="en-US" sz="1400" dirty="0"/>
              <a:t>have some tips to use recover from mistakes</a:t>
            </a:r>
          </a:p>
          <a:p>
            <a:pPr>
              <a:lnSpc>
                <a:spcPct val="80000"/>
              </a:lnSpc>
            </a:pPr>
            <a:r>
              <a:rPr lang="en-US" sz="1400" dirty="0"/>
              <a:t>Hands-on activity to use tips learned</a:t>
            </a:r>
          </a:p>
          <a:p>
            <a:pPr>
              <a:lnSpc>
                <a:spcPct val="80000"/>
              </a:lnSpc>
            </a:pPr>
            <a:endParaRPr lang="en-US" sz="1400" dirty="0"/>
          </a:p>
          <a:p>
            <a:pPr>
              <a:lnSpc>
                <a:spcPct val="80000"/>
              </a:lnSpc>
            </a:pPr>
            <a:endParaRPr lang="en-US" sz="1400" dirty="0"/>
          </a:p>
          <a:p>
            <a:pPr>
              <a:lnSpc>
                <a:spcPct val="80000"/>
              </a:lnSpc>
              <a:buFont typeface="Wingdings" pitchFamily="2" charset="2"/>
              <a:buNone/>
            </a:pPr>
            <a:r>
              <a:rPr lang="en-US" sz="1400" dirty="0"/>
              <a:t>Who should attend? Open to all</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90000"/>
              </a:lnSpc>
              <a:buNone/>
            </a:pPr>
            <a:r>
              <a:rPr lang="en-US" sz="1400" dirty="0"/>
              <a:t>CPE awarded: 1 hour Personal Development</a:t>
            </a:r>
          </a:p>
          <a:p>
            <a:pPr>
              <a:lnSpc>
                <a:spcPct val="80000"/>
              </a:lnSpc>
              <a:buFont typeface="Wingdings" pitchFamily="2" charset="2"/>
              <a:buNone/>
            </a:pPr>
            <a:endParaRPr lang="en-US" sz="1400" dirty="0"/>
          </a:p>
          <a:p>
            <a:pPr>
              <a:lnSpc>
                <a:spcPct val="80000"/>
              </a:lnSpc>
            </a:pPr>
            <a:endParaRPr lang="en-US" sz="1400" dirty="0"/>
          </a:p>
          <a:p>
            <a:pPr>
              <a:lnSpc>
                <a:spcPct val="80000"/>
              </a:lnSpc>
            </a:pPr>
            <a:endParaRPr lang="en-US" sz="1400" dirty="0"/>
          </a:p>
        </p:txBody>
      </p:sp>
    </p:spTree>
    <p:extLst>
      <p:ext uri="{BB962C8B-B14F-4D97-AF65-F5344CB8AC3E}">
        <p14:creationId xmlns:p14="http://schemas.microsoft.com/office/powerpoint/2010/main" val="2684529552"/>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209</a:t>
            </a:fld>
            <a:endParaRPr lang="en-US" dirty="0"/>
          </a:p>
        </p:txBody>
      </p:sp>
      <p:sp>
        <p:nvSpPr>
          <p:cNvPr id="54275" name="Rectangle 2"/>
          <p:cNvSpPr>
            <a:spLocks noGrp="1" noChangeArrowheads="1"/>
          </p:cNvSpPr>
          <p:nvPr>
            <p:ph type="title"/>
          </p:nvPr>
        </p:nvSpPr>
        <p:spPr/>
        <p:txBody>
          <a:bodyPr/>
          <a:lstStyle/>
          <a:p>
            <a:pPr algn="ctr"/>
            <a:br>
              <a:rPr lang="en-US" b="0" dirty="0"/>
            </a:br>
            <a:r>
              <a:rPr lang="en-US" dirty="0">
                <a:solidFill>
                  <a:schemeClr val="accent1"/>
                </a:solidFill>
              </a:rPr>
              <a:t>Respect in the Workplace</a:t>
            </a:r>
          </a:p>
        </p:txBody>
      </p:sp>
      <p:sp>
        <p:nvSpPr>
          <p:cNvPr id="54276" name="Rectangle 3"/>
          <p:cNvSpPr>
            <a:spLocks noGrp="1" noChangeArrowheads="1"/>
          </p:cNvSpPr>
          <p:nvPr>
            <p:ph type="body" idx="1"/>
          </p:nvPr>
        </p:nvSpPr>
        <p:spPr>
          <a:xfrm>
            <a:off x="381000" y="1981200"/>
            <a:ext cx="7391400" cy="4114800"/>
          </a:xfrm>
        </p:spPr>
        <p:txBody>
          <a:bodyPr/>
          <a:lstStyle/>
          <a:p>
            <a:pPr>
              <a:lnSpc>
                <a:spcPct val="80000"/>
              </a:lnSpc>
              <a:buFont typeface="Wingdings" pitchFamily="2" charset="2"/>
              <a:buNone/>
            </a:pPr>
            <a:r>
              <a:rPr lang="en-US" sz="1400" dirty="0"/>
              <a:t>Session Description </a:t>
            </a:r>
          </a:p>
          <a:p>
            <a:pPr>
              <a:lnSpc>
                <a:spcPct val="80000"/>
              </a:lnSpc>
              <a:buNone/>
            </a:pPr>
            <a:r>
              <a:rPr lang="en-US" sz="1400" dirty="0"/>
              <a:t>   This session will teach the participants how to give and get respect in the workplace.</a:t>
            </a:r>
          </a:p>
          <a:p>
            <a:pPr>
              <a:lnSpc>
                <a:spcPct val="80000"/>
              </a:lnSpc>
              <a:buFont typeface="Wingdings" pitchFamily="2" charset="2"/>
              <a:buNone/>
            </a:pPr>
            <a:r>
              <a:rPr lang="en-US" sz="1400" dirty="0"/>
              <a:t>                </a:t>
            </a:r>
          </a:p>
          <a:p>
            <a:pPr>
              <a:lnSpc>
                <a:spcPct val="80000"/>
              </a:lnSpc>
              <a:buFont typeface="Wingdings" pitchFamily="2" charset="2"/>
              <a:buNone/>
            </a:pPr>
            <a:r>
              <a:rPr lang="en-US" sz="1400" dirty="0"/>
              <a:t>At the completion of this session the team member will:</a:t>
            </a:r>
          </a:p>
          <a:p>
            <a:pPr>
              <a:lnSpc>
                <a:spcPct val="80000"/>
              </a:lnSpc>
            </a:pPr>
            <a:r>
              <a:rPr lang="en-US" sz="1400" dirty="0"/>
              <a:t>learn how to show respect in the workplace</a:t>
            </a:r>
          </a:p>
          <a:p>
            <a:pPr>
              <a:lnSpc>
                <a:spcPct val="80000"/>
              </a:lnSpc>
            </a:pPr>
            <a:r>
              <a:rPr lang="en-US" sz="1400" dirty="0"/>
              <a:t>learn how to give respect in the workplace</a:t>
            </a:r>
          </a:p>
          <a:p>
            <a:pPr>
              <a:lnSpc>
                <a:spcPct val="80000"/>
              </a:lnSpc>
            </a:pPr>
            <a:endParaRPr lang="en-US" sz="1400" dirty="0"/>
          </a:p>
          <a:p>
            <a:pPr>
              <a:lnSpc>
                <a:spcPct val="80000"/>
              </a:lnSpc>
            </a:pPr>
            <a:endParaRPr lang="en-US" sz="1400" dirty="0"/>
          </a:p>
          <a:p>
            <a:pPr>
              <a:lnSpc>
                <a:spcPct val="80000"/>
              </a:lnSpc>
              <a:buFont typeface="Wingdings" pitchFamily="2" charset="2"/>
              <a:buNone/>
            </a:pPr>
            <a:r>
              <a:rPr lang="en-US" sz="1400" dirty="0"/>
              <a:t>Who should attend? Open to all</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1.5 hours</a:t>
            </a:r>
          </a:p>
          <a:p>
            <a:pPr>
              <a:lnSpc>
                <a:spcPct val="80000"/>
              </a:lnSpc>
              <a:buFont typeface="Wingdings" pitchFamily="2" charset="2"/>
              <a:buNone/>
            </a:pPr>
            <a:endParaRPr lang="en-US" sz="1400" dirty="0"/>
          </a:p>
          <a:p>
            <a:pPr>
              <a:lnSpc>
                <a:spcPct val="90000"/>
              </a:lnSpc>
              <a:buNone/>
            </a:pPr>
            <a:r>
              <a:rPr lang="en-US" sz="1400" dirty="0"/>
              <a:t>CPE awarded: 1.5 hours Personal Development</a:t>
            </a:r>
          </a:p>
          <a:p>
            <a:pPr>
              <a:lnSpc>
                <a:spcPct val="80000"/>
              </a:lnSpc>
              <a:buFont typeface="Wingdings" pitchFamily="2" charset="2"/>
              <a:buNone/>
            </a:pPr>
            <a:endParaRPr lang="en-US" sz="1400" dirty="0"/>
          </a:p>
          <a:p>
            <a:pPr>
              <a:lnSpc>
                <a:spcPct val="80000"/>
              </a:lnSpc>
            </a:pPr>
            <a:endParaRPr lang="en-US" sz="1400" dirty="0"/>
          </a:p>
          <a:p>
            <a:pPr>
              <a:lnSpc>
                <a:spcPct val="80000"/>
              </a:lnSpc>
            </a:pPr>
            <a:endParaRPr lang="en-US" sz="1400" dirty="0"/>
          </a:p>
        </p:txBody>
      </p:sp>
    </p:spTree>
    <p:extLst>
      <p:ext uri="{BB962C8B-B14F-4D97-AF65-F5344CB8AC3E}">
        <p14:creationId xmlns:p14="http://schemas.microsoft.com/office/powerpoint/2010/main" val="35212567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21</a:t>
            </a:fld>
            <a:endParaRPr lang="en-US" dirty="0"/>
          </a:p>
        </p:txBody>
      </p:sp>
      <p:sp>
        <p:nvSpPr>
          <p:cNvPr id="46083" name="Rectangle 2"/>
          <p:cNvSpPr>
            <a:spLocks noGrp="1" noChangeArrowheads="1"/>
          </p:cNvSpPr>
          <p:nvPr>
            <p:ph type="title"/>
          </p:nvPr>
        </p:nvSpPr>
        <p:spPr>
          <a:xfrm>
            <a:off x="304800" y="0"/>
            <a:ext cx="7391400" cy="1066800"/>
          </a:xfrm>
        </p:spPr>
        <p:txBody>
          <a:bodyPr/>
          <a:lstStyle/>
          <a:p>
            <a:r>
              <a:rPr lang="en-US" dirty="0">
                <a:solidFill>
                  <a:schemeClr val="accent1"/>
                </a:solidFill>
              </a:rPr>
              <a:t>Billing Check List </a:t>
            </a:r>
          </a:p>
        </p:txBody>
      </p:sp>
      <p:sp>
        <p:nvSpPr>
          <p:cNvPr id="46084" name="Rectangle 3"/>
          <p:cNvSpPr>
            <a:spLocks noGrp="1" noChangeArrowheads="1"/>
          </p:cNvSpPr>
          <p:nvPr>
            <p:ph type="body" idx="1"/>
          </p:nvPr>
        </p:nvSpPr>
        <p:spPr>
          <a:xfrm>
            <a:off x="381000" y="838200"/>
            <a:ext cx="7391400" cy="54864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billing skills.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learn ways to bill more efficiently and timely</a:t>
            </a:r>
          </a:p>
          <a:p>
            <a:pPr>
              <a:lnSpc>
                <a:spcPct val="90000"/>
              </a:lnSpc>
            </a:pPr>
            <a:r>
              <a:rPr lang="en-US" sz="1600" dirty="0"/>
              <a:t>learn how to construct a bill for faster payment</a:t>
            </a:r>
          </a:p>
          <a:p>
            <a:pPr>
              <a:lnSpc>
                <a:spcPct val="90000"/>
              </a:lnSpc>
            </a:pPr>
            <a:r>
              <a:rPr lang="en-US" sz="1600" dirty="0"/>
              <a:t>learn how to sell other services as denoted in WIP</a:t>
            </a:r>
          </a:p>
          <a:p>
            <a:pPr>
              <a:lnSpc>
                <a:spcPct val="90000"/>
              </a:lnSpc>
            </a:pPr>
            <a:r>
              <a:rPr lang="en-US" sz="1600" dirty="0"/>
              <a:t>have a checklist to make sure they have completed billing from start to finish</a:t>
            </a:r>
          </a:p>
          <a:p>
            <a:pPr marL="0" indent="0">
              <a:lnSpc>
                <a:spcPct val="90000"/>
              </a:lnSpc>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None/>
            </a:pPr>
            <a:r>
              <a:rPr lang="en-US" sz="1600" dirty="0"/>
              <a:t>CPE awarded:      1 hour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398965692"/>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210</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The Road to Building Self-Confidence</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500" dirty="0"/>
              <a:t>Session Description </a:t>
            </a:r>
          </a:p>
          <a:p>
            <a:pPr>
              <a:lnSpc>
                <a:spcPct val="90000"/>
              </a:lnSpc>
              <a:buFont typeface="Wingdings" pitchFamily="2" charset="2"/>
              <a:buNone/>
            </a:pPr>
            <a:r>
              <a:rPr lang="en-US" sz="1500" dirty="0"/>
              <a:t>    This session will teach techniques to improve self-confidence skills with hands-on activities to enforce skills.</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Presenter: Linda Steele</a:t>
            </a:r>
          </a:p>
          <a:p>
            <a:pPr>
              <a:lnSpc>
                <a:spcPct val="90000"/>
              </a:lnSpc>
              <a:buFont typeface="Wingdings" pitchFamily="2" charset="2"/>
              <a:buNone/>
            </a:pPr>
            <a:r>
              <a:rPr lang="en-US" sz="1500" dirty="0"/>
              <a:t>                   </a:t>
            </a:r>
          </a:p>
          <a:p>
            <a:pPr>
              <a:lnSpc>
                <a:spcPct val="90000"/>
              </a:lnSpc>
              <a:buFont typeface="Wingdings" pitchFamily="2" charset="2"/>
              <a:buNone/>
            </a:pPr>
            <a:r>
              <a:rPr lang="en-US" sz="1500" dirty="0"/>
              <a:t>At the completion of this session the team member will: </a:t>
            </a:r>
          </a:p>
          <a:p>
            <a:pPr>
              <a:lnSpc>
                <a:spcPct val="90000"/>
              </a:lnSpc>
            </a:pPr>
            <a:r>
              <a:rPr lang="en-US" sz="1500" dirty="0"/>
              <a:t>gain strategies to be more self-confident</a:t>
            </a:r>
          </a:p>
          <a:p>
            <a:pPr>
              <a:lnSpc>
                <a:spcPct val="90000"/>
              </a:lnSpc>
            </a:pPr>
            <a:r>
              <a:rPr lang="en-US" sz="1500" dirty="0"/>
              <a:t>identify their strengths</a:t>
            </a:r>
          </a:p>
          <a:p>
            <a:pPr>
              <a:lnSpc>
                <a:spcPct val="90000"/>
              </a:lnSpc>
            </a:pPr>
            <a:r>
              <a:rPr lang="en-US" sz="1500" dirty="0"/>
              <a:t>learn to set goals</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Who should attend? Anyone</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Prerequisite: none</a:t>
            </a:r>
          </a:p>
          <a:p>
            <a:pPr>
              <a:lnSpc>
                <a:spcPct val="90000"/>
              </a:lnSpc>
              <a:buFont typeface="Wingdings" pitchFamily="2" charset="2"/>
              <a:buNone/>
            </a:pPr>
            <a:endParaRPr lang="en-US" sz="1500" dirty="0"/>
          </a:p>
          <a:p>
            <a:pPr>
              <a:lnSpc>
                <a:spcPct val="90000"/>
              </a:lnSpc>
              <a:buNone/>
            </a:pPr>
            <a:r>
              <a:rPr lang="en-US" sz="1500" dirty="0"/>
              <a:t>Level: Basic   </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Program Length: 2  hours</a:t>
            </a:r>
          </a:p>
          <a:p>
            <a:pPr>
              <a:lnSpc>
                <a:spcPct val="90000"/>
              </a:lnSpc>
              <a:buFont typeface="Wingdings" pitchFamily="2" charset="2"/>
              <a:buNone/>
            </a:pPr>
            <a:r>
              <a:rPr lang="en-US" sz="1500" dirty="0"/>
              <a:t>CPE awarded:      2 hours Personal Development</a:t>
            </a:r>
          </a:p>
          <a:p>
            <a:pPr>
              <a:lnSpc>
                <a:spcPct val="90000"/>
              </a:lnSpc>
              <a:buFont typeface="Wingdings" pitchFamily="2" charset="2"/>
              <a:buNone/>
            </a:pPr>
            <a:endParaRPr lang="en-US" sz="14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3502169924"/>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211</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Self-Awareness</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500" dirty="0"/>
              <a:t>Session Description </a:t>
            </a:r>
          </a:p>
          <a:p>
            <a:pPr>
              <a:lnSpc>
                <a:spcPct val="90000"/>
              </a:lnSpc>
              <a:buFont typeface="Wingdings" pitchFamily="2" charset="2"/>
              <a:buNone/>
            </a:pPr>
            <a:r>
              <a:rPr lang="en-US" sz="1500" dirty="0"/>
              <a:t>    This session will teach techniques to improve self-awareness skills with hands-on activities to enforce skills.</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Presenter: Linda Steele</a:t>
            </a:r>
          </a:p>
          <a:p>
            <a:pPr>
              <a:lnSpc>
                <a:spcPct val="90000"/>
              </a:lnSpc>
              <a:buFont typeface="Wingdings" pitchFamily="2" charset="2"/>
              <a:buNone/>
            </a:pPr>
            <a:r>
              <a:rPr lang="en-US" sz="1500" dirty="0"/>
              <a:t>                   </a:t>
            </a:r>
          </a:p>
          <a:p>
            <a:pPr>
              <a:lnSpc>
                <a:spcPct val="90000"/>
              </a:lnSpc>
              <a:buFont typeface="Wingdings" pitchFamily="2" charset="2"/>
              <a:buNone/>
            </a:pPr>
            <a:r>
              <a:rPr lang="en-US" sz="1500" dirty="0"/>
              <a:t>At the completion of this session the team member will: </a:t>
            </a:r>
          </a:p>
          <a:p>
            <a:pPr>
              <a:lnSpc>
                <a:spcPct val="90000"/>
              </a:lnSpc>
            </a:pPr>
            <a:r>
              <a:rPr lang="en-US" sz="1500" dirty="0"/>
              <a:t>gain strategies to be more self-aware</a:t>
            </a:r>
          </a:p>
          <a:p>
            <a:pPr>
              <a:lnSpc>
                <a:spcPct val="90000"/>
              </a:lnSpc>
            </a:pPr>
            <a:r>
              <a:rPr lang="en-US" sz="1500" dirty="0"/>
              <a:t>identify their strengths</a:t>
            </a:r>
          </a:p>
          <a:p>
            <a:pPr>
              <a:lnSpc>
                <a:spcPct val="90000"/>
              </a:lnSpc>
            </a:pPr>
            <a:r>
              <a:rPr lang="en-US" sz="1500" dirty="0"/>
              <a:t>learn to set goals</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Who should attend? Anyone</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Prerequisite: none</a:t>
            </a:r>
          </a:p>
          <a:p>
            <a:pPr>
              <a:lnSpc>
                <a:spcPct val="90000"/>
              </a:lnSpc>
              <a:buFont typeface="Wingdings" pitchFamily="2" charset="2"/>
              <a:buNone/>
            </a:pPr>
            <a:endParaRPr lang="en-US" sz="1500" dirty="0"/>
          </a:p>
          <a:p>
            <a:pPr>
              <a:lnSpc>
                <a:spcPct val="90000"/>
              </a:lnSpc>
              <a:buNone/>
            </a:pPr>
            <a:r>
              <a:rPr lang="en-US" sz="1500" dirty="0"/>
              <a:t>Level: Basic   </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Program Length: 1.5  hours</a:t>
            </a:r>
          </a:p>
          <a:p>
            <a:pPr>
              <a:lnSpc>
                <a:spcPct val="90000"/>
              </a:lnSpc>
              <a:buFont typeface="Wingdings" pitchFamily="2" charset="2"/>
              <a:buNone/>
            </a:pPr>
            <a:r>
              <a:rPr lang="en-US" sz="1500" dirty="0"/>
              <a:t>CPE awarded:      1.5 hours Personal Development</a:t>
            </a:r>
          </a:p>
          <a:p>
            <a:pPr>
              <a:lnSpc>
                <a:spcPct val="90000"/>
              </a:lnSpc>
              <a:buFont typeface="Wingdings" pitchFamily="2" charset="2"/>
              <a:buNone/>
            </a:pPr>
            <a:endParaRPr lang="en-US" sz="14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2579520929"/>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212</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Setting Performance Goals</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500" dirty="0"/>
              <a:t>Session Description </a:t>
            </a:r>
          </a:p>
          <a:p>
            <a:pPr>
              <a:lnSpc>
                <a:spcPct val="90000"/>
              </a:lnSpc>
              <a:buFont typeface="Wingdings" pitchFamily="2" charset="2"/>
              <a:buNone/>
            </a:pPr>
            <a:r>
              <a:rPr lang="en-US" sz="1500" dirty="0"/>
              <a:t>    This session will teach techniques to set performance goals.</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Presenter: Linda Steele</a:t>
            </a:r>
          </a:p>
          <a:p>
            <a:pPr>
              <a:lnSpc>
                <a:spcPct val="90000"/>
              </a:lnSpc>
              <a:buFont typeface="Wingdings" pitchFamily="2" charset="2"/>
              <a:buNone/>
            </a:pPr>
            <a:r>
              <a:rPr lang="en-US" sz="1500" dirty="0"/>
              <a:t>                   </a:t>
            </a:r>
          </a:p>
          <a:p>
            <a:pPr>
              <a:lnSpc>
                <a:spcPct val="90000"/>
              </a:lnSpc>
              <a:buFont typeface="Wingdings" pitchFamily="2" charset="2"/>
              <a:buNone/>
            </a:pPr>
            <a:r>
              <a:rPr lang="en-US" sz="1500" dirty="0"/>
              <a:t>At the completion of this session the team member will: </a:t>
            </a:r>
          </a:p>
          <a:p>
            <a:pPr>
              <a:lnSpc>
                <a:spcPct val="90000"/>
              </a:lnSpc>
            </a:pPr>
            <a:r>
              <a:rPr lang="en-US" sz="1500" dirty="0"/>
              <a:t>gain strategies to set goals</a:t>
            </a:r>
          </a:p>
          <a:p>
            <a:pPr>
              <a:lnSpc>
                <a:spcPct val="90000"/>
              </a:lnSpc>
            </a:pPr>
            <a:r>
              <a:rPr lang="en-US" sz="1500" dirty="0"/>
              <a:t>identify their strengths</a:t>
            </a:r>
          </a:p>
          <a:p>
            <a:pPr>
              <a:lnSpc>
                <a:spcPct val="90000"/>
              </a:lnSpc>
            </a:pPr>
            <a:r>
              <a:rPr lang="en-US" sz="1500" dirty="0"/>
              <a:t>learn to set goals</a:t>
            </a:r>
          </a:p>
          <a:p>
            <a:pPr>
              <a:lnSpc>
                <a:spcPct val="90000"/>
              </a:lnSpc>
            </a:pPr>
            <a:r>
              <a:rPr lang="en-US" sz="1500" dirty="0"/>
              <a:t>set two goals</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Who should attend? Anyone</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Prerequisite: none</a:t>
            </a:r>
          </a:p>
          <a:p>
            <a:pPr>
              <a:lnSpc>
                <a:spcPct val="90000"/>
              </a:lnSpc>
              <a:buFont typeface="Wingdings" pitchFamily="2" charset="2"/>
              <a:buNone/>
            </a:pPr>
            <a:endParaRPr lang="en-US" sz="1500" dirty="0"/>
          </a:p>
          <a:p>
            <a:pPr>
              <a:lnSpc>
                <a:spcPct val="90000"/>
              </a:lnSpc>
              <a:buNone/>
            </a:pPr>
            <a:r>
              <a:rPr lang="en-US" sz="1500" dirty="0"/>
              <a:t>Level: Basic   </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Program Length: 1.5  hours</a:t>
            </a:r>
          </a:p>
          <a:p>
            <a:pPr>
              <a:lnSpc>
                <a:spcPct val="90000"/>
              </a:lnSpc>
              <a:buFont typeface="Wingdings" pitchFamily="2" charset="2"/>
              <a:buNone/>
            </a:pPr>
            <a:r>
              <a:rPr lang="en-US" sz="1500" dirty="0"/>
              <a:t>CPE awarded:      1.5 hours Personal Development</a:t>
            </a:r>
          </a:p>
          <a:p>
            <a:pPr>
              <a:lnSpc>
                <a:spcPct val="90000"/>
              </a:lnSpc>
              <a:buFont typeface="Wingdings" pitchFamily="2" charset="2"/>
              <a:buNone/>
            </a:pPr>
            <a:endParaRPr lang="en-US" sz="14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1412294855"/>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213</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The Road to Building Self-Confidence</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500" dirty="0"/>
              <a:t>Session Description </a:t>
            </a:r>
          </a:p>
          <a:p>
            <a:pPr>
              <a:lnSpc>
                <a:spcPct val="90000"/>
              </a:lnSpc>
              <a:buFont typeface="Wingdings" pitchFamily="2" charset="2"/>
              <a:buNone/>
            </a:pPr>
            <a:r>
              <a:rPr lang="en-US" sz="1500" dirty="0"/>
              <a:t>    This session will teach techniques to improve self-confidence skills with hands-on activity.</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Presenter: Linda Steele</a:t>
            </a:r>
          </a:p>
          <a:p>
            <a:pPr>
              <a:lnSpc>
                <a:spcPct val="90000"/>
              </a:lnSpc>
              <a:buFont typeface="Wingdings" pitchFamily="2" charset="2"/>
              <a:buNone/>
            </a:pPr>
            <a:r>
              <a:rPr lang="en-US" sz="1500" dirty="0"/>
              <a:t>                   </a:t>
            </a:r>
          </a:p>
          <a:p>
            <a:pPr>
              <a:lnSpc>
                <a:spcPct val="90000"/>
              </a:lnSpc>
              <a:buFont typeface="Wingdings" pitchFamily="2" charset="2"/>
              <a:buNone/>
            </a:pPr>
            <a:r>
              <a:rPr lang="en-US" sz="1500" dirty="0"/>
              <a:t>At the completion of this session the team member will: </a:t>
            </a:r>
          </a:p>
          <a:p>
            <a:pPr>
              <a:lnSpc>
                <a:spcPct val="90000"/>
              </a:lnSpc>
            </a:pPr>
            <a:r>
              <a:rPr lang="en-US" sz="1500" dirty="0"/>
              <a:t>gain strategies to build self-confidence</a:t>
            </a:r>
          </a:p>
          <a:p>
            <a:pPr>
              <a:lnSpc>
                <a:spcPct val="90000"/>
              </a:lnSpc>
            </a:pPr>
            <a:r>
              <a:rPr lang="en-US" sz="1500" dirty="0"/>
              <a:t>complete tasks</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Who should attend? Anyone</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Prerequisite: none</a:t>
            </a:r>
          </a:p>
          <a:p>
            <a:pPr>
              <a:lnSpc>
                <a:spcPct val="90000"/>
              </a:lnSpc>
              <a:buFont typeface="Wingdings" pitchFamily="2" charset="2"/>
              <a:buNone/>
            </a:pPr>
            <a:endParaRPr lang="en-US" sz="1500" dirty="0"/>
          </a:p>
          <a:p>
            <a:pPr>
              <a:lnSpc>
                <a:spcPct val="90000"/>
              </a:lnSpc>
              <a:buNone/>
            </a:pPr>
            <a:r>
              <a:rPr lang="en-US" sz="1500" dirty="0"/>
              <a:t>Level: Basic   </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Program Length: 2  hours</a:t>
            </a:r>
          </a:p>
          <a:p>
            <a:pPr>
              <a:lnSpc>
                <a:spcPct val="90000"/>
              </a:lnSpc>
              <a:buFont typeface="Wingdings" pitchFamily="2" charset="2"/>
              <a:buNone/>
            </a:pPr>
            <a:r>
              <a:rPr lang="en-US" sz="1500" dirty="0"/>
              <a:t>CPE awarded:      2 hours Personal Development</a:t>
            </a:r>
          </a:p>
          <a:p>
            <a:pPr>
              <a:lnSpc>
                <a:spcPct val="90000"/>
              </a:lnSpc>
              <a:buFont typeface="Wingdings" pitchFamily="2" charset="2"/>
              <a:buNone/>
            </a:pPr>
            <a:endParaRPr lang="en-US" sz="14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2012423869"/>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214</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The Successful Person’s Guide to Time Management</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500" dirty="0"/>
              <a:t>Session Description </a:t>
            </a:r>
          </a:p>
          <a:p>
            <a:pPr>
              <a:lnSpc>
                <a:spcPct val="90000"/>
              </a:lnSpc>
              <a:buFont typeface="Wingdings" pitchFamily="2" charset="2"/>
              <a:buNone/>
            </a:pPr>
            <a:r>
              <a:rPr lang="en-US" sz="1500" dirty="0"/>
              <a:t>    This session will teach techniques to improve time management skills with hands-on activities to enforce skills.</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Presenter: Linda Steele</a:t>
            </a:r>
          </a:p>
          <a:p>
            <a:pPr>
              <a:lnSpc>
                <a:spcPct val="90000"/>
              </a:lnSpc>
              <a:buFont typeface="Wingdings" pitchFamily="2" charset="2"/>
              <a:buNone/>
            </a:pPr>
            <a:r>
              <a:rPr lang="en-US" sz="1500" dirty="0"/>
              <a:t>                   </a:t>
            </a:r>
          </a:p>
          <a:p>
            <a:pPr>
              <a:lnSpc>
                <a:spcPct val="90000"/>
              </a:lnSpc>
              <a:buFont typeface="Wingdings" pitchFamily="2" charset="2"/>
              <a:buNone/>
            </a:pPr>
            <a:r>
              <a:rPr lang="en-US" sz="1500" dirty="0"/>
              <a:t>At the completion of this session the team member will: </a:t>
            </a:r>
          </a:p>
          <a:p>
            <a:pPr>
              <a:lnSpc>
                <a:spcPct val="90000"/>
              </a:lnSpc>
            </a:pPr>
            <a:r>
              <a:rPr lang="en-US" sz="1500" dirty="0"/>
              <a:t>gain strategies to manage time</a:t>
            </a:r>
          </a:p>
          <a:p>
            <a:pPr>
              <a:lnSpc>
                <a:spcPct val="90000"/>
              </a:lnSpc>
            </a:pPr>
            <a:r>
              <a:rPr lang="en-US" sz="1500" dirty="0"/>
              <a:t>identify their time wasters</a:t>
            </a:r>
          </a:p>
          <a:p>
            <a:pPr>
              <a:lnSpc>
                <a:spcPct val="90000"/>
              </a:lnSpc>
            </a:pPr>
            <a:r>
              <a:rPr lang="en-US" sz="1500" dirty="0"/>
              <a:t>learn to set goals</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Who should attend? Anyone</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Prerequisite: none</a:t>
            </a:r>
          </a:p>
          <a:p>
            <a:pPr>
              <a:lnSpc>
                <a:spcPct val="90000"/>
              </a:lnSpc>
              <a:buFont typeface="Wingdings" pitchFamily="2" charset="2"/>
              <a:buNone/>
            </a:pPr>
            <a:endParaRPr lang="en-US" sz="1500" dirty="0"/>
          </a:p>
          <a:p>
            <a:pPr>
              <a:lnSpc>
                <a:spcPct val="90000"/>
              </a:lnSpc>
              <a:buNone/>
            </a:pPr>
            <a:r>
              <a:rPr lang="en-US" sz="1500" dirty="0"/>
              <a:t>Level: Basic   </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Program Length: 2  hours</a:t>
            </a:r>
          </a:p>
          <a:p>
            <a:pPr>
              <a:lnSpc>
                <a:spcPct val="90000"/>
              </a:lnSpc>
              <a:buFont typeface="Wingdings" pitchFamily="2" charset="2"/>
              <a:buNone/>
            </a:pPr>
            <a:r>
              <a:rPr lang="en-US" sz="1500" dirty="0"/>
              <a:t>CPE awarded:      2 hours Personal Development</a:t>
            </a:r>
          </a:p>
          <a:p>
            <a:pPr>
              <a:lnSpc>
                <a:spcPct val="90000"/>
              </a:lnSpc>
              <a:buFont typeface="Wingdings" pitchFamily="2" charset="2"/>
              <a:buNone/>
            </a:pPr>
            <a:endParaRPr lang="en-US" sz="14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188805619"/>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215</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Time and Task Management</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techniques to improve multitasking skills needed.</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gain strategies to manage time</a:t>
            </a:r>
          </a:p>
          <a:p>
            <a:pPr>
              <a:lnSpc>
                <a:spcPct val="90000"/>
              </a:lnSpc>
            </a:pPr>
            <a:r>
              <a:rPr lang="en-US" sz="1600" dirty="0"/>
              <a:t>identify their time wasters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Font typeface="Wingdings" pitchFamily="2" charset="2"/>
              <a:buNone/>
            </a:pPr>
            <a:r>
              <a:rPr lang="en-US" sz="1600" dirty="0"/>
              <a:t>CPE awarded:      1 hour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486491878"/>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216</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Time and Task Management with Forward Thinking</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500" dirty="0"/>
              <a:t>Session Description </a:t>
            </a:r>
          </a:p>
          <a:p>
            <a:pPr>
              <a:lnSpc>
                <a:spcPct val="90000"/>
              </a:lnSpc>
              <a:buFont typeface="Wingdings" pitchFamily="2" charset="2"/>
              <a:buNone/>
            </a:pPr>
            <a:r>
              <a:rPr lang="en-US" sz="1500" dirty="0"/>
              <a:t>    This session will teach techniques to improve multitasking skills needed.</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Presenter: Linda Steele</a:t>
            </a:r>
          </a:p>
          <a:p>
            <a:pPr>
              <a:lnSpc>
                <a:spcPct val="90000"/>
              </a:lnSpc>
              <a:buFont typeface="Wingdings" pitchFamily="2" charset="2"/>
              <a:buNone/>
            </a:pPr>
            <a:r>
              <a:rPr lang="en-US" sz="1500" dirty="0"/>
              <a:t>                   </a:t>
            </a:r>
          </a:p>
          <a:p>
            <a:pPr>
              <a:lnSpc>
                <a:spcPct val="90000"/>
              </a:lnSpc>
              <a:buFont typeface="Wingdings" pitchFamily="2" charset="2"/>
              <a:buNone/>
            </a:pPr>
            <a:r>
              <a:rPr lang="en-US" sz="1500" dirty="0"/>
              <a:t>At the completion of this session the team member will: </a:t>
            </a:r>
          </a:p>
          <a:p>
            <a:pPr>
              <a:lnSpc>
                <a:spcPct val="90000"/>
              </a:lnSpc>
            </a:pPr>
            <a:r>
              <a:rPr lang="en-US" sz="1500" dirty="0"/>
              <a:t>gain strategies to manage time</a:t>
            </a:r>
          </a:p>
          <a:p>
            <a:pPr>
              <a:lnSpc>
                <a:spcPct val="90000"/>
              </a:lnSpc>
            </a:pPr>
            <a:r>
              <a:rPr lang="en-US" sz="1500" dirty="0"/>
              <a:t>identify their time wasters</a:t>
            </a:r>
          </a:p>
          <a:p>
            <a:pPr>
              <a:lnSpc>
                <a:spcPct val="90000"/>
              </a:lnSpc>
            </a:pPr>
            <a:r>
              <a:rPr lang="en-US" sz="1500" dirty="0"/>
              <a:t>Learn how to be forward thinkers</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Who should attend? Anyone</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Prerequisite: none</a:t>
            </a:r>
          </a:p>
          <a:p>
            <a:pPr>
              <a:lnSpc>
                <a:spcPct val="90000"/>
              </a:lnSpc>
              <a:buFont typeface="Wingdings" pitchFamily="2" charset="2"/>
              <a:buNone/>
            </a:pPr>
            <a:endParaRPr lang="en-US" sz="1500" dirty="0"/>
          </a:p>
          <a:p>
            <a:pPr>
              <a:lnSpc>
                <a:spcPct val="90000"/>
              </a:lnSpc>
              <a:buNone/>
            </a:pPr>
            <a:r>
              <a:rPr lang="en-US" sz="1500" dirty="0"/>
              <a:t>Level: Basic   </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Program Length: 1  hour</a:t>
            </a:r>
          </a:p>
          <a:p>
            <a:pPr>
              <a:lnSpc>
                <a:spcPct val="90000"/>
              </a:lnSpc>
              <a:buNone/>
            </a:pPr>
            <a:r>
              <a:rPr lang="en-US" sz="1500" dirty="0"/>
              <a:t>CPE awarded:      1 hour </a:t>
            </a:r>
            <a:r>
              <a:rPr lang="en-US" sz="1400" dirty="0"/>
              <a:t>Business Management and Organization</a:t>
            </a: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4197435074"/>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217</a:t>
            </a:fld>
            <a:endParaRPr lang="en-US" dirty="0"/>
          </a:p>
        </p:txBody>
      </p:sp>
      <p:sp>
        <p:nvSpPr>
          <p:cNvPr id="54275" name="Rectangle 2"/>
          <p:cNvSpPr>
            <a:spLocks noGrp="1" noChangeArrowheads="1"/>
          </p:cNvSpPr>
          <p:nvPr>
            <p:ph type="title"/>
          </p:nvPr>
        </p:nvSpPr>
        <p:spPr/>
        <p:txBody>
          <a:bodyPr/>
          <a:lstStyle/>
          <a:p>
            <a:pPr algn="ctr"/>
            <a:r>
              <a:rPr lang="en-US" dirty="0">
                <a:solidFill>
                  <a:schemeClr val="accent1"/>
                </a:solidFill>
              </a:rPr>
              <a:t>Ways to Limit Distractions At Work ! </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a:t>Session Description </a:t>
            </a:r>
          </a:p>
          <a:p>
            <a:pPr>
              <a:lnSpc>
                <a:spcPct val="80000"/>
              </a:lnSpc>
              <a:buNone/>
            </a:pPr>
            <a:r>
              <a:rPr lang="en-US" sz="1400" dirty="0"/>
              <a:t>   This session will teach the participants how to limit distractions at work.</a:t>
            </a:r>
          </a:p>
          <a:p>
            <a:pPr>
              <a:lnSpc>
                <a:spcPct val="80000"/>
              </a:lnSpc>
              <a:buFont typeface="Wingdings" pitchFamily="2" charset="2"/>
              <a:buNone/>
            </a:pPr>
            <a:r>
              <a:rPr lang="en-US" sz="1400" dirty="0"/>
              <a:t>                </a:t>
            </a:r>
          </a:p>
          <a:p>
            <a:pPr>
              <a:lnSpc>
                <a:spcPct val="80000"/>
              </a:lnSpc>
              <a:buFont typeface="Wingdings" pitchFamily="2" charset="2"/>
              <a:buNone/>
            </a:pPr>
            <a:r>
              <a:rPr lang="en-US" sz="1400" dirty="0"/>
              <a:t>At the completion of this session the team member will:</a:t>
            </a:r>
          </a:p>
          <a:p>
            <a:pPr>
              <a:lnSpc>
                <a:spcPct val="80000"/>
              </a:lnSpc>
            </a:pPr>
            <a:r>
              <a:rPr lang="en-US" sz="1400" dirty="0"/>
              <a:t>have some tips to use to limit distractions</a:t>
            </a:r>
          </a:p>
          <a:p>
            <a:pPr>
              <a:lnSpc>
                <a:spcPct val="80000"/>
              </a:lnSpc>
            </a:pPr>
            <a:endParaRPr lang="en-US" sz="1400" dirty="0"/>
          </a:p>
          <a:p>
            <a:pPr>
              <a:lnSpc>
                <a:spcPct val="80000"/>
              </a:lnSpc>
              <a:buFont typeface="Wingdings" pitchFamily="2" charset="2"/>
              <a:buNone/>
            </a:pPr>
            <a:r>
              <a:rPr lang="en-US" sz="1400" dirty="0"/>
              <a:t>Who should attend? Open to all</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90000"/>
              </a:lnSpc>
              <a:buNone/>
            </a:pPr>
            <a:r>
              <a:rPr lang="en-US" sz="1400" dirty="0"/>
              <a:t>CPE awarded:      1 hour  Personal Development</a:t>
            </a:r>
          </a:p>
          <a:p>
            <a:pPr>
              <a:lnSpc>
                <a:spcPct val="80000"/>
              </a:lnSpc>
              <a:buFont typeface="Wingdings" pitchFamily="2" charset="2"/>
              <a:buNone/>
            </a:pPr>
            <a:endParaRPr lang="en-US" sz="1400" dirty="0"/>
          </a:p>
          <a:p>
            <a:pPr>
              <a:lnSpc>
                <a:spcPct val="80000"/>
              </a:lnSpc>
            </a:pPr>
            <a:endParaRPr lang="en-US" sz="1400" dirty="0"/>
          </a:p>
          <a:p>
            <a:pPr>
              <a:lnSpc>
                <a:spcPct val="80000"/>
              </a:lnSpc>
            </a:pPr>
            <a:endParaRPr lang="en-US" sz="1400" dirty="0"/>
          </a:p>
        </p:txBody>
      </p:sp>
    </p:spTree>
    <p:extLst>
      <p:ext uri="{BB962C8B-B14F-4D97-AF65-F5344CB8AC3E}">
        <p14:creationId xmlns:p14="http://schemas.microsoft.com/office/powerpoint/2010/main" val="2911717232"/>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powerpoint</a:t>
            </a:r>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218</a:t>
            </a:fld>
            <a:endParaRPr lang="en-US" dirty="0"/>
          </a:p>
        </p:txBody>
      </p:sp>
    </p:spTree>
    <p:extLst>
      <p:ext uri="{BB962C8B-B14F-4D97-AF65-F5344CB8AC3E}">
        <p14:creationId xmlns:p14="http://schemas.microsoft.com/office/powerpoint/2010/main" val="3033300631"/>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3"/>
          <p:cNvSpPr>
            <a:spLocks noGrp="1"/>
          </p:cNvSpPr>
          <p:nvPr>
            <p:ph type="sldNum" sz="quarter" idx="10"/>
          </p:nvPr>
        </p:nvSpPr>
        <p:spPr>
          <a:noFill/>
        </p:spPr>
        <p:txBody>
          <a:bodyPr/>
          <a:lstStyle/>
          <a:p>
            <a:fld id="{0EC8E770-1006-4214-A163-3CEE9ECC193B}" type="slidenum">
              <a:rPr lang="en-US"/>
              <a:pPr/>
              <a:t>219</a:t>
            </a:fld>
            <a:endParaRPr lang="en-US" dirty="0"/>
          </a:p>
        </p:txBody>
      </p:sp>
      <p:sp>
        <p:nvSpPr>
          <p:cNvPr id="32771" name="Rectangle 2"/>
          <p:cNvSpPr>
            <a:spLocks noGrp="1" noChangeArrowheads="1"/>
          </p:cNvSpPr>
          <p:nvPr>
            <p:ph type="title"/>
          </p:nvPr>
        </p:nvSpPr>
        <p:spPr>
          <a:xfrm>
            <a:off x="304800" y="-228600"/>
            <a:ext cx="7391400" cy="990600"/>
          </a:xfrm>
        </p:spPr>
        <p:txBody>
          <a:bodyPr/>
          <a:lstStyle/>
          <a:p>
            <a:r>
              <a:rPr lang="en-US" dirty="0">
                <a:solidFill>
                  <a:schemeClr val="accent1"/>
                </a:solidFill>
              </a:rPr>
              <a:t>PowerPoint</a:t>
            </a:r>
          </a:p>
        </p:txBody>
      </p:sp>
      <p:sp>
        <p:nvSpPr>
          <p:cNvPr id="32772" name="Rectangle 3"/>
          <p:cNvSpPr>
            <a:spLocks noGrp="1" noChangeArrowheads="1"/>
          </p:cNvSpPr>
          <p:nvPr>
            <p:ph type="body" idx="1"/>
          </p:nvPr>
        </p:nvSpPr>
        <p:spPr>
          <a:xfrm>
            <a:off x="381000" y="685800"/>
            <a:ext cx="8153400" cy="5943600"/>
          </a:xfrm>
        </p:spPr>
        <p:txBody>
          <a:bodyPr/>
          <a:lstStyle/>
          <a:p>
            <a:pPr>
              <a:lnSpc>
                <a:spcPct val="80000"/>
              </a:lnSpc>
              <a:buFont typeface="Wingdings" pitchFamily="2" charset="2"/>
              <a:buNone/>
            </a:pPr>
            <a:r>
              <a:rPr lang="en-US" sz="1200" dirty="0"/>
              <a:t>Session Description </a:t>
            </a:r>
          </a:p>
          <a:p>
            <a:pPr>
              <a:lnSpc>
                <a:spcPct val="80000"/>
              </a:lnSpc>
              <a:buFont typeface="Wingdings" pitchFamily="2" charset="2"/>
              <a:buNone/>
            </a:pPr>
            <a:r>
              <a:rPr lang="en-US" sz="1200" dirty="0"/>
              <a:t>    This session is designed to introduce you to the fundamentals of Microsoft PowerPoint.</a:t>
            </a:r>
          </a:p>
          <a:p>
            <a:pPr>
              <a:lnSpc>
                <a:spcPct val="80000"/>
              </a:lnSpc>
              <a:buFont typeface="Wingdings" pitchFamily="2" charset="2"/>
              <a:buNone/>
            </a:pPr>
            <a:endParaRPr lang="en-US" sz="1200" dirty="0"/>
          </a:p>
          <a:p>
            <a:pPr>
              <a:lnSpc>
                <a:spcPct val="80000"/>
              </a:lnSpc>
              <a:buFont typeface="Wingdings" pitchFamily="2" charset="2"/>
              <a:buNone/>
            </a:pPr>
            <a:r>
              <a:rPr lang="en-US" sz="1200" dirty="0"/>
              <a:t>At the completion of this session the team member will: </a:t>
            </a:r>
          </a:p>
          <a:p>
            <a:pPr>
              <a:lnSpc>
                <a:spcPct val="80000"/>
              </a:lnSpc>
            </a:pPr>
            <a:r>
              <a:rPr lang="en-US" sz="1200" dirty="0"/>
              <a:t>understand the various views and toolbars in PowerPoint</a:t>
            </a:r>
          </a:p>
          <a:p>
            <a:pPr>
              <a:lnSpc>
                <a:spcPct val="80000"/>
              </a:lnSpc>
            </a:pPr>
            <a:r>
              <a:rPr lang="en-US" sz="1200" dirty="0"/>
              <a:t>be able to create a new presentation</a:t>
            </a:r>
          </a:p>
          <a:p>
            <a:pPr>
              <a:lnSpc>
                <a:spcPct val="80000"/>
              </a:lnSpc>
            </a:pPr>
            <a:r>
              <a:rPr lang="en-US" sz="1200" dirty="0"/>
              <a:t>know how to add, delete and hide slides from a presentation</a:t>
            </a:r>
          </a:p>
          <a:p>
            <a:pPr>
              <a:lnSpc>
                <a:spcPct val="80000"/>
              </a:lnSpc>
            </a:pPr>
            <a:r>
              <a:rPr lang="en-US" sz="1200" dirty="0"/>
              <a:t>be able to insert, format, and modify text in a presentation</a:t>
            </a:r>
          </a:p>
          <a:p>
            <a:pPr>
              <a:lnSpc>
                <a:spcPct val="80000"/>
              </a:lnSpc>
            </a:pPr>
            <a:r>
              <a:rPr lang="en-US" sz="1200" dirty="0"/>
              <a:t>know how to change the layout of a slide</a:t>
            </a:r>
          </a:p>
          <a:p>
            <a:pPr>
              <a:lnSpc>
                <a:spcPct val="80000"/>
              </a:lnSpc>
            </a:pPr>
            <a:r>
              <a:rPr lang="en-US" sz="1200" dirty="0"/>
              <a:t>be able to apply a design template to a presentation</a:t>
            </a:r>
          </a:p>
          <a:p>
            <a:pPr>
              <a:lnSpc>
                <a:spcPct val="80000"/>
              </a:lnSpc>
            </a:pPr>
            <a:r>
              <a:rPr lang="en-US" sz="1200" dirty="0"/>
              <a:t>know how to change design template color schemes</a:t>
            </a:r>
          </a:p>
          <a:p>
            <a:pPr>
              <a:lnSpc>
                <a:spcPct val="80000"/>
              </a:lnSpc>
            </a:pPr>
            <a:r>
              <a:rPr lang="en-US" sz="1200" dirty="0"/>
              <a:t>be capable of changing the arrangement of slides in a presentation</a:t>
            </a:r>
          </a:p>
          <a:p>
            <a:pPr>
              <a:lnSpc>
                <a:spcPct val="80000"/>
              </a:lnSpc>
            </a:pPr>
            <a:r>
              <a:rPr lang="en-US" sz="1200" dirty="0"/>
              <a:t>be familiar with the various print slide options</a:t>
            </a:r>
          </a:p>
          <a:p>
            <a:pPr>
              <a:lnSpc>
                <a:spcPct val="80000"/>
              </a:lnSpc>
            </a:pPr>
            <a:r>
              <a:rPr lang="en-US" sz="1200" dirty="0"/>
              <a:t>be familiar with Slide Master layout and functions</a:t>
            </a:r>
          </a:p>
          <a:p>
            <a:pPr>
              <a:lnSpc>
                <a:spcPct val="80000"/>
              </a:lnSpc>
            </a:pPr>
            <a:r>
              <a:rPr lang="en-US" sz="1200" dirty="0"/>
              <a:t>know how to modify headers and footers in the Slide Master</a:t>
            </a:r>
          </a:p>
          <a:p>
            <a:pPr>
              <a:lnSpc>
                <a:spcPct val="80000"/>
              </a:lnSpc>
            </a:pPr>
            <a:r>
              <a:rPr lang="en-US" sz="1200" dirty="0"/>
              <a:t>be able to apply slide transitions</a:t>
            </a:r>
          </a:p>
          <a:p>
            <a:pPr>
              <a:lnSpc>
                <a:spcPct val="80000"/>
              </a:lnSpc>
            </a:pPr>
            <a:r>
              <a:rPr lang="en-US" sz="1200" dirty="0"/>
              <a:t>know how to apply animation schemes</a:t>
            </a:r>
          </a:p>
          <a:p>
            <a:pPr>
              <a:lnSpc>
                <a:spcPct val="80000"/>
              </a:lnSpc>
            </a:pPr>
            <a:r>
              <a:rPr lang="en-US" sz="1200" dirty="0"/>
              <a:t>be able to set timing options to slides and animations</a:t>
            </a:r>
          </a:p>
          <a:p>
            <a:pPr>
              <a:lnSpc>
                <a:spcPct val="80000"/>
              </a:lnSpc>
            </a:pPr>
            <a:r>
              <a:rPr lang="en-US" sz="1200" dirty="0"/>
              <a:t>know how to add links to a presentation</a:t>
            </a:r>
          </a:p>
          <a:p>
            <a:pPr>
              <a:lnSpc>
                <a:spcPct val="80000"/>
              </a:lnSpc>
              <a:buFont typeface="Wingdings" pitchFamily="2" charset="2"/>
              <a:buNone/>
            </a:pPr>
            <a:endParaRPr lang="en-US" sz="900" dirty="0"/>
          </a:p>
          <a:p>
            <a:pPr>
              <a:lnSpc>
                <a:spcPct val="80000"/>
              </a:lnSpc>
              <a:buFont typeface="Wingdings" pitchFamily="2" charset="2"/>
              <a:buNone/>
            </a:pPr>
            <a:r>
              <a:rPr lang="en-US" sz="1200" dirty="0"/>
              <a:t>Who should attend? Anyone-New PowerPoint Users	</a:t>
            </a:r>
          </a:p>
          <a:p>
            <a:pPr>
              <a:lnSpc>
                <a:spcPct val="80000"/>
              </a:lnSpc>
              <a:buFont typeface="Wingdings" pitchFamily="2" charset="2"/>
              <a:buNone/>
            </a:pPr>
            <a:endParaRPr lang="en-US" sz="1200" dirty="0"/>
          </a:p>
          <a:p>
            <a:pPr>
              <a:lnSpc>
                <a:spcPct val="80000"/>
              </a:lnSpc>
              <a:buFont typeface="Wingdings" pitchFamily="2" charset="2"/>
              <a:buNone/>
            </a:pPr>
            <a:r>
              <a:rPr lang="en-US" sz="1200" dirty="0"/>
              <a:t>Presenter: Linda Steele</a:t>
            </a:r>
          </a:p>
          <a:p>
            <a:pPr>
              <a:lnSpc>
                <a:spcPct val="80000"/>
              </a:lnSpc>
              <a:buFont typeface="Wingdings" pitchFamily="2" charset="2"/>
              <a:buNone/>
            </a:pPr>
            <a:endParaRPr lang="en-US" sz="1200" dirty="0"/>
          </a:p>
          <a:p>
            <a:pPr>
              <a:lnSpc>
                <a:spcPct val="80000"/>
              </a:lnSpc>
              <a:buFont typeface="Wingdings" pitchFamily="2" charset="2"/>
              <a:buNone/>
            </a:pPr>
            <a:r>
              <a:rPr lang="en-US" sz="1200" dirty="0"/>
              <a:t>Prerequisite:  None </a:t>
            </a:r>
          </a:p>
          <a:p>
            <a:pPr>
              <a:lnSpc>
                <a:spcPct val="80000"/>
              </a:lnSpc>
              <a:buFont typeface="Wingdings" pitchFamily="2" charset="2"/>
              <a:buNone/>
            </a:pPr>
            <a:endParaRPr lang="en-US" sz="1200" dirty="0"/>
          </a:p>
          <a:p>
            <a:pPr>
              <a:lnSpc>
                <a:spcPct val="80000"/>
              </a:lnSpc>
              <a:buNone/>
            </a:pPr>
            <a:r>
              <a:rPr lang="en-US" sz="1200" dirty="0"/>
              <a:t>Level: Basic    </a:t>
            </a:r>
            <a:r>
              <a:rPr lang="en-US" sz="1200" b="0" dirty="0"/>
              <a:t>    </a:t>
            </a:r>
            <a:endParaRPr lang="en-US" sz="1200" dirty="0"/>
          </a:p>
          <a:p>
            <a:pPr>
              <a:lnSpc>
                <a:spcPct val="80000"/>
              </a:lnSpc>
              <a:buFont typeface="Wingdings" pitchFamily="2" charset="2"/>
              <a:buNone/>
            </a:pPr>
            <a:endParaRPr lang="en-US" sz="1200" dirty="0"/>
          </a:p>
          <a:p>
            <a:pPr>
              <a:lnSpc>
                <a:spcPct val="80000"/>
              </a:lnSpc>
              <a:buFont typeface="Wingdings" pitchFamily="2" charset="2"/>
              <a:buNone/>
            </a:pPr>
            <a:r>
              <a:rPr lang="en-US" sz="1200" dirty="0"/>
              <a:t>Program Length: 2 hours</a:t>
            </a:r>
          </a:p>
          <a:p>
            <a:pPr>
              <a:lnSpc>
                <a:spcPct val="80000"/>
              </a:lnSpc>
              <a:buFont typeface="Wingdings" pitchFamily="2" charset="2"/>
              <a:buNone/>
            </a:pPr>
            <a:endParaRPr lang="en-US" sz="1200" dirty="0"/>
          </a:p>
          <a:p>
            <a:pPr>
              <a:lnSpc>
                <a:spcPct val="80000"/>
              </a:lnSpc>
              <a:buNone/>
            </a:pPr>
            <a:r>
              <a:rPr lang="en-US" sz="1200" dirty="0"/>
              <a:t>CPE awarded:	2 hours Computer Software and Applications</a:t>
            </a:r>
          </a:p>
          <a:p>
            <a:pPr>
              <a:lnSpc>
                <a:spcPct val="80000"/>
              </a:lnSpc>
              <a:buFont typeface="Wingdings" pitchFamily="2" charset="2"/>
              <a:buNone/>
            </a:pPr>
            <a:endParaRPr lang="en-US" sz="1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22</a:t>
            </a:fld>
            <a:endParaRPr lang="en-US" dirty="0"/>
          </a:p>
        </p:txBody>
      </p:sp>
      <p:sp>
        <p:nvSpPr>
          <p:cNvPr id="46083" name="Rectangle 2"/>
          <p:cNvSpPr>
            <a:spLocks noGrp="1" noChangeArrowheads="1"/>
          </p:cNvSpPr>
          <p:nvPr>
            <p:ph type="title"/>
          </p:nvPr>
        </p:nvSpPr>
        <p:spPr>
          <a:xfrm>
            <a:off x="304800" y="0"/>
            <a:ext cx="7391400" cy="1066800"/>
          </a:xfrm>
        </p:spPr>
        <p:txBody>
          <a:bodyPr/>
          <a:lstStyle/>
          <a:p>
            <a:r>
              <a:rPr lang="en-US" dirty="0">
                <a:solidFill>
                  <a:schemeClr val="accent1"/>
                </a:solidFill>
              </a:rPr>
              <a:t>Defending Your Bill</a:t>
            </a:r>
          </a:p>
        </p:txBody>
      </p:sp>
      <p:sp>
        <p:nvSpPr>
          <p:cNvPr id="46084" name="Rectangle 3"/>
          <p:cNvSpPr>
            <a:spLocks noGrp="1" noChangeArrowheads="1"/>
          </p:cNvSpPr>
          <p:nvPr>
            <p:ph type="body" idx="1"/>
          </p:nvPr>
        </p:nvSpPr>
        <p:spPr>
          <a:xfrm>
            <a:off x="381000" y="838200"/>
            <a:ext cx="7391400" cy="54864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skills to defend your bill to clients.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learn ways to bill more efficiently and timely</a:t>
            </a:r>
          </a:p>
          <a:p>
            <a:pPr>
              <a:lnSpc>
                <a:spcPct val="90000"/>
              </a:lnSpc>
            </a:pPr>
            <a:r>
              <a:rPr lang="en-US" sz="1600" dirty="0"/>
              <a:t>learn how to construct a bill for faster payment</a:t>
            </a:r>
          </a:p>
          <a:p>
            <a:pPr>
              <a:lnSpc>
                <a:spcPct val="90000"/>
              </a:lnSpc>
            </a:pPr>
            <a:r>
              <a:rPr lang="en-US" sz="1600" dirty="0"/>
              <a:t>learn how to sell other services as denoted in WIP</a:t>
            </a:r>
          </a:p>
          <a:p>
            <a:pPr>
              <a:lnSpc>
                <a:spcPct val="90000"/>
              </a:lnSpc>
            </a:pPr>
            <a:r>
              <a:rPr lang="en-US" sz="1600" dirty="0"/>
              <a:t>have a checklist to make sure they have completed billing from start to finish</a:t>
            </a:r>
          </a:p>
          <a:p>
            <a:pPr>
              <a:lnSpc>
                <a:spcPct val="90000"/>
              </a:lnSpc>
            </a:pPr>
            <a:r>
              <a:rPr lang="en-US" sz="1600" dirty="0"/>
              <a:t>Group activity with questions.</a:t>
            </a:r>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None/>
            </a:pPr>
            <a:r>
              <a:rPr lang="en-US" sz="1600" dirty="0"/>
              <a:t>CPE awarded:      1 hour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3858885909"/>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3"/>
          <p:cNvSpPr>
            <a:spLocks noGrp="1"/>
          </p:cNvSpPr>
          <p:nvPr>
            <p:ph type="sldNum" sz="quarter" idx="10"/>
          </p:nvPr>
        </p:nvSpPr>
        <p:spPr>
          <a:noFill/>
        </p:spPr>
        <p:txBody>
          <a:bodyPr/>
          <a:lstStyle/>
          <a:p>
            <a:fld id="{0EC8E770-1006-4214-A163-3CEE9ECC193B}" type="slidenum">
              <a:rPr lang="en-US"/>
              <a:pPr/>
              <a:t>220</a:t>
            </a:fld>
            <a:endParaRPr lang="en-US" dirty="0"/>
          </a:p>
        </p:txBody>
      </p:sp>
      <p:sp>
        <p:nvSpPr>
          <p:cNvPr id="32771" name="Rectangle 2"/>
          <p:cNvSpPr>
            <a:spLocks noGrp="1" noChangeArrowheads="1"/>
          </p:cNvSpPr>
          <p:nvPr>
            <p:ph type="title"/>
          </p:nvPr>
        </p:nvSpPr>
        <p:spPr>
          <a:xfrm>
            <a:off x="304800" y="-228600"/>
            <a:ext cx="7391400" cy="990600"/>
          </a:xfrm>
        </p:spPr>
        <p:txBody>
          <a:bodyPr/>
          <a:lstStyle/>
          <a:p>
            <a:r>
              <a:rPr lang="en-US" dirty="0">
                <a:solidFill>
                  <a:schemeClr val="accent1"/>
                </a:solidFill>
              </a:rPr>
              <a:t>PowerPoint Shortcuts</a:t>
            </a:r>
          </a:p>
        </p:txBody>
      </p:sp>
      <p:sp>
        <p:nvSpPr>
          <p:cNvPr id="32772" name="Rectangle 3"/>
          <p:cNvSpPr>
            <a:spLocks noGrp="1" noChangeArrowheads="1"/>
          </p:cNvSpPr>
          <p:nvPr>
            <p:ph type="body" idx="1"/>
          </p:nvPr>
        </p:nvSpPr>
        <p:spPr>
          <a:xfrm>
            <a:off x="381000" y="685800"/>
            <a:ext cx="8153400" cy="5943600"/>
          </a:xfrm>
        </p:spPr>
        <p:txBody>
          <a:bodyPr/>
          <a:lstStyle/>
          <a:p>
            <a:pPr>
              <a:lnSpc>
                <a:spcPct val="80000"/>
              </a:lnSpc>
              <a:buFont typeface="Wingdings" pitchFamily="2" charset="2"/>
              <a:buNone/>
            </a:pPr>
            <a:r>
              <a:rPr lang="en-US" sz="1800" dirty="0"/>
              <a:t>Session Description </a:t>
            </a:r>
          </a:p>
          <a:p>
            <a:pPr>
              <a:lnSpc>
                <a:spcPct val="80000"/>
              </a:lnSpc>
              <a:buFont typeface="Wingdings" pitchFamily="2" charset="2"/>
              <a:buNone/>
            </a:pPr>
            <a:r>
              <a:rPr lang="en-US" sz="1800" dirty="0"/>
              <a:t>    This session is designed to introduce you to the shortcuts of PowerPoint.</a:t>
            </a:r>
          </a:p>
          <a:p>
            <a:pPr>
              <a:lnSpc>
                <a:spcPct val="80000"/>
              </a:lnSpc>
              <a:buFont typeface="Wingdings" pitchFamily="2" charset="2"/>
              <a:buNone/>
            </a:pPr>
            <a:endParaRPr lang="en-US" sz="1800" dirty="0"/>
          </a:p>
          <a:p>
            <a:pPr>
              <a:lnSpc>
                <a:spcPct val="80000"/>
              </a:lnSpc>
              <a:buFont typeface="Wingdings" pitchFamily="2" charset="2"/>
              <a:buNone/>
            </a:pPr>
            <a:r>
              <a:rPr lang="en-US" sz="1800" dirty="0"/>
              <a:t>At the completion of this session the team member will: </a:t>
            </a:r>
          </a:p>
          <a:p>
            <a:pPr>
              <a:lnSpc>
                <a:spcPct val="80000"/>
              </a:lnSpc>
            </a:pPr>
            <a:r>
              <a:rPr lang="en-US" sz="1800" dirty="0"/>
              <a:t>be able to create a new presentation</a:t>
            </a:r>
          </a:p>
          <a:p>
            <a:pPr>
              <a:lnSpc>
                <a:spcPct val="80000"/>
              </a:lnSpc>
            </a:pPr>
            <a:r>
              <a:rPr lang="en-US" sz="1800" dirty="0"/>
              <a:t>know how to add links to a presentation</a:t>
            </a:r>
          </a:p>
          <a:p>
            <a:pPr>
              <a:lnSpc>
                <a:spcPct val="80000"/>
              </a:lnSpc>
            </a:pPr>
            <a:r>
              <a:rPr lang="en-US" sz="1800" dirty="0"/>
              <a:t>know how to transition speakers effectively</a:t>
            </a:r>
          </a:p>
          <a:p>
            <a:pPr>
              <a:lnSpc>
                <a:spcPct val="80000"/>
              </a:lnSpc>
              <a:buFont typeface="Wingdings" pitchFamily="2" charset="2"/>
              <a:buNone/>
            </a:pPr>
            <a:endParaRPr lang="en-US" sz="1800" dirty="0"/>
          </a:p>
          <a:p>
            <a:pPr>
              <a:lnSpc>
                <a:spcPct val="80000"/>
              </a:lnSpc>
              <a:buFont typeface="Wingdings" pitchFamily="2" charset="2"/>
              <a:buNone/>
            </a:pPr>
            <a:r>
              <a:rPr lang="en-US" sz="1800" dirty="0"/>
              <a:t>Who should attend? Anyone-New PowerPoint Users	</a:t>
            </a:r>
          </a:p>
          <a:p>
            <a:pPr>
              <a:lnSpc>
                <a:spcPct val="80000"/>
              </a:lnSpc>
              <a:buFont typeface="Wingdings" pitchFamily="2" charset="2"/>
              <a:buNone/>
            </a:pPr>
            <a:endParaRPr lang="en-US" sz="1800" dirty="0"/>
          </a:p>
          <a:p>
            <a:pPr>
              <a:lnSpc>
                <a:spcPct val="80000"/>
              </a:lnSpc>
              <a:buFont typeface="Wingdings" pitchFamily="2" charset="2"/>
              <a:buNone/>
            </a:pPr>
            <a:r>
              <a:rPr lang="en-US" sz="1800" dirty="0"/>
              <a:t>Presenter: Linda Steele</a:t>
            </a:r>
          </a:p>
          <a:p>
            <a:pPr>
              <a:lnSpc>
                <a:spcPct val="80000"/>
              </a:lnSpc>
              <a:buFont typeface="Wingdings" pitchFamily="2" charset="2"/>
              <a:buNone/>
            </a:pPr>
            <a:endParaRPr lang="en-US" sz="1800" dirty="0"/>
          </a:p>
          <a:p>
            <a:pPr>
              <a:lnSpc>
                <a:spcPct val="80000"/>
              </a:lnSpc>
              <a:buFont typeface="Wingdings" pitchFamily="2" charset="2"/>
              <a:buNone/>
            </a:pPr>
            <a:r>
              <a:rPr lang="en-US" sz="1800" dirty="0"/>
              <a:t>Prerequisite:  None </a:t>
            </a:r>
          </a:p>
          <a:p>
            <a:pPr>
              <a:lnSpc>
                <a:spcPct val="80000"/>
              </a:lnSpc>
              <a:buFont typeface="Wingdings" pitchFamily="2" charset="2"/>
              <a:buNone/>
            </a:pPr>
            <a:endParaRPr lang="en-US" sz="1800" dirty="0"/>
          </a:p>
          <a:p>
            <a:pPr>
              <a:lnSpc>
                <a:spcPct val="80000"/>
              </a:lnSpc>
              <a:buNone/>
            </a:pPr>
            <a:r>
              <a:rPr lang="en-US" sz="1800" dirty="0"/>
              <a:t>Level: Basic    </a:t>
            </a:r>
            <a:r>
              <a:rPr lang="en-US" sz="1800" b="0" dirty="0"/>
              <a:t>    </a:t>
            </a:r>
            <a:endParaRPr lang="en-US" sz="1800" dirty="0"/>
          </a:p>
          <a:p>
            <a:pPr>
              <a:lnSpc>
                <a:spcPct val="80000"/>
              </a:lnSpc>
              <a:buFont typeface="Wingdings" pitchFamily="2" charset="2"/>
              <a:buNone/>
            </a:pPr>
            <a:endParaRPr lang="en-US" sz="1800" dirty="0"/>
          </a:p>
          <a:p>
            <a:pPr>
              <a:lnSpc>
                <a:spcPct val="80000"/>
              </a:lnSpc>
              <a:buFont typeface="Wingdings" pitchFamily="2" charset="2"/>
              <a:buNone/>
            </a:pPr>
            <a:r>
              <a:rPr lang="en-US" sz="1800" dirty="0"/>
              <a:t>Program Length: 1 hour</a:t>
            </a:r>
          </a:p>
          <a:p>
            <a:pPr>
              <a:lnSpc>
                <a:spcPct val="80000"/>
              </a:lnSpc>
              <a:buFont typeface="Wingdings" pitchFamily="2" charset="2"/>
              <a:buNone/>
            </a:pPr>
            <a:endParaRPr lang="en-US" sz="1800" dirty="0"/>
          </a:p>
          <a:p>
            <a:pPr>
              <a:lnSpc>
                <a:spcPct val="80000"/>
              </a:lnSpc>
              <a:buNone/>
            </a:pPr>
            <a:r>
              <a:rPr lang="en-US" sz="1800" dirty="0"/>
              <a:t>CPE awarded:	1 hour Computer Software and Applications</a:t>
            </a:r>
          </a:p>
          <a:p>
            <a:pPr>
              <a:lnSpc>
                <a:spcPct val="80000"/>
              </a:lnSpc>
              <a:buFont typeface="Wingdings" pitchFamily="2" charset="2"/>
              <a:buNone/>
            </a:pPr>
            <a:endParaRPr lang="en-US" sz="1800" dirty="0"/>
          </a:p>
        </p:txBody>
      </p:sp>
    </p:spTree>
    <p:extLst>
      <p:ext uri="{BB962C8B-B14F-4D97-AF65-F5344CB8AC3E}">
        <p14:creationId xmlns:p14="http://schemas.microsoft.com/office/powerpoint/2010/main" val="3736803483"/>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a:t>
            </a:r>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221</a:t>
            </a:fld>
            <a:endParaRPr lang="en-US" dirty="0"/>
          </a:p>
        </p:txBody>
      </p:sp>
    </p:spTree>
    <p:extLst>
      <p:ext uri="{BB962C8B-B14F-4D97-AF65-F5344CB8AC3E}">
        <p14:creationId xmlns:p14="http://schemas.microsoft.com/office/powerpoint/2010/main" val="1665543353"/>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0"/>
          </p:nvPr>
        </p:nvSpPr>
        <p:spPr>
          <a:noFill/>
        </p:spPr>
        <p:txBody>
          <a:bodyPr/>
          <a:lstStyle/>
          <a:p>
            <a:fld id="{30F43571-382A-41D8-A10B-FFE0E43D877C}" type="slidenum">
              <a:rPr lang="en-US"/>
              <a:pPr/>
              <a:t>222</a:t>
            </a:fld>
            <a:endParaRPr lang="en-US" dirty="0"/>
          </a:p>
        </p:txBody>
      </p:sp>
      <p:sp>
        <p:nvSpPr>
          <p:cNvPr id="34819" name="Rectangle 2"/>
          <p:cNvSpPr>
            <a:spLocks noGrp="1" noChangeArrowheads="1"/>
          </p:cNvSpPr>
          <p:nvPr>
            <p:ph type="title"/>
          </p:nvPr>
        </p:nvSpPr>
        <p:spPr>
          <a:xfrm>
            <a:off x="304800" y="0"/>
            <a:ext cx="7391400" cy="990600"/>
          </a:xfrm>
        </p:spPr>
        <p:txBody>
          <a:bodyPr/>
          <a:lstStyle/>
          <a:p>
            <a:pPr algn="ctr"/>
            <a:r>
              <a:rPr lang="en-US" dirty="0">
                <a:solidFill>
                  <a:schemeClr val="accent1"/>
                </a:solidFill>
              </a:rPr>
              <a:t>Presentation Skills Level 1 – 1 Minute speech</a:t>
            </a:r>
          </a:p>
        </p:txBody>
      </p:sp>
      <p:sp>
        <p:nvSpPr>
          <p:cNvPr id="34820" name="Rectangle 3"/>
          <p:cNvSpPr>
            <a:spLocks noGrp="1" noChangeArrowheads="1"/>
          </p:cNvSpPr>
          <p:nvPr>
            <p:ph type="body" idx="1"/>
          </p:nvPr>
        </p:nvSpPr>
        <p:spPr>
          <a:xfrm>
            <a:off x="381000" y="1295400"/>
            <a:ext cx="7848600" cy="4800600"/>
          </a:xfrm>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 to write and give better presentations.</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have the tools to give better presentations</a:t>
            </a:r>
          </a:p>
          <a:p>
            <a:pPr>
              <a:lnSpc>
                <a:spcPct val="80000"/>
              </a:lnSpc>
            </a:pPr>
            <a:r>
              <a:rPr lang="en-US" sz="1400" dirty="0"/>
              <a:t>learn techniques to help him/her be more confident and comfortable in any speaking situation</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Who should attend? Managers and above strongly encouraged to attend</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2 hours</a:t>
            </a:r>
          </a:p>
          <a:p>
            <a:pPr>
              <a:lnSpc>
                <a:spcPct val="80000"/>
              </a:lnSpc>
              <a:buFont typeface="Wingdings" pitchFamily="2" charset="2"/>
              <a:buNone/>
            </a:pPr>
            <a:endParaRPr lang="en-US" sz="1400" dirty="0"/>
          </a:p>
          <a:p>
            <a:pPr>
              <a:lnSpc>
                <a:spcPct val="80000"/>
              </a:lnSpc>
              <a:buNone/>
            </a:pPr>
            <a:r>
              <a:rPr lang="en-US" sz="1400" dirty="0"/>
              <a:t>CPE awarded:        2 hours Communications and Marketing</a:t>
            </a:r>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dirty="0"/>
          </a:p>
          <a:p>
            <a:pPr>
              <a:lnSpc>
                <a:spcPct val="80000"/>
              </a:lnSpc>
              <a:buNone/>
            </a:pPr>
            <a:r>
              <a:rPr lang="en-US" sz="1400" dirty="0"/>
              <a:t>Level: Basic    </a:t>
            </a:r>
            <a:r>
              <a:rPr lang="en-US" sz="1400" b="0" dirty="0"/>
              <a:t>    </a:t>
            </a:r>
            <a:endParaRPr lang="en-US" sz="1400" dirty="0"/>
          </a:p>
          <a:p>
            <a:pPr>
              <a:lnSpc>
                <a:spcPct val="80000"/>
              </a:lnSpc>
              <a:buFont typeface="Wingdings" pitchFamily="2" charset="2"/>
              <a:buNone/>
            </a:pPr>
            <a:endParaRPr lang="en-US" sz="1400" dirty="0"/>
          </a:p>
          <a:p>
            <a:pPr>
              <a:lnSpc>
                <a:spcPct val="80000"/>
              </a:lnSpc>
            </a:pPr>
            <a:endParaRPr lang="en-US" sz="1400" dirty="0"/>
          </a:p>
        </p:txBody>
      </p:sp>
    </p:spTree>
    <p:extLst>
      <p:ext uri="{BB962C8B-B14F-4D97-AF65-F5344CB8AC3E}">
        <p14:creationId xmlns:p14="http://schemas.microsoft.com/office/powerpoint/2010/main" val="2067913815"/>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0"/>
          </p:nvPr>
        </p:nvSpPr>
        <p:spPr>
          <a:noFill/>
        </p:spPr>
        <p:txBody>
          <a:bodyPr/>
          <a:lstStyle/>
          <a:p>
            <a:fld id="{30F43571-382A-41D8-A10B-FFE0E43D877C}" type="slidenum">
              <a:rPr lang="en-US"/>
              <a:pPr/>
              <a:t>223</a:t>
            </a:fld>
            <a:endParaRPr lang="en-US" dirty="0"/>
          </a:p>
        </p:txBody>
      </p:sp>
      <p:sp>
        <p:nvSpPr>
          <p:cNvPr id="34819" name="Rectangle 2"/>
          <p:cNvSpPr>
            <a:spLocks noGrp="1" noChangeArrowheads="1"/>
          </p:cNvSpPr>
          <p:nvPr>
            <p:ph type="title"/>
          </p:nvPr>
        </p:nvSpPr>
        <p:spPr>
          <a:xfrm>
            <a:off x="304800" y="0"/>
            <a:ext cx="7391400" cy="990600"/>
          </a:xfrm>
        </p:spPr>
        <p:txBody>
          <a:bodyPr/>
          <a:lstStyle/>
          <a:p>
            <a:pPr algn="ctr"/>
            <a:r>
              <a:rPr lang="en-US" dirty="0">
                <a:solidFill>
                  <a:schemeClr val="accent1"/>
                </a:solidFill>
              </a:rPr>
              <a:t>Presentation Skills Level 2 – 3 Minute speech</a:t>
            </a:r>
          </a:p>
        </p:txBody>
      </p:sp>
      <p:sp>
        <p:nvSpPr>
          <p:cNvPr id="34820" name="Rectangle 3"/>
          <p:cNvSpPr>
            <a:spLocks noGrp="1" noChangeArrowheads="1"/>
          </p:cNvSpPr>
          <p:nvPr>
            <p:ph type="body" idx="1"/>
          </p:nvPr>
        </p:nvSpPr>
        <p:spPr>
          <a:xfrm>
            <a:off x="381000" y="1295400"/>
            <a:ext cx="7848600" cy="4800600"/>
          </a:xfrm>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 to write and give better presentations.</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have the tools to give better presentations</a:t>
            </a:r>
          </a:p>
          <a:p>
            <a:pPr>
              <a:lnSpc>
                <a:spcPct val="80000"/>
              </a:lnSpc>
            </a:pPr>
            <a:r>
              <a:rPr lang="en-US" sz="1400" dirty="0"/>
              <a:t>learn techniques to help him/her be more confident and comfortable in any speaking situation</a:t>
            </a:r>
          </a:p>
          <a:p>
            <a:pPr>
              <a:lnSpc>
                <a:spcPct val="80000"/>
              </a:lnSpc>
            </a:pPr>
            <a:r>
              <a:rPr lang="en-US" sz="1400" dirty="0"/>
              <a:t>create an elevator speech</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Who should attend? Managers and above strongly encouraged to attend</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2 hours</a:t>
            </a:r>
          </a:p>
          <a:p>
            <a:pPr>
              <a:lnSpc>
                <a:spcPct val="80000"/>
              </a:lnSpc>
              <a:buFont typeface="Wingdings" pitchFamily="2" charset="2"/>
              <a:buNone/>
            </a:pPr>
            <a:endParaRPr lang="en-US" sz="1400" dirty="0"/>
          </a:p>
          <a:p>
            <a:pPr>
              <a:lnSpc>
                <a:spcPct val="80000"/>
              </a:lnSpc>
              <a:buNone/>
            </a:pPr>
            <a:r>
              <a:rPr lang="en-US" sz="1400" dirty="0"/>
              <a:t>CPE awarded:        2 hours Communications and Marketing</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dirty="0"/>
          </a:p>
          <a:p>
            <a:pPr>
              <a:lnSpc>
                <a:spcPct val="80000"/>
              </a:lnSpc>
              <a:buNone/>
            </a:pPr>
            <a:r>
              <a:rPr lang="en-US" sz="1400" dirty="0"/>
              <a:t>Level: Basic    </a:t>
            </a:r>
            <a:r>
              <a:rPr lang="en-US" sz="1400" b="0" dirty="0"/>
              <a:t>    </a:t>
            </a:r>
            <a:endParaRPr lang="en-US" sz="1400" dirty="0"/>
          </a:p>
          <a:p>
            <a:pPr>
              <a:lnSpc>
                <a:spcPct val="80000"/>
              </a:lnSpc>
              <a:buFont typeface="Wingdings" pitchFamily="2" charset="2"/>
              <a:buNone/>
            </a:pPr>
            <a:endParaRPr lang="en-US" sz="1400" dirty="0"/>
          </a:p>
          <a:p>
            <a:pPr>
              <a:lnSpc>
                <a:spcPct val="80000"/>
              </a:lnSpc>
            </a:pPr>
            <a:endParaRPr lang="en-US" sz="1400" dirty="0"/>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0"/>
          </p:nvPr>
        </p:nvSpPr>
        <p:spPr>
          <a:noFill/>
        </p:spPr>
        <p:txBody>
          <a:bodyPr/>
          <a:lstStyle/>
          <a:p>
            <a:fld id="{30F43571-382A-41D8-A10B-FFE0E43D877C}" type="slidenum">
              <a:rPr lang="en-US"/>
              <a:pPr/>
              <a:t>224</a:t>
            </a:fld>
            <a:endParaRPr lang="en-US" dirty="0"/>
          </a:p>
        </p:txBody>
      </p:sp>
      <p:sp>
        <p:nvSpPr>
          <p:cNvPr id="34819" name="Rectangle 2"/>
          <p:cNvSpPr>
            <a:spLocks noGrp="1" noChangeArrowheads="1"/>
          </p:cNvSpPr>
          <p:nvPr>
            <p:ph type="title"/>
          </p:nvPr>
        </p:nvSpPr>
        <p:spPr>
          <a:xfrm>
            <a:off x="304800" y="0"/>
            <a:ext cx="7391400" cy="1219200"/>
          </a:xfrm>
        </p:spPr>
        <p:txBody>
          <a:bodyPr/>
          <a:lstStyle/>
          <a:p>
            <a:pPr algn="ctr"/>
            <a:r>
              <a:rPr lang="en-US" dirty="0">
                <a:solidFill>
                  <a:schemeClr val="accent1"/>
                </a:solidFill>
              </a:rPr>
              <a:t>Presentation Skills Level 3 – 5 Minute speech</a:t>
            </a:r>
          </a:p>
        </p:txBody>
      </p:sp>
      <p:sp>
        <p:nvSpPr>
          <p:cNvPr id="34820" name="Rectangle 3"/>
          <p:cNvSpPr>
            <a:spLocks noGrp="1" noChangeArrowheads="1"/>
          </p:cNvSpPr>
          <p:nvPr>
            <p:ph type="body" idx="1"/>
          </p:nvPr>
        </p:nvSpPr>
        <p:spPr>
          <a:xfrm>
            <a:off x="381000" y="1295400"/>
            <a:ext cx="7848600" cy="4800600"/>
          </a:xfrm>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 to write and give better presentations.</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have the tools to give better presentations</a:t>
            </a:r>
          </a:p>
          <a:p>
            <a:pPr>
              <a:lnSpc>
                <a:spcPct val="80000"/>
              </a:lnSpc>
            </a:pPr>
            <a:r>
              <a:rPr lang="en-US" sz="1400" dirty="0"/>
              <a:t>learn techniques to help him/her be more confident and comfortable in any speaking situation</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Who should attend? Managers and above strongly encouraged to attend</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2 hours</a:t>
            </a:r>
          </a:p>
          <a:p>
            <a:pPr>
              <a:lnSpc>
                <a:spcPct val="80000"/>
              </a:lnSpc>
              <a:buFont typeface="Wingdings" pitchFamily="2" charset="2"/>
              <a:buNone/>
            </a:pPr>
            <a:endParaRPr lang="en-US" sz="1400" dirty="0"/>
          </a:p>
          <a:p>
            <a:pPr>
              <a:lnSpc>
                <a:spcPct val="80000"/>
              </a:lnSpc>
              <a:buNone/>
            </a:pPr>
            <a:r>
              <a:rPr lang="en-US" sz="1400" dirty="0"/>
              <a:t>CPE awarded:        2 hours Communications and Marketing</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dirty="0"/>
          </a:p>
          <a:p>
            <a:pPr>
              <a:lnSpc>
                <a:spcPct val="80000"/>
              </a:lnSpc>
              <a:buNone/>
            </a:pPr>
            <a:r>
              <a:rPr lang="en-US" sz="1400" dirty="0"/>
              <a:t>Level: Basic    </a:t>
            </a:r>
            <a:r>
              <a:rPr lang="en-US" sz="1400" b="0" dirty="0"/>
              <a:t>    </a:t>
            </a:r>
            <a:endParaRPr lang="en-US" sz="1400" dirty="0"/>
          </a:p>
          <a:p>
            <a:pPr>
              <a:lnSpc>
                <a:spcPct val="80000"/>
              </a:lnSpc>
            </a:pPr>
            <a:endParaRPr lang="en-US" sz="1400" dirty="0"/>
          </a:p>
        </p:txBody>
      </p:sp>
    </p:spTree>
    <p:extLst>
      <p:ext uri="{BB962C8B-B14F-4D97-AF65-F5344CB8AC3E}">
        <p14:creationId xmlns:p14="http://schemas.microsoft.com/office/powerpoint/2010/main" val="1973866547"/>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quickbooks</a:t>
            </a:r>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225</a:t>
            </a:fld>
            <a:endParaRPr lang="en-US" dirty="0"/>
          </a:p>
        </p:txBody>
      </p:sp>
    </p:spTree>
    <p:extLst>
      <p:ext uri="{BB962C8B-B14F-4D97-AF65-F5344CB8AC3E}">
        <p14:creationId xmlns:p14="http://schemas.microsoft.com/office/powerpoint/2010/main" val="2472877731"/>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3"/>
          <p:cNvSpPr>
            <a:spLocks noGrp="1"/>
          </p:cNvSpPr>
          <p:nvPr>
            <p:ph type="sldNum" sz="quarter" idx="10"/>
          </p:nvPr>
        </p:nvSpPr>
        <p:spPr>
          <a:noFill/>
        </p:spPr>
        <p:txBody>
          <a:bodyPr/>
          <a:lstStyle/>
          <a:p>
            <a:fld id="{DE61C216-13B6-42DF-ACA8-82DADBBB107F}" type="slidenum">
              <a:rPr lang="en-US"/>
              <a:pPr/>
              <a:t>226</a:t>
            </a:fld>
            <a:endParaRPr lang="en-US" dirty="0"/>
          </a:p>
        </p:txBody>
      </p:sp>
      <p:sp>
        <p:nvSpPr>
          <p:cNvPr id="37891" name="Rectangle 2"/>
          <p:cNvSpPr>
            <a:spLocks noGrp="1" noChangeArrowheads="1"/>
          </p:cNvSpPr>
          <p:nvPr>
            <p:ph type="title"/>
          </p:nvPr>
        </p:nvSpPr>
        <p:spPr>
          <a:xfrm>
            <a:off x="304800" y="0"/>
            <a:ext cx="7391400" cy="914400"/>
          </a:xfrm>
        </p:spPr>
        <p:txBody>
          <a:bodyPr/>
          <a:lstStyle/>
          <a:p>
            <a:r>
              <a:rPr lang="en-US" dirty="0">
                <a:solidFill>
                  <a:schemeClr val="accent1"/>
                </a:solidFill>
              </a:rPr>
              <a:t>Beginning QuickBooks</a:t>
            </a:r>
          </a:p>
        </p:txBody>
      </p:sp>
      <p:sp>
        <p:nvSpPr>
          <p:cNvPr id="37892" name="Rectangle 3"/>
          <p:cNvSpPr>
            <a:spLocks noGrp="1" noChangeArrowheads="1"/>
          </p:cNvSpPr>
          <p:nvPr>
            <p:ph type="body" idx="1"/>
          </p:nvPr>
        </p:nvSpPr>
        <p:spPr>
          <a:xfrm>
            <a:off x="0" y="838200"/>
            <a:ext cx="4267200" cy="6019800"/>
          </a:xfrm>
        </p:spPr>
        <p:txBody>
          <a:bodyPr/>
          <a:lstStyle/>
          <a:p>
            <a:pPr>
              <a:lnSpc>
                <a:spcPct val="80000"/>
              </a:lnSpc>
              <a:buFont typeface="Wingdings" pitchFamily="2" charset="2"/>
              <a:buNone/>
            </a:pPr>
            <a:r>
              <a:rPr lang="en-US" sz="1200" dirty="0"/>
              <a:t>Session Description </a:t>
            </a:r>
          </a:p>
          <a:p>
            <a:pPr>
              <a:lnSpc>
                <a:spcPct val="80000"/>
              </a:lnSpc>
              <a:buFont typeface="Wingdings" pitchFamily="2" charset="2"/>
              <a:buNone/>
            </a:pPr>
            <a:r>
              <a:rPr lang="en-US" sz="1200" dirty="0"/>
              <a:t>   This session will work on introducing the individual to QuickBooks.</a:t>
            </a:r>
          </a:p>
          <a:p>
            <a:pPr>
              <a:lnSpc>
                <a:spcPct val="80000"/>
              </a:lnSpc>
              <a:buFont typeface="Wingdings" pitchFamily="2" charset="2"/>
              <a:buNone/>
            </a:pPr>
            <a:endParaRPr lang="en-US" sz="1200" dirty="0"/>
          </a:p>
          <a:p>
            <a:pPr>
              <a:lnSpc>
                <a:spcPct val="80000"/>
              </a:lnSpc>
              <a:buFont typeface="Wingdings" pitchFamily="2" charset="2"/>
              <a:buNone/>
            </a:pPr>
            <a:r>
              <a:rPr lang="en-US" sz="900" dirty="0"/>
              <a:t>At the completion of this session the team member will have an understanding of the following:</a:t>
            </a:r>
          </a:p>
          <a:p>
            <a:pPr>
              <a:lnSpc>
                <a:spcPct val="80000"/>
              </a:lnSpc>
            </a:pPr>
            <a:r>
              <a:rPr lang="en-US" sz="900" dirty="0"/>
              <a:t>what's new in QuickBooks </a:t>
            </a:r>
          </a:p>
          <a:p>
            <a:pPr>
              <a:lnSpc>
                <a:spcPct val="80000"/>
              </a:lnSpc>
            </a:pPr>
            <a:r>
              <a:rPr lang="en-US" sz="900" dirty="0"/>
              <a:t>QuickBooks look and feel </a:t>
            </a:r>
          </a:p>
          <a:p>
            <a:pPr>
              <a:lnSpc>
                <a:spcPct val="80000"/>
              </a:lnSpc>
            </a:pPr>
            <a:r>
              <a:rPr lang="en-US" sz="900" dirty="0"/>
              <a:t>how transactions work in QuickBooks </a:t>
            </a:r>
          </a:p>
          <a:p>
            <a:pPr>
              <a:lnSpc>
                <a:spcPct val="80000"/>
              </a:lnSpc>
            </a:pPr>
            <a:r>
              <a:rPr lang="en-US" sz="900" dirty="0"/>
              <a:t>QuickBooks items </a:t>
            </a:r>
          </a:p>
          <a:p>
            <a:pPr>
              <a:lnSpc>
                <a:spcPct val="80000"/>
              </a:lnSpc>
            </a:pPr>
            <a:r>
              <a:rPr lang="en-US" sz="900" dirty="0"/>
              <a:t>using quickfill to speed up data entry </a:t>
            </a:r>
          </a:p>
          <a:p>
            <a:pPr>
              <a:lnSpc>
                <a:spcPct val="80000"/>
              </a:lnSpc>
            </a:pPr>
            <a:r>
              <a:rPr lang="en-US" sz="900" dirty="0"/>
              <a:t>managing revenue (sales) </a:t>
            </a:r>
          </a:p>
          <a:p>
            <a:pPr>
              <a:lnSpc>
                <a:spcPct val="80000"/>
              </a:lnSpc>
            </a:pPr>
            <a:r>
              <a:rPr lang="en-US" sz="900" dirty="0"/>
              <a:t>the steps involved with tracking revenue transactions </a:t>
            </a:r>
          </a:p>
          <a:p>
            <a:pPr>
              <a:lnSpc>
                <a:spcPct val="80000"/>
              </a:lnSpc>
            </a:pPr>
            <a:r>
              <a:rPr lang="en-US" sz="900" dirty="0"/>
              <a:t>setting up customers and jobs </a:t>
            </a:r>
          </a:p>
          <a:p>
            <a:pPr>
              <a:lnSpc>
                <a:spcPct val="80000"/>
              </a:lnSpc>
            </a:pPr>
            <a:r>
              <a:rPr lang="en-US" sz="900" dirty="0"/>
              <a:t>custom fields </a:t>
            </a:r>
          </a:p>
          <a:p>
            <a:pPr>
              <a:lnSpc>
                <a:spcPct val="80000"/>
              </a:lnSpc>
            </a:pPr>
            <a:r>
              <a:rPr lang="en-US" sz="900" dirty="0"/>
              <a:t>recording cash sales and invoices </a:t>
            </a:r>
          </a:p>
          <a:p>
            <a:pPr>
              <a:lnSpc>
                <a:spcPct val="80000"/>
              </a:lnSpc>
            </a:pPr>
            <a:r>
              <a:rPr lang="en-US" sz="900" dirty="0"/>
              <a:t>recording payments from customers </a:t>
            </a:r>
          </a:p>
          <a:p>
            <a:pPr>
              <a:lnSpc>
                <a:spcPct val="80000"/>
              </a:lnSpc>
            </a:pPr>
            <a:r>
              <a:rPr lang="en-US" sz="900" dirty="0"/>
              <a:t>recording customer discounts </a:t>
            </a:r>
          </a:p>
          <a:p>
            <a:pPr>
              <a:lnSpc>
                <a:spcPct val="80000"/>
              </a:lnSpc>
            </a:pPr>
            <a:r>
              <a:rPr lang="en-US" sz="900" dirty="0"/>
              <a:t>applying payments to customer invoices </a:t>
            </a:r>
          </a:p>
          <a:p>
            <a:pPr>
              <a:lnSpc>
                <a:spcPct val="80000"/>
              </a:lnSpc>
            </a:pPr>
            <a:r>
              <a:rPr lang="en-US" sz="900" dirty="0"/>
              <a:t>undeposited funds recording customer returns and credits </a:t>
            </a:r>
          </a:p>
          <a:p>
            <a:pPr>
              <a:lnSpc>
                <a:spcPct val="80000"/>
              </a:lnSpc>
            </a:pPr>
            <a:r>
              <a:rPr lang="en-US" sz="900" dirty="0"/>
              <a:t>refunding customers by check or credit card </a:t>
            </a:r>
          </a:p>
          <a:p>
            <a:pPr>
              <a:lnSpc>
                <a:spcPct val="80000"/>
              </a:lnSpc>
            </a:pPr>
            <a:r>
              <a:rPr lang="en-US" sz="900" dirty="0"/>
              <a:t>customer statements </a:t>
            </a:r>
          </a:p>
          <a:p>
            <a:pPr>
              <a:lnSpc>
                <a:spcPct val="80000"/>
              </a:lnSpc>
            </a:pPr>
            <a:r>
              <a:rPr lang="en-US" sz="900" dirty="0"/>
              <a:t>writing off bad debts </a:t>
            </a:r>
          </a:p>
          <a:p>
            <a:pPr>
              <a:lnSpc>
                <a:spcPct val="80000"/>
              </a:lnSpc>
            </a:pPr>
            <a:r>
              <a:rPr lang="en-US" sz="900" dirty="0"/>
              <a:t>making deposits </a:t>
            </a:r>
          </a:p>
          <a:p>
            <a:pPr>
              <a:lnSpc>
                <a:spcPct val="80000"/>
              </a:lnSpc>
            </a:pPr>
            <a:r>
              <a:rPr lang="en-US" sz="900" dirty="0"/>
              <a:t>transferring money between accounts </a:t>
            </a:r>
          </a:p>
          <a:p>
            <a:pPr>
              <a:lnSpc>
                <a:spcPct val="80000"/>
              </a:lnSpc>
            </a:pPr>
            <a:r>
              <a:rPr lang="en-US" sz="900" dirty="0"/>
              <a:t>managing expenditures setting up vendors in the vendor list </a:t>
            </a:r>
          </a:p>
          <a:p>
            <a:pPr>
              <a:lnSpc>
                <a:spcPct val="80000"/>
              </a:lnSpc>
            </a:pPr>
            <a:r>
              <a:rPr lang="en-US" sz="900" dirty="0"/>
              <a:t>using classes to separate income and expenses </a:t>
            </a:r>
          </a:p>
          <a:p>
            <a:pPr>
              <a:lnSpc>
                <a:spcPct val="80000"/>
              </a:lnSpc>
            </a:pPr>
            <a:r>
              <a:rPr lang="en-US" sz="900" dirty="0"/>
              <a:t>managing accounts payable </a:t>
            </a:r>
          </a:p>
          <a:p>
            <a:pPr>
              <a:lnSpc>
                <a:spcPct val="80000"/>
              </a:lnSpc>
            </a:pPr>
            <a:r>
              <a:rPr lang="en-US" sz="900" dirty="0"/>
              <a:t>entering bills </a:t>
            </a:r>
          </a:p>
          <a:p>
            <a:pPr>
              <a:lnSpc>
                <a:spcPct val="80000"/>
              </a:lnSpc>
            </a:pPr>
            <a:r>
              <a:rPr lang="en-US" sz="900" dirty="0"/>
              <a:t>job costing in QuickBooks </a:t>
            </a:r>
          </a:p>
          <a:p>
            <a:pPr>
              <a:lnSpc>
                <a:spcPct val="80000"/>
              </a:lnSpc>
            </a:pPr>
            <a:r>
              <a:rPr lang="en-US" sz="900" dirty="0"/>
              <a:t>paying vendors by check or credit card </a:t>
            </a:r>
          </a:p>
          <a:p>
            <a:pPr>
              <a:lnSpc>
                <a:spcPct val="80000"/>
              </a:lnSpc>
            </a:pPr>
            <a:r>
              <a:rPr lang="en-US" sz="900" dirty="0"/>
              <a:t>partial payments of bills </a:t>
            </a:r>
          </a:p>
          <a:p>
            <a:pPr>
              <a:lnSpc>
                <a:spcPct val="80000"/>
              </a:lnSpc>
            </a:pPr>
            <a:r>
              <a:rPr lang="en-US" sz="900" dirty="0"/>
              <a:t>taking a discount when paying a bill </a:t>
            </a:r>
          </a:p>
          <a:p>
            <a:pPr>
              <a:lnSpc>
                <a:spcPct val="80000"/>
              </a:lnSpc>
            </a:pPr>
            <a:r>
              <a:rPr lang="en-US" sz="900" dirty="0"/>
              <a:t>printing  and voiding checks </a:t>
            </a:r>
          </a:p>
          <a:p>
            <a:pPr>
              <a:lnSpc>
                <a:spcPct val="80000"/>
              </a:lnSpc>
            </a:pPr>
            <a:r>
              <a:rPr lang="en-US" sz="900" dirty="0"/>
              <a:t>creating and applying vendor credits </a:t>
            </a:r>
          </a:p>
          <a:p>
            <a:pPr>
              <a:lnSpc>
                <a:spcPct val="80000"/>
              </a:lnSpc>
            </a:pPr>
            <a:r>
              <a:rPr lang="en-US" sz="900" dirty="0"/>
              <a:t>tracking petty cash and credit cards </a:t>
            </a:r>
          </a:p>
          <a:p>
            <a:pPr>
              <a:lnSpc>
                <a:spcPct val="80000"/>
              </a:lnSpc>
            </a:pPr>
            <a:r>
              <a:rPr lang="en-US" sz="900" dirty="0"/>
              <a:t>bank accounts and reconciliation </a:t>
            </a:r>
          </a:p>
          <a:p>
            <a:pPr>
              <a:lnSpc>
                <a:spcPct val="80000"/>
              </a:lnSpc>
            </a:pPr>
            <a:r>
              <a:rPr lang="en-US" sz="900" dirty="0"/>
              <a:t>reconciling with your bank statement </a:t>
            </a:r>
          </a:p>
          <a:p>
            <a:pPr>
              <a:lnSpc>
                <a:spcPct val="80000"/>
              </a:lnSpc>
            </a:pPr>
            <a:endParaRPr lang="en-US" sz="900" dirty="0"/>
          </a:p>
          <a:p>
            <a:pPr>
              <a:lnSpc>
                <a:spcPct val="80000"/>
              </a:lnSpc>
            </a:pPr>
            <a:endParaRPr lang="en-US" sz="900" dirty="0"/>
          </a:p>
          <a:p>
            <a:pPr>
              <a:lnSpc>
                <a:spcPct val="80000"/>
              </a:lnSpc>
            </a:pPr>
            <a:endParaRPr lang="en-US" sz="900" dirty="0"/>
          </a:p>
        </p:txBody>
      </p:sp>
      <p:sp>
        <p:nvSpPr>
          <p:cNvPr id="37893" name="Rectangle 4"/>
          <p:cNvSpPr>
            <a:spLocks noChangeArrowheads="1"/>
          </p:cNvSpPr>
          <p:nvPr/>
        </p:nvSpPr>
        <p:spPr bwMode="auto">
          <a:xfrm>
            <a:off x="4267200" y="914400"/>
            <a:ext cx="4038600" cy="5943600"/>
          </a:xfrm>
          <a:prstGeom prst="rect">
            <a:avLst/>
          </a:prstGeom>
          <a:noFill/>
          <a:ln w="9525">
            <a:noFill/>
            <a:miter lim="800000"/>
            <a:headEnd/>
            <a:tailEnd/>
          </a:ln>
        </p:spPr>
        <p:txBody>
          <a:bodyPr/>
          <a:lstStyle/>
          <a:p>
            <a:pPr marL="282575" indent="-282575">
              <a:spcBef>
                <a:spcPct val="20000"/>
              </a:spcBef>
              <a:buFont typeface="Wingdings" pitchFamily="2" charset="2"/>
              <a:buChar char="§"/>
            </a:pPr>
            <a:endParaRPr lang="en-US" sz="2000" b="1" dirty="0">
              <a:latin typeface="Arial" charset="0"/>
            </a:endParaRPr>
          </a:p>
        </p:txBody>
      </p:sp>
      <p:sp>
        <p:nvSpPr>
          <p:cNvPr id="37894" name="Rectangle 5"/>
          <p:cNvSpPr>
            <a:spLocks noChangeArrowheads="1"/>
          </p:cNvSpPr>
          <p:nvPr/>
        </p:nvSpPr>
        <p:spPr bwMode="auto">
          <a:xfrm>
            <a:off x="4267200" y="685800"/>
            <a:ext cx="4191000" cy="6172200"/>
          </a:xfrm>
          <a:prstGeom prst="rect">
            <a:avLst/>
          </a:prstGeom>
          <a:noFill/>
          <a:ln w="9525">
            <a:noFill/>
            <a:miter lim="800000"/>
            <a:headEnd/>
            <a:tailEnd/>
          </a:ln>
        </p:spPr>
        <p:txBody>
          <a:bodyPr/>
          <a:lstStyle/>
          <a:p>
            <a:pPr marL="282575" indent="-282575">
              <a:spcBef>
                <a:spcPct val="20000"/>
              </a:spcBef>
              <a:buFont typeface="Wingdings" pitchFamily="2" charset="2"/>
              <a:buChar char="§"/>
            </a:pPr>
            <a:r>
              <a:rPr lang="en-US" sz="1000" b="1" dirty="0">
                <a:latin typeface="Arial" charset="0"/>
              </a:rPr>
              <a:t>finding bank reconciliation errors </a:t>
            </a:r>
          </a:p>
          <a:p>
            <a:pPr marL="282575" indent="-282575">
              <a:spcBef>
                <a:spcPct val="20000"/>
              </a:spcBef>
              <a:buFont typeface="Wingdings" pitchFamily="2" charset="2"/>
              <a:buChar char="§"/>
            </a:pPr>
            <a:r>
              <a:rPr lang="en-US" sz="1000" b="1" dirty="0">
                <a:latin typeface="Arial" charset="0"/>
              </a:rPr>
              <a:t>correcting errors in the checking account </a:t>
            </a:r>
          </a:p>
          <a:p>
            <a:pPr marL="282575" indent="-282575">
              <a:spcBef>
                <a:spcPct val="20000"/>
              </a:spcBef>
              <a:buFont typeface="Wingdings" pitchFamily="2" charset="2"/>
              <a:buChar char="§"/>
            </a:pPr>
            <a:r>
              <a:rPr lang="en-US" sz="1000" b="1" dirty="0">
                <a:latin typeface="Arial" charset="0"/>
              </a:rPr>
              <a:t>correcting transactions in closed accounting periods </a:t>
            </a:r>
          </a:p>
          <a:p>
            <a:pPr marL="282575" indent="-282575">
              <a:spcBef>
                <a:spcPct val="20000"/>
              </a:spcBef>
              <a:buFont typeface="Wingdings" pitchFamily="2" charset="2"/>
              <a:buChar char="§"/>
            </a:pPr>
            <a:r>
              <a:rPr lang="en-US" sz="1000" b="1" dirty="0">
                <a:latin typeface="Arial" charset="0"/>
              </a:rPr>
              <a:t>handling bounced checks reports and graphs </a:t>
            </a:r>
          </a:p>
          <a:p>
            <a:pPr marL="282575" indent="-282575">
              <a:spcBef>
                <a:spcPct val="20000"/>
              </a:spcBef>
              <a:buFont typeface="Wingdings" pitchFamily="2" charset="2"/>
              <a:buChar char="§"/>
            </a:pPr>
            <a:r>
              <a:rPr lang="en-US" sz="1000" b="1" dirty="0">
                <a:latin typeface="Arial" charset="0"/>
              </a:rPr>
              <a:t>quickreports </a:t>
            </a:r>
          </a:p>
          <a:p>
            <a:pPr marL="282575" indent="-282575">
              <a:spcBef>
                <a:spcPct val="20000"/>
              </a:spcBef>
              <a:buFont typeface="Wingdings" pitchFamily="2" charset="2"/>
              <a:buChar char="§"/>
            </a:pPr>
            <a:r>
              <a:rPr lang="en-US" sz="1000" b="1" dirty="0">
                <a:latin typeface="Arial" charset="0"/>
              </a:rPr>
              <a:t>list reports </a:t>
            </a:r>
          </a:p>
          <a:p>
            <a:pPr marL="282575" indent="-282575">
              <a:spcBef>
                <a:spcPct val="20000"/>
              </a:spcBef>
              <a:buFont typeface="Wingdings" pitchFamily="2" charset="2"/>
              <a:buChar char="§"/>
            </a:pPr>
            <a:r>
              <a:rPr lang="en-US" sz="1000" b="1" dirty="0">
                <a:latin typeface="Arial" charset="0"/>
              </a:rPr>
              <a:t>analysis reports accounts receivable and accounts payable reports </a:t>
            </a:r>
          </a:p>
          <a:p>
            <a:pPr marL="282575" indent="-282575">
              <a:spcBef>
                <a:spcPct val="20000"/>
              </a:spcBef>
              <a:buFont typeface="Wingdings" pitchFamily="2" charset="2"/>
              <a:buChar char="§"/>
            </a:pPr>
            <a:r>
              <a:rPr lang="en-US" sz="1000" b="1" dirty="0">
                <a:latin typeface="Arial" charset="0"/>
              </a:rPr>
              <a:t>customizing reports memorizing reports </a:t>
            </a:r>
          </a:p>
          <a:p>
            <a:pPr marL="282575" indent="-282575">
              <a:spcBef>
                <a:spcPct val="20000"/>
              </a:spcBef>
              <a:buFont typeface="Wingdings" pitchFamily="2" charset="2"/>
              <a:buChar char="§"/>
            </a:pPr>
            <a:r>
              <a:rPr lang="en-US" sz="1000" b="1" dirty="0">
                <a:latin typeface="Arial" charset="0"/>
              </a:rPr>
              <a:t>setting up budgets and using budget reports exporting reports to Excel QuickBooks graphs </a:t>
            </a:r>
          </a:p>
          <a:p>
            <a:pPr marL="282575" indent="-282575">
              <a:spcBef>
                <a:spcPct val="20000"/>
              </a:spcBef>
              <a:buFont typeface="Wingdings" pitchFamily="2" charset="2"/>
              <a:buChar char="§"/>
            </a:pPr>
            <a:r>
              <a:rPr lang="en-US" sz="1000" b="1" dirty="0">
                <a:latin typeface="Arial" charset="0"/>
              </a:rPr>
              <a:t>setting up a company file the easy step interview vs. the sleeter group's 12-step setup process </a:t>
            </a:r>
          </a:p>
          <a:p>
            <a:pPr marL="282575" indent="-282575">
              <a:spcBef>
                <a:spcPct val="20000"/>
              </a:spcBef>
              <a:buFont typeface="Wingdings" pitchFamily="2" charset="2"/>
              <a:buChar char="§"/>
            </a:pPr>
            <a:r>
              <a:rPr lang="en-US" sz="1000" b="1" dirty="0">
                <a:latin typeface="Arial" charset="0"/>
              </a:rPr>
              <a:t>choosing a start date </a:t>
            </a:r>
          </a:p>
          <a:p>
            <a:pPr marL="282575" indent="-282575">
              <a:spcBef>
                <a:spcPct val="20000"/>
              </a:spcBef>
              <a:buFont typeface="Wingdings" pitchFamily="2" charset="2"/>
              <a:buChar char="§"/>
            </a:pPr>
            <a:r>
              <a:rPr lang="en-US" sz="1000" b="1" dirty="0">
                <a:latin typeface="Arial" charset="0"/>
              </a:rPr>
              <a:t>modifying the chart of accounts </a:t>
            </a:r>
          </a:p>
          <a:p>
            <a:pPr marL="282575" indent="-282575">
              <a:spcBef>
                <a:spcPct val="20000"/>
              </a:spcBef>
              <a:buFont typeface="Wingdings" pitchFamily="2" charset="2"/>
              <a:buChar char="§"/>
            </a:pPr>
            <a:r>
              <a:rPr lang="en-US" sz="1000" b="1" dirty="0">
                <a:latin typeface="Arial" charset="0"/>
              </a:rPr>
              <a:t>understanding QuickBooks equity accounts </a:t>
            </a:r>
          </a:p>
          <a:p>
            <a:pPr marL="282575" indent="-282575">
              <a:spcBef>
                <a:spcPct val="20000"/>
              </a:spcBef>
              <a:buFont typeface="Wingdings" pitchFamily="2" charset="2"/>
              <a:buChar char="§"/>
            </a:pPr>
            <a:r>
              <a:rPr lang="en-US" sz="1000" b="1" dirty="0">
                <a:latin typeface="Arial" charset="0"/>
              </a:rPr>
              <a:t>how QuickBooks items are used </a:t>
            </a:r>
          </a:p>
          <a:p>
            <a:pPr marL="282575" indent="-282575">
              <a:spcBef>
                <a:spcPct val="20000"/>
              </a:spcBef>
              <a:buFont typeface="Wingdings" pitchFamily="2" charset="2"/>
              <a:buChar char="§"/>
            </a:pPr>
            <a:r>
              <a:rPr lang="en-US" sz="1000" b="1" dirty="0">
                <a:latin typeface="Arial" charset="0"/>
              </a:rPr>
              <a:t>setting up sales tax and preferences </a:t>
            </a:r>
          </a:p>
          <a:p>
            <a:pPr marL="282575" indent="-282575">
              <a:spcBef>
                <a:spcPct val="20000"/>
              </a:spcBef>
              <a:buFont typeface="Wingdings" pitchFamily="2" charset="2"/>
              <a:buChar char="§"/>
            </a:pPr>
            <a:r>
              <a:rPr lang="en-US" sz="1000" b="1" dirty="0">
                <a:latin typeface="Arial" charset="0"/>
              </a:rPr>
              <a:t>entering opening balances </a:t>
            </a:r>
          </a:p>
          <a:p>
            <a:pPr marL="282575" indent="-282575">
              <a:spcBef>
                <a:spcPct val="20000"/>
              </a:spcBef>
              <a:buFont typeface="Wingdings" pitchFamily="2" charset="2"/>
              <a:buChar char="§"/>
            </a:pPr>
            <a:r>
              <a:rPr lang="en-US" sz="1000" b="1" dirty="0">
                <a:latin typeface="Arial" charset="0"/>
              </a:rPr>
              <a:t>closing opening balance equity to retained earnings </a:t>
            </a:r>
          </a:p>
          <a:p>
            <a:pPr marL="282575" indent="-282575">
              <a:spcBef>
                <a:spcPct val="20000"/>
              </a:spcBef>
              <a:buFont typeface="Wingdings" pitchFamily="2" charset="2"/>
              <a:buChar char="§"/>
            </a:pPr>
            <a:r>
              <a:rPr lang="en-US" sz="1000" b="1" dirty="0">
                <a:latin typeface="Arial" charset="0"/>
              </a:rPr>
              <a:t>verifying your opening balance sheet </a:t>
            </a:r>
          </a:p>
          <a:p>
            <a:pPr marL="282575" indent="-282575">
              <a:spcBef>
                <a:spcPct val="20000"/>
              </a:spcBef>
              <a:buFont typeface="Wingdings" pitchFamily="2" charset="2"/>
              <a:buChar char="§"/>
            </a:pPr>
            <a:r>
              <a:rPr lang="en-US" sz="1000" b="1" dirty="0">
                <a:latin typeface="Arial" charset="0"/>
              </a:rPr>
              <a:t>setting up users of the file and assigning privileges </a:t>
            </a:r>
          </a:p>
          <a:p>
            <a:pPr marL="282575" indent="-282575">
              <a:spcBef>
                <a:spcPct val="20000"/>
              </a:spcBef>
              <a:buFont typeface="Wingdings" pitchFamily="2" charset="2"/>
              <a:buChar char="§"/>
            </a:pPr>
            <a:r>
              <a:rPr lang="en-US" sz="1000" b="1" dirty="0">
                <a:latin typeface="Arial" charset="0"/>
              </a:rPr>
              <a:t>modifying sales forms </a:t>
            </a:r>
          </a:p>
          <a:p>
            <a:pPr marL="282575" indent="-282575">
              <a:spcBef>
                <a:spcPct val="20000"/>
              </a:spcBef>
              <a:buFont typeface="Wingdings" pitchFamily="2" charset="2"/>
              <a:buChar char="§"/>
            </a:pPr>
            <a:r>
              <a:rPr lang="en-US" sz="1000" b="1" dirty="0">
                <a:latin typeface="Arial" charset="0"/>
              </a:rPr>
              <a:t>layout designer</a:t>
            </a:r>
          </a:p>
          <a:p>
            <a:pPr marL="282575" indent="-282575">
              <a:spcBef>
                <a:spcPct val="20000"/>
              </a:spcBef>
              <a:buFont typeface="Wingdings" pitchFamily="2" charset="2"/>
              <a:buNone/>
            </a:pPr>
            <a:r>
              <a:rPr lang="en-US" sz="1000" b="1" dirty="0">
                <a:latin typeface="Arial" charset="0"/>
              </a:rPr>
              <a:t>Who should attend?  Anyone </a:t>
            </a:r>
          </a:p>
          <a:p>
            <a:pPr marL="282575" indent="-282575">
              <a:spcBef>
                <a:spcPct val="20000"/>
              </a:spcBef>
              <a:buFont typeface="Wingdings" pitchFamily="2" charset="2"/>
              <a:buNone/>
            </a:pPr>
            <a:r>
              <a:rPr lang="en-US" sz="1000" b="1" dirty="0">
                <a:latin typeface="Arial" charset="0"/>
              </a:rPr>
              <a:t>CPE awarded:	3 hours Computer Software and Applications</a:t>
            </a:r>
          </a:p>
          <a:p>
            <a:pPr marL="282575" indent="-282575">
              <a:spcBef>
                <a:spcPct val="20000"/>
              </a:spcBef>
              <a:buFont typeface="Wingdings" pitchFamily="2" charset="2"/>
              <a:buNone/>
            </a:pPr>
            <a:r>
              <a:rPr lang="en-US" sz="1000" b="1" dirty="0">
                <a:latin typeface="Arial" charset="0"/>
              </a:rPr>
              <a:t>Presenter: Linda  Steele</a:t>
            </a:r>
          </a:p>
          <a:p>
            <a:pPr marL="282575" indent="-282575">
              <a:spcBef>
                <a:spcPct val="20000"/>
              </a:spcBef>
              <a:buFont typeface="Wingdings" pitchFamily="2" charset="2"/>
              <a:buNone/>
            </a:pPr>
            <a:r>
              <a:rPr lang="en-US" sz="1000" b="1" dirty="0">
                <a:latin typeface="Arial" charset="0"/>
              </a:rPr>
              <a:t>Program Length: 3 hours</a:t>
            </a:r>
          </a:p>
          <a:p>
            <a:pPr marL="282575" indent="-282575">
              <a:spcBef>
                <a:spcPct val="20000"/>
              </a:spcBef>
            </a:pPr>
            <a:r>
              <a:rPr lang="en-US" sz="1000" b="1" dirty="0">
                <a:latin typeface="Arial" charset="0"/>
              </a:rPr>
              <a:t>Prerequisite:  None </a:t>
            </a:r>
          </a:p>
          <a:p>
            <a:pPr marL="282575" indent="-282575">
              <a:spcBef>
                <a:spcPct val="20000"/>
              </a:spcBef>
            </a:pPr>
            <a:r>
              <a:rPr lang="en-US" sz="1000" b="1" dirty="0">
                <a:latin typeface="Arial" charset="0"/>
              </a:rPr>
              <a:t>Level: Basic        </a:t>
            </a:r>
          </a:p>
          <a:p>
            <a:pPr marL="282575" indent="-282575">
              <a:spcBef>
                <a:spcPct val="20000"/>
              </a:spcBef>
              <a:buFont typeface="Wingdings" pitchFamily="2" charset="2"/>
              <a:buNone/>
            </a:pPr>
            <a:endParaRPr lang="en-US" sz="1000" b="1" dirty="0">
              <a:latin typeface="Arial" charset="0"/>
            </a:endParaRPr>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3"/>
          <p:cNvSpPr>
            <a:spLocks noGrp="1"/>
          </p:cNvSpPr>
          <p:nvPr>
            <p:ph type="sldNum" sz="quarter" idx="10"/>
          </p:nvPr>
        </p:nvSpPr>
        <p:spPr>
          <a:noFill/>
        </p:spPr>
        <p:txBody>
          <a:bodyPr/>
          <a:lstStyle/>
          <a:p>
            <a:fld id="{E0205600-4D14-42B9-90DC-F55B7231A40F}" type="slidenum">
              <a:rPr lang="en-US"/>
              <a:pPr/>
              <a:t>227</a:t>
            </a:fld>
            <a:endParaRPr lang="en-US" dirty="0"/>
          </a:p>
        </p:txBody>
      </p:sp>
      <p:sp>
        <p:nvSpPr>
          <p:cNvPr id="38915" name="Rectangle 2"/>
          <p:cNvSpPr>
            <a:spLocks noGrp="1" noChangeArrowheads="1"/>
          </p:cNvSpPr>
          <p:nvPr>
            <p:ph type="title"/>
          </p:nvPr>
        </p:nvSpPr>
        <p:spPr>
          <a:xfrm>
            <a:off x="304800" y="0"/>
            <a:ext cx="7391400" cy="1066800"/>
          </a:xfrm>
        </p:spPr>
        <p:txBody>
          <a:bodyPr/>
          <a:lstStyle/>
          <a:p>
            <a:r>
              <a:rPr lang="en-US" dirty="0">
                <a:solidFill>
                  <a:schemeClr val="accent1"/>
                </a:solidFill>
              </a:rPr>
              <a:t>Advanced QuickBooks</a:t>
            </a:r>
          </a:p>
        </p:txBody>
      </p:sp>
      <p:sp>
        <p:nvSpPr>
          <p:cNvPr id="38916" name="Rectangle 3"/>
          <p:cNvSpPr>
            <a:spLocks noGrp="1" noChangeArrowheads="1"/>
          </p:cNvSpPr>
          <p:nvPr>
            <p:ph type="body" idx="1"/>
          </p:nvPr>
        </p:nvSpPr>
        <p:spPr>
          <a:xfrm>
            <a:off x="0" y="762000"/>
            <a:ext cx="4114800" cy="5867400"/>
          </a:xfrm>
        </p:spPr>
        <p:txBody>
          <a:bodyPr/>
          <a:lstStyle/>
          <a:p>
            <a:pPr>
              <a:lnSpc>
                <a:spcPct val="80000"/>
              </a:lnSpc>
              <a:buFont typeface="Wingdings" pitchFamily="2" charset="2"/>
              <a:buNone/>
            </a:pPr>
            <a:r>
              <a:rPr lang="en-US" sz="1000" dirty="0"/>
              <a:t>Session Description </a:t>
            </a:r>
          </a:p>
          <a:p>
            <a:pPr>
              <a:lnSpc>
                <a:spcPct val="80000"/>
              </a:lnSpc>
              <a:buFont typeface="Wingdings" pitchFamily="2" charset="2"/>
              <a:buNone/>
            </a:pPr>
            <a:r>
              <a:rPr lang="en-US" sz="1000" dirty="0"/>
              <a:t>   This session will work on expanding on the individual’s QuickBooks skills.</a:t>
            </a:r>
          </a:p>
          <a:p>
            <a:pPr>
              <a:lnSpc>
                <a:spcPct val="80000"/>
              </a:lnSpc>
              <a:buFont typeface="Wingdings" pitchFamily="2" charset="2"/>
              <a:buNone/>
            </a:pPr>
            <a:endParaRPr lang="en-US" sz="1000" dirty="0"/>
          </a:p>
          <a:p>
            <a:pPr>
              <a:lnSpc>
                <a:spcPct val="80000"/>
              </a:lnSpc>
              <a:buFont typeface="Wingdings" pitchFamily="2" charset="2"/>
              <a:buNone/>
            </a:pPr>
            <a:r>
              <a:rPr lang="en-US" sz="1000" dirty="0"/>
              <a:t>At the completion of this session the team member will have an understanding of the following:</a:t>
            </a:r>
          </a:p>
          <a:p>
            <a:pPr>
              <a:lnSpc>
                <a:spcPct val="80000"/>
              </a:lnSpc>
              <a:buFont typeface="Wingdings" pitchFamily="2" charset="2"/>
              <a:buNone/>
            </a:pPr>
            <a:r>
              <a:rPr lang="en-US" sz="1000" dirty="0"/>
              <a:t>        pass through expenses</a:t>
            </a:r>
          </a:p>
          <a:p>
            <a:pPr>
              <a:lnSpc>
                <a:spcPct val="80000"/>
              </a:lnSpc>
              <a:buFont typeface="Wingdings" pitchFamily="2" charset="2"/>
              <a:buNone/>
            </a:pPr>
            <a:r>
              <a:rPr lang="en-US" sz="1000" dirty="0"/>
              <a:t>        reimbursable expenses</a:t>
            </a:r>
          </a:p>
          <a:p>
            <a:pPr>
              <a:lnSpc>
                <a:spcPct val="80000"/>
              </a:lnSpc>
              <a:buFont typeface="Wingdings" pitchFamily="2" charset="2"/>
              <a:buNone/>
            </a:pPr>
            <a:r>
              <a:rPr lang="en-US" sz="1000" dirty="0"/>
              <a:t>	using two-sided items in QuickBooks pro</a:t>
            </a:r>
            <a:br>
              <a:rPr lang="en-US" sz="1000" dirty="0"/>
            </a:br>
            <a:r>
              <a:rPr lang="en-US" sz="1000" dirty="0"/>
              <a:t>custom orders—using non-inventory parts</a:t>
            </a:r>
            <a:br>
              <a:rPr lang="en-US" sz="1000" dirty="0"/>
            </a:br>
            <a:r>
              <a:rPr lang="en-US" sz="1000" dirty="0"/>
              <a:t>tracking subcontractors</a:t>
            </a:r>
            <a:br>
              <a:rPr lang="en-US" sz="1000" dirty="0"/>
            </a:br>
            <a:r>
              <a:rPr lang="en-US" sz="1000" dirty="0"/>
              <a:t>invoicing for billable time</a:t>
            </a:r>
            <a:br>
              <a:rPr lang="en-US" sz="1000" dirty="0"/>
            </a:br>
            <a:r>
              <a:rPr lang="en-US" sz="1000" dirty="0"/>
              <a:t>setting up payroll</a:t>
            </a:r>
            <a:br>
              <a:rPr lang="en-US" sz="1000" dirty="0"/>
            </a:br>
            <a:r>
              <a:rPr lang="en-US" sz="1000" dirty="0"/>
              <a:t>checklist for setting up payroll</a:t>
            </a:r>
            <a:br>
              <a:rPr lang="en-US" sz="1000" dirty="0"/>
            </a:br>
            <a:r>
              <a:rPr lang="en-US" sz="1000" dirty="0"/>
              <a:t>activating payroll</a:t>
            </a:r>
            <a:br>
              <a:rPr lang="en-US" sz="1000" dirty="0"/>
            </a:br>
            <a:r>
              <a:rPr lang="en-US" sz="1000" dirty="0"/>
              <a:t>the payroll setup wizard</a:t>
            </a:r>
            <a:br>
              <a:rPr lang="en-US" sz="1000" dirty="0"/>
            </a:br>
            <a:r>
              <a:rPr lang="en-US" sz="1000" dirty="0"/>
              <a:t>payroll items</a:t>
            </a:r>
            <a:br>
              <a:rPr lang="en-US" sz="1000" dirty="0"/>
            </a:br>
            <a:r>
              <a:rPr lang="en-US" sz="1000" dirty="0"/>
              <a:t>employee defaults</a:t>
            </a:r>
            <a:br>
              <a:rPr lang="en-US" sz="1000" dirty="0"/>
            </a:br>
            <a:r>
              <a:rPr lang="en-US" sz="1000" dirty="0"/>
              <a:t>setting up employees</a:t>
            </a:r>
            <a:br>
              <a:rPr lang="en-US" sz="1000" dirty="0"/>
            </a:br>
            <a:r>
              <a:rPr lang="en-US" sz="1000" dirty="0"/>
              <a:t>set up year-to-date amounts</a:t>
            </a:r>
            <a:br>
              <a:rPr lang="en-US" sz="1000" dirty="0"/>
            </a:br>
            <a:r>
              <a:rPr lang="en-US" sz="1000" dirty="0"/>
              <a:t>payroll checkup</a:t>
            </a:r>
            <a:br>
              <a:rPr lang="en-US" sz="1000" dirty="0"/>
            </a:br>
            <a:r>
              <a:rPr lang="en-US" sz="1000" dirty="0"/>
              <a:t>the accounting behind the scenes</a:t>
            </a:r>
            <a:br>
              <a:rPr lang="en-US" sz="1000" dirty="0"/>
            </a:br>
            <a:r>
              <a:rPr lang="en-US" sz="1000" dirty="0"/>
              <a:t>releasing and deactivating employees</a:t>
            </a:r>
            <a:br>
              <a:rPr lang="en-US" sz="1000" dirty="0"/>
            </a:br>
            <a:r>
              <a:rPr lang="en-US" sz="1000" dirty="0"/>
              <a:t>mid-year payroll setup payroll processing</a:t>
            </a:r>
            <a:br>
              <a:rPr lang="en-US" sz="1000" dirty="0"/>
            </a:br>
            <a:r>
              <a:rPr lang="en-US" sz="1000" dirty="0"/>
              <a:t>updating your payroll tax tables</a:t>
            </a:r>
            <a:br>
              <a:rPr lang="en-US" sz="1000" dirty="0"/>
            </a:br>
            <a:r>
              <a:rPr lang="en-US" sz="1000" dirty="0"/>
              <a:t>paying employees paying payroll liabilities</a:t>
            </a:r>
            <a:br>
              <a:rPr lang="en-US" sz="1000" dirty="0"/>
            </a:br>
            <a:r>
              <a:rPr lang="en-US" sz="1000" dirty="0"/>
              <a:t>payroll reports</a:t>
            </a:r>
            <a:br>
              <a:rPr lang="en-US" sz="1000" dirty="0"/>
            </a:br>
            <a:r>
              <a:rPr lang="en-US" sz="1000" dirty="0"/>
              <a:t>processing form 941 and other payroll tax returns</a:t>
            </a:r>
            <a:br>
              <a:rPr lang="en-US" sz="1000" dirty="0"/>
            </a:br>
            <a:r>
              <a:rPr lang="en-US" sz="1000" dirty="0"/>
              <a:t>using a payroll service</a:t>
            </a:r>
            <a:br>
              <a:rPr lang="en-US" sz="1000" dirty="0"/>
            </a:br>
            <a:r>
              <a:rPr lang="en-US" sz="1000" dirty="0"/>
              <a:t>configuring QuickBooks for using a payroll service</a:t>
            </a:r>
            <a:br>
              <a:rPr lang="en-US" sz="1000" dirty="0"/>
            </a:br>
            <a:r>
              <a:rPr lang="en-US" sz="1000" dirty="0"/>
              <a:t>2 methods for entering transactions</a:t>
            </a:r>
            <a:br>
              <a:rPr lang="en-US" sz="1000" dirty="0"/>
            </a:br>
            <a:r>
              <a:rPr lang="en-US" sz="1000" dirty="0"/>
              <a:t>job-costing when using a payroll service</a:t>
            </a:r>
            <a:br>
              <a:rPr lang="en-US" sz="1000" dirty="0"/>
            </a:br>
            <a:r>
              <a:rPr lang="en-US" sz="1000" dirty="0"/>
              <a:t>inventory</a:t>
            </a:r>
            <a:br>
              <a:rPr lang="en-US" sz="1000" dirty="0"/>
            </a:br>
            <a:r>
              <a:rPr lang="en-US" sz="1000" dirty="0"/>
              <a:t>activating inventory in preferences setting up inventory items</a:t>
            </a:r>
            <a:br>
              <a:rPr lang="en-US" sz="1000" dirty="0"/>
            </a:br>
            <a:r>
              <a:rPr lang="en-US" sz="1000" dirty="0"/>
              <a:t>average cost of inventory</a:t>
            </a:r>
            <a:br>
              <a:rPr lang="en-US" sz="1000" dirty="0"/>
            </a:br>
            <a:r>
              <a:rPr lang="en-US" sz="1000" dirty="0"/>
              <a:t>selling inventory items the accounting behind the scenes of inventory</a:t>
            </a:r>
            <a:br>
              <a:rPr lang="en-US" sz="1000" dirty="0"/>
            </a:br>
            <a:r>
              <a:rPr lang="en-US" sz="1000" dirty="0"/>
              <a:t>purchase orders</a:t>
            </a:r>
            <a:br>
              <a:rPr lang="en-US" sz="1000" dirty="0"/>
            </a:br>
            <a:r>
              <a:rPr lang="en-US" sz="1000" dirty="0"/>
              <a:t>receiving inventory items and linking to the po</a:t>
            </a:r>
            <a:br>
              <a:rPr lang="en-US" sz="1000" dirty="0"/>
            </a:br>
            <a:r>
              <a:rPr lang="en-US" sz="1000" dirty="0"/>
              <a:t>Entering Bills for Received Inventory Capitalizing</a:t>
            </a:r>
          </a:p>
          <a:p>
            <a:pPr>
              <a:lnSpc>
                <a:spcPct val="80000"/>
              </a:lnSpc>
              <a:buFont typeface="Wingdings" pitchFamily="2" charset="2"/>
              <a:buNone/>
            </a:pPr>
            <a:endParaRPr lang="en-US" sz="1000" dirty="0"/>
          </a:p>
          <a:p>
            <a:pPr>
              <a:lnSpc>
                <a:spcPct val="80000"/>
              </a:lnSpc>
              <a:buFont typeface="Wingdings" pitchFamily="2" charset="2"/>
              <a:buNone/>
            </a:pPr>
            <a:endParaRPr lang="en-US" sz="1000" dirty="0"/>
          </a:p>
          <a:p>
            <a:pPr>
              <a:lnSpc>
                <a:spcPct val="80000"/>
              </a:lnSpc>
              <a:buFont typeface="Wingdings" pitchFamily="2" charset="2"/>
              <a:buNone/>
            </a:pPr>
            <a:endParaRPr lang="en-US" sz="1000" dirty="0"/>
          </a:p>
          <a:p>
            <a:pPr>
              <a:lnSpc>
                <a:spcPct val="80000"/>
              </a:lnSpc>
              <a:buFont typeface="Wingdings" pitchFamily="2" charset="2"/>
              <a:buNone/>
            </a:pPr>
            <a:endParaRPr lang="en-US" sz="800" dirty="0"/>
          </a:p>
          <a:p>
            <a:pPr>
              <a:lnSpc>
                <a:spcPct val="80000"/>
              </a:lnSpc>
              <a:buFont typeface="Wingdings" pitchFamily="2" charset="2"/>
              <a:buNone/>
            </a:pPr>
            <a:endParaRPr lang="en-US" sz="800" dirty="0"/>
          </a:p>
        </p:txBody>
      </p:sp>
      <p:sp>
        <p:nvSpPr>
          <p:cNvPr id="38917" name="Rectangle 4"/>
          <p:cNvSpPr>
            <a:spLocks noChangeArrowheads="1"/>
          </p:cNvSpPr>
          <p:nvPr/>
        </p:nvSpPr>
        <p:spPr bwMode="auto">
          <a:xfrm>
            <a:off x="4038600" y="762000"/>
            <a:ext cx="4114800" cy="5867400"/>
          </a:xfrm>
          <a:prstGeom prst="rect">
            <a:avLst/>
          </a:prstGeom>
          <a:noFill/>
          <a:ln w="9525">
            <a:noFill/>
            <a:miter lim="800000"/>
            <a:headEnd/>
            <a:tailEnd/>
          </a:ln>
        </p:spPr>
        <p:txBody>
          <a:bodyPr/>
          <a:lstStyle/>
          <a:p>
            <a:pPr marL="282575" indent="-282575">
              <a:spcBef>
                <a:spcPct val="20000"/>
              </a:spcBef>
              <a:buFont typeface="Wingdings" pitchFamily="2" charset="2"/>
              <a:buNone/>
            </a:pPr>
            <a:r>
              <a:rPr lang="en-US" sz="1000" b="1" dirty="0">
                <a:latin typeface="Arial" charset="0"/>
              </a:rPr>
              <a:t>       freight-in adjusting inventory</a:t>
            </a:r>
            <a:br>
              <a:rPr lang="en-US" sz="1000" b="1" dirty="0">
                <a:latin typeface="Arial" charset="0"/>
              </a:rPr>
            </a:br>
            <a:r>
              <a:rPr lang="en-US" sz="1000" b="1" dirty="0">
                <a:latin typeface="Arial" charset="0"/>
              </a:rPr>
              <a:t>inventory reports</a:t>
            </a:r>
            <a:br>
              <a:rPr lang="en-US" sz="1000" b="1" dirty="0">
                <a:latin typeface="Arial" charset="0"/>
              </a:rPr>
            </a:br>
            <a:r>
              <a:rPr lang="en-US" sz="1000" b="1" dirty="0">
                <a:latin typeface="Arial" charset="0"/>
              </a:rPr>
              <a:t>sales tax setting up sales tax</a:t>
            </a:r>
            <a:br>
              <a:rPr lang="en-US" sz="1000" b="1" dirty="0">
                <a:latin typeface="Arial" charset="0"/>
              </a:rPr>
            </a:br>
            <a:r>
              <a:rPr lang="en-US" sz="1000" b="1" dirty="0">
                <a:latin typeface="Arial" charset="0"/>
              </a:rPr>
              <a:t>sales tax items and groups</a:t>
            </a:r>
            <a:br>
              <a:rPr lang="en-US" sz="1000" b="1" dirty="0">
                <a:latin typeface="Arial" charset="0"/>
              </a:rPr>
            </a:br>
            <a:r>
              <a:rPr lang="en-US" sz="1000" b="1" dirty="0">
                <a:latin typeface="Arial" charset="0"/>
              </a:rPr>
              <a:t>setting sales tax defaults for items and customers</a:t>
            </a:r>
            <a:br>
              <a:rPr lang="en-US" sz="1000" b="1" dirty="0">
                <a:latin typeface="Arial" charset="0"/>
              </a:rPr>
            </a:br>
            <a:r>
              <a:rPr lang="en-US" sz="1000" b="1" dirty="0">
                <a:latin typeface="Arial" charset="0"/>
              </a:rPr>
              <a:t>collecting sales tax</a:t>
            </a:r>
            <a:br>
              <a:rPr lang="en-US" sz="1000" b="1" dirty="0">
                <a:latin typeface="Arial" charset="0"/>
              </a:rPr>
            </a:br>
            <a:r>
              <a:rPr lang="en-US" sz="1000" b="1" dirty="0">
                <a:latin typeface="Arial" charset="0"/>
              </a:rPr>
              <a:t>handling non-taxable sales, government sales, reseller sales</a:t>
            </a:r>
            <a:br>
              <a:rPr lang="en-US" sz="1000" b="1" dirty="0">
                <a:latin typeface="Arial" charset="0"/>
              </a:rPr>
            </a:br>
            <a:r>
              <a:rPr lang="en-US" sz="1000" b="1" dirty="0">
                <a:latin typeface="Arial" charset="0"/>
              </a:rPr>
              <a:t>adjusting sales tax paying sales tax</a:t>
            </a:r>
            <a:br>
              <a:rPr lang="en-US" sz="1000" b="1" dirty="0">
                <a:latin typeface="Arial" charset="0"/>
              </a:rPr>
            </a:br>
            <a:r>
              <a:rPr lang="en-US" sz="1000" b="1" dirty="0">
                <a:latin typeface="Arial" charset="0"/>
              </a:rPr>
              <a:t>estimates</a:t>
            </a:r>
            <a:br>
              <a:rPr lang="en-US" sz="1000" b="1" dirty="0">
                <a:latin typeface="Arial" charset="0"/>
              </a:rPr>
            </a:br>
            <a:r>
              <a:rPr lang="en-US" sz="1000" b="1" dirty="0">
                <a:latin typeface="Arial" charset="0"/>
              </a:rPr>
              <a:t>creating estimates</a:t>
            </a:r>
            <a:br>
              <a:rPr lang="en-US" sz="1000" b="1" dirty="0">
                <a:latin typeface="Arial" charset="0"/>
              </a:rPr>
            </a:br>
            <a:r>
              <a:rPr lang="en-US" sz="1000" b="1" dirty="0">
                <a:latin typeface="Arial" charset="0"/>
              </a:rPr>
              <a:t>creating invoice from estimates</a:t>
            </a:r>
            <a:br>
              <a:rPr lang="en-US" sz="1000" b="1" dirty="0">
                <a:latin typeface="Arial" charset="0"/>
              </a:rPr>
            </a:br>
            <a:r>
              <a:rPr lang="en-US" sz="1000" b="1" dirty="0">
                <a:latin typeface="Arial" charset="0"/>
              </a:rPr>
              <a:t>viewing reports about estimates and actuals</a:t>
            </a:r>
            <a:br>
              <a:rPr lang="en-US" sz="1000" b="1" dirty="0">
                <a:latin typeface="Arial" charset="0"/>
              </a:rPr>
            </a:br>
            <a:r>
              <a:rPr lang="en-US" sz="1000" b="1" dirty="0">
                <a:latin typeface="Arial" charset="0"/>
              </a:rPr>
              <a:t>time tracking setting up time tracking</a:t>
            </a:r>
            <a:br>
              <a:rPr lang="en-US" sz="1000" b="1" dirty="0">
                <a:latin typeface="Arial" charset="0"/>
              </a:rPr>
            </a:br>
            <a:r>
              <a:rPr lang="en-US" sz="1000" b="1" dirty="0">
                <a:latin typeface="Arial" charset="0"/>
              </a:rPr>
              <a:t>entering time sheets for employees and/or vendors printing timesheets</a:t>
            </a:r>
            <a:br>
              <a:rPr lang="en-US" sz="1000" b="1" dirty="0">
                <a:latin typeface="Arial" charset="0"/>
              </a:rPr>
            </a:br>
            <a:r>
              <a:rPr lang="en-US" sz="1000" b="1" dirty="0">
                <a:latin typeface="Arial" charset="0"/>
              </a:rPr>
              <a:t>how timesheets feed payroll</a:t>
            </a:r>
            <a:br>
              <a:rPr lang="en-US" sz="1000" b="1" dirty="0">
                <a:latin typeface="Arial" charset="0"/>
              </a:rPr>
            </a:br>
            <a:r>
              <a:rPr lang="en-US" sz="1000" b="1" dirty="0">
                <a:latin typeface="Arial" charset="0"/>
              </a:rPr>
              <a:t>invoicing for billable time</a:t>
            </a:r>
            <a:br>
              <a:rPr lang="en-US" sz="1000" b="1" dirty="0">
                <a:latin typeface="Arial" charset="0"/>
              </a:rPr>
            </a:br>
            <a:r>
              <a:rPr lang="en-US" sz="1000" b="1" dirty="0">
                <a:latin typeface="Arial" charset="0"/>
              </a:rPr>
              <a:t>time reports</a:t>
            </a:r>
            <a:br>
              <a:rPr lang="en-US" sz="1000" b="1" dirty="0">
                <a:latin typeface="Arial" charset="0"/>
              </a:rPr>
            </a:br>
            <a:r>
              <a:rPr lang="en-US" sz="1000" b="1" dirty="0">
                <a:latin typeface="Arial" charset="0"/>
              </a:rPr>
              <a:t>adjustments and year-end processing</a:t>
            </a:r>
            <a:br>
              <a:rPr lang="en-US" sz="1000" b="1" dirty="0">
                <a:latin typeface="Arial" charset="0"/>
              </a:rPr>
            </a:br>
            <a:r>
              <a:rPr lang="en-US" sz="1000" b="1" dirty="0">
                <a:latin typeface="Arial" charset="0"/>
              </a:rPr>
              <a:t>processing 1099s</a:t>
            </a:r>
            <a:br>
              <a:rPr lang="en-US" sz="1000" b="1" dirty="0">
                <a:latin typeface="Arial" charset="0"/>
              </a:rPr>
            </a:br>
            <a:r>
              <a:rPr lang="en-US" sz="1000" b="1" dirty="0">
                <a:latin typeface="Arial" charset="0"/>
              </a:rPr>
              <a:t>editing, voiding and deleting transactions adjustments and general journal entries</a:t>
            </a:r>
            <a:br>
              <a:rPr lang="en-US" sz="1000" b="1" dirty="0">
                <a:latin typeface="Arial" charset="0"/>
              </a:rPr>
            </a:br>
            <a:r>
              <a:rPr lang="en-US" sz="1000" b="1" dirty="0">
                <a:latin typeface="Arial" charset="0"/>
              </a:rPr>
              <a:t>tracking asset cost and depreciation</a:t>
            </a:r>
            <a:br>
              <a:rPr lang="en-US" sz="1000" b="1" dirty="0">
                <a:latin typeface="Arial" charset="0"/>
              </a:rPr>
            </a:br>
            <a:r>
              <a:rPr lang="en-US" sz="1000" b="1" dirty="0">
                <a:latin typeface="Arial" charset="0"/>
              </a:rPr>
              <a:t>memorizing transactions</a:t>
            </a:r>
            <a:br>
              <a:rPr lang="en-US" sz="1000" b="1" dirty="0">
                <a:latin typeface="Arial" charset="0"/>
              </a:rPr>
            </a:br>
            <a:r>
              <a:rPr lang="en-US" sz="1000" b="1" dirty="0">
                <a:latin typeface="Arial" charset="0"/>
              </a:rPr>
              <a:t>closing the year</a:t>
            </a:r>
            <a:br>
              <a:rPr lang="en-US" sz="1000" b="1" dirty="0">
                <a:latin typeface="Arial" charset="0"/>
              </a:rPr>
            </a:br>
            <a:r>
              <a:rPr lang="en-US" sz="1000" b="1" dirty="0">
                <a:latin typeface="Arial" charset="0"/>
              </a:rPr>
              <a:t>tracking loans</a:t>
            </a:r>
            <a:br>
              <a:rPr lang="en-US" sz="1000" b="1" dirty="0">
                <a:latin typeface="Arial" charset="0"/>
              </a:rPr>
            </a:br>
            <a:r>
              <a:rPr lang="en-US" sz="1000" b="1" dirty="0">
                <a:latin typeface="Arial" charset="0"/>
              </a:rPr>
              <a:t>importing and exporting data from QuickBooks</a:t>
            </a:r>
          </a:p>
          <a:p>
            <a:pPr marL="282575" indent="-282575">
              <a:spcBef>
                <a:spcPct val="20000"/>
              </a:spcBef>
              <a:buFont typeface="Wingdings" pitchFamily="2" charset="2"/>
              <a:buNone/>
            </a:pPr>
            <a:r>
              <a:rPr lang="en-US" b="1" dirty="0">
                <a:latin typeface="Arial" charset="0"/>
              </a:rPr>
              <a:t>Who should attend?  Anyone who already uses and knows QuickBooks</a:t>
            </a:r>
          </a:p>
          <a:p>
            <a:pPr marL="282575" indent="-282575">
              <a:spcBef>
                <a:spcPct val="20000"/>
              </a:spcBef>
              <a:buFont typeface="Wingdings" pitchFamily="2" charset="2"/>
              <a:buNone/>
            </a:pPr>
            <a:r>
              <a:rPr lang="en-US" b="1" dirty="0">
                <a:latin typeface="Arial" charset="0"/>
              </a:rPr>
              <a:t>Prerequisite:  Already using QuickBooks</a:t>
            </a:r>
            <a:r>
              <a:rPr lang="en-US" dirty="0">
                <a:latin typeface="Arial" charset="0"/>
              </a:rPr>
              <a:t>    </a:t>
            </a:r>
            <a:endParaRPr lang="en-US" b="1" dirty="0">
              <a:latin typeface="Arial" charset="0"/>
            </a:endParaRPr>
          </a:p>
          <a:p>
            <a:pPr marL="282575" indent="-282575">
              <a:spcBef>
                <a:spcPct val="20000"/>
              </a:spcBef>
              <a:buFont typeface="Wingdings" pitchFamily="2" charset="2"/>
              <a:buNone/>
            </a:pPr>
            <a:r>
              <a:rPr lang="en-US" b="1" dirty="0">
                <a:latin typeface="Arial" charset="0"/>
              </a:rPr>
              <a:t>Presenter: Linda Steele</a:t>
            </a:r>
          </a:p>
          <a:p>
            <a:pPr marL="282575" indent="-282575">
              <a:spcBef>
                <a:spcPct val="20000"/>
              </a:spcBef>
              <a:buFont typeface="Wingdings" pitchFamily="2" charset="2"/>
              <a:buNone/>
            </a:pPr>
            <a:r>
              <a:rPr lang="en-US" b="1" dirty="0">
                <a:latin typeface="Arial" charset="0"/>
              </a:rPr>
              <a:t>CPE awarded:              3 hours Computer Software and Applications</a:t>
            </a:r>
          </a:p>
          <a:p>
            <a:pPr marL="282575" indent="-282575">
              <a:spcBef>
                <a:spcPct val="20000"/>
              </a:spcBef>
              <a:buFont typeface="Wingdings" pitchFamily="2" charset="2"/>
              <a:buNone/>
            </a:pPr>
            <a:r>
              <a:rPr lang="en-US" b="1" dirty="0">
                <a:latin typeface="Arial" charset="0"/>
              </a:rPr>
              <a:t>Program Length: 3 hours</a:t>
            </a:r>
          </a:p>
          <a:p>
            <a:pPr marL="282575" indent="-282575">
              <a:spcBef>
                <a:spcPct val="20000"/>
              </a:spcBef>
            </a:pPr>
            <a:r>
              <a:rPr lang="en-US" b="1" dirty="0">
                <a:latin typeface="Arial" charset="0"/>
              </a:rPr>
              <a:t>Level: Advanced </a:t>
            </a:r>
          </a:p>
          <a:p>
            <a:pPr marL="282575" indent="-282575">
              <a:spcBef>
                <a:spcPct val="20000"/>
              </a:spcBef>
              <a:buFont typeface="Wingdings" pitchFamily="2" charset="2"/>
              <a:buChar char="§"/>
            </a:pPr>
            <a:endParaRPr lang="en-US" b="1" dirty="0">
              <a:latin typeface="Arial" charset="0"/>
            </a:endParaRPr>
          </a:p>
          <a:p>
            <a:pPr marL="282575" indent="-282575">
              <a:spcBef>
                <a:spcPct val="20000"/>
              </a:spcBef>
              <a:buFont typeface="Wingdings" pitchFamily="2" charset="2"/>
              <a:buNone/>
            </a:pPr>
            <a:endParaRPr lang="en-US" sz="1000" b="1" dirty="0">
              <a:latin typeface="Arial" charset="0"/>
            </a:endParaRPr>
          </a:p>
          <a:p>
            <a:pPr marL="282575" indent="-282575">
              <a:spcBef>
                <a:spcPct val="20000"/>
              </a:spcBef>
              <a:buFont typeface="Wingdings" pitchFamily="2" charset="2"/>
              <a:buNone/>
            </a:pPr>
            <a:endParaRPr lang="en-US" sz="1000" b="1" dirty="0">
              <a:latin typeface="Arial" charset="0"/>
            </a:endParaRPr>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3"/>
          <p:cNvSpPr>
            <a:spLocks noGrp="1"/>
          </p:cNvSpPr>
          <p:nvPr>
            <p:ph type="sldNum" sz="quarter" idx="10"/>
          </p:nvPr>
        </p:nvSpPr>
        <p:spPr>
          <a:noFill/>
        </p:spPr>
        <p:txBody>
          <a:bodyPr/>
          <a:lstStyle/>
          <a:p>
            <a:fld id="{DE61C216-13B6-42DF-ACA8-82DADBBB107F}" type="slidenum">
              <a:rPr lang="en-US"/>
              <a:pPr/>
              <a:t>228</a:t>
            </a:fld>
            <a:endParaRPr lang="en-US" dirty="0"/>
          </a:p>
        </p:txBody>
      </p:sp>
      <p:sp>
        <p:nvSpPr>
          <p:cNvPr id="37891" name="Rectangle 2"/>
          <p:cNvSpPr>
            <a:spLocks noGrp="1" noChangeArrowheads="1"/>
          </p:cNvSpPr>
          <p:nvPr>
            <p:ph type="title"/>
          </p:nvPr>
        </p:nvSpPr>
        <p:spPr>
          <a:xfrm>
            <a:off x="304800" y="0"/>
            <a:ext cx="7391400" cy="914400"/>
          </a:xfrm>
        </p:spPr>
        <p:txBody>
          <a:bodyPr/>
          <a:lstStyle/>
          <a:p>
            <a:r>
              <a:rPr lang="en-US" dirty="0">
                <a:solidFill>
                  <a:schemeClr val="accent1"/>
                </a:solidFill>
              </a:rPr>
              <a:t>QuickBooks Online</a:t>
            </a:r>
          </a:p>
        </p:txBody>
      </p:sp>
      <p:sp>
        <p:nvSpPr>
          <p:cNvPr id="37892" name="Rectangle 3"/>
          <p:cNvSpPr>
            <a:spLocks noGrp="1" noChangeArrowheads="1"/>
          </p:cNvSpPr>
          <p:nvPr>
            <p:ph type="body" idx="1"/>
          </p:nvPr>
        </p:nvSpPr>
        <p:spPr>
          <a:xfrm>
            <a:off x="0" y="838200"/>
            <a:ext cx="4267200" cy="6019800"/>
          </a:xfrm>
        </p:spPr>
        <p:txBody>
          <a:bodyPr/>
          <a:lstStyle/>
          <a:p>
            <a:pPr>
              <a:lnSpc>
                <a:spcPct val="80000"/>
              </a:lnSpc>
              <a:buFont typeface="Wingdings" pitchFamily="2" charset="2"/>
              <a:buNone/>
            </a:pPr>
            <a:r>
              <a:rPr lang="en-US" sz="1200" dirty="0"/>
              <a:t>Session Description </a:t>
            </a:r>
          </a:p>
          <a:p>
            <a:pPr>
              <a:lnSpc>
                <a:spcPct val="80000"/>
              </a:lnSpc>
              <a:buFont typeface="Wingdings" pitchFamily="2" charset="2"/>
              <a:buNone/>
            </a:pPr>
            <a:r>
              <a:rPr lang="en-US" sz="1200" dirty="0"/>
              <a:t>   This session will work on introducing the individual to QuickBooks online.</a:t>
            </a:r>
          </a:p>
          <a:p>
            <a:pPr>
              <a:lnSpc>
                <a:spcPct val="80000"/>
              </a:lnSpc>
              <a:buFont typeface="Wingdings" pitchFamily="2" charset="2"/>
              <a:buNone/>
            </a:pPr>
            <a:endParaRPr lang="en-US" sz="1200" dirty="0"/>
          </a:p>
          <a:p>
            <a:pPr>
              <a:lnSpc>
                <a:spcPct val="80000"/>
              </a:lnSpc>
              <a:buFont typeface="Wingdings" pitchFamily="2" charset="2"/>
              <a:buNone/>
            </a:pPr>
            <a:r>
              <a:rPr lang="en-US" sz="900" dirty="0"/>
              <a:t>At the completion of this session the team member will have an understanding of the following:</a:t>
            </a:r>
          </a:p>
          <a:p>
            <a:pPr>
              <a:lnSpc>
                <a:spcPct val="80000"/>
              </a:lnSpc>
            </a:pPr>
            <a:r>
              <a:rPr lang="en-US" sz="900" dirty="0"/>
              <a:t>what's new in QuickBooks </a:t>
            </a:r>
          </a:p>
          <a:p>
            <a:pPr>
              <a:lnSpc>
                <a:spcPct val="80000"/>
              </a:lnSpc>
            </a:pPr>
            <a:r>
              <a:rPr lang="en-US" sz="900" dirty="0"/>
              <a:t>QuickBooks look and feel </a:t>
            </a:r>
          </a:p>
          <a:p>
            <a:pPr>
              <a:lnSpc>
                <a:spcPct val="80000"/>
              </a:lnSpc>
            </a:pPr>
            <a:r>
              <a:rPr lang="en-US" sz="900" dirty="0"/>
              <a:t>how transactions work in QuickBooks </a:t>
            </a:r>
          </a:p>
          <a:p>
            <a:pPr>
              <a:lnSpc>
                <a:spcPct val="80000"/>
              </a:lnSpc>
            </a:pPr>
            <a:r>
              <a:rPr lang="en-US" sz="900" dirty="0"/>
              <a:t>QuickBooks items </a:t>
            </a:r>
          </a:p>
          <a:p>
            <a:pPr>
              <a:lnSpc>
                <a:spcPct val="80000"/>
              </a:lnSpc>
            </a:pPr>
            <a:r>
              <a:rPr lang="en-US" sz="900" dirty="0"/>
              <a:t>using quickfill to speed up data entry </a:t>
            </a:r>
          </a:p>
          <a:p>
            <a:pPr>
              <a:lnSpc>
                <a:spcPct val="80000"/>
              </a:lnSpc>
            </a:pPr>
            <a:r>
              <a:rPr lang="en-US" sz="900" dirty="0"/>
              <a:t>managing revenue (sales) </a:t>
            </a:r>
          </a:p>
          <a:p>
            <a:pPr>
              <a:lnSpc>
                <a:spcPct val="80000"/>
              </a:lnSpc>
            </a:pPr>
            <a:r>
              <a:rPr lang="en-US" sz="900" dirty="0"/>
              <a:t>the steps involved with tracking revenue transactions </a:t>
            </a:r>
          </a:p>
          <a:p>
            <a:pPr>
              <a:lnSpc>
                <a:spcPct val="80000"/>
              </a:lnSpc>
            </a:pPr>
            <a:r>
              <a:rPr lang="en-US" sz="900" dirty="0"/>
              <a:t>setting up customers and jobs </a:t>
            </a:r>
          </a:p>
          <a:p>
            <a:pPr>
              <a:lnSpc>
                <a:spcPct val="80000"/>
              </a:lnSpc>
            </a:pPr>
            <a:r>
              <a:rPr lang="en-US" sz="900" dirty="0"/>
              <a:t>custom fields </a:t>
            </a:r>
          </a:p>
          <a:p>
            <a:pPr>
              <a:lnSpc>
                <a:spcPct val="80000"/>
              </a:lnSpc>
            </a:pPr>
            <a:r>
              <a:rPr lang="en-US" sz="900" dirty="0"/>
              <a:t>recording cash sales and invoices </a:t>
            </a:r>
          </a:p>
          <a:p>
            <a:pPr>
              <a:lnSpc>
                <a:spcPct val="80000"/>
              </a:lnSpc>
            </a:pPr>
            <a:r>
              <a:rPr lang="en-US" sz="900" dirty="0"/>
              <a:t>recording payments from customers </a:t>
            </a:r>
          </a:p>
          <a:p>
            <a:pPr>
              <a:lnSpc>
                <a:spcPct val="80000"/>
              </a:lnSpc>
            </a:pPr>
            <a:r>
              <a:rPr lang="en-US" sz="900" dirty="0"/>
              <a:t>recording customer discounts </a:t>
            </a:r>
          </a:p>
          <a:p>
            <a:pPr>
              <a:lnSpc>
                <a:spcPct val="80000"/>
              </a:lnSpc>
            </a:pPr>
            <a:r>
              <a:rPr lang="en-US" sz="900" dirty="0"/>
              <a:t>applying payments to customer invoices </a:t>
            </a:r>
          </a:p>
          <a:p>
            <a:pPr>
              <a:lnSpc>
                <a:spcPct val="80000"/>
              </a:lnSpc>
            </a:pPr>
            <a:r>
              <a:rPr lang="en-US" sz="900" dirty="0"/>
              <a:t>undeposited funds recording customer returns and credits </a:t>
            </a:r>
          </a:p>
          <a:p>
            <a:pPr>
              <a:lnSpc>
                <a:spcPct val="80000"/>
              </a:lnSpc>
            </a:pPr>
            <a:r>
              <a:rPr lang="en-US" sz="900" dirty="0"/>
              <a:t>refunding customers by check or credit card </a:t>
            </a:r>
          </a:p>
          <a:p>
            <a:pPr>
              <a:lnSpc>
                <a:spcPct val="80000"/>
              </a:lnSpc>
            </a:pPr>
            <a:r>
              <a:rPr lang="en-US" sz="900" dirty="0"/>
              <a:t>customer statements </a:t>
            </a:r>
          </a:p>
          <a:p>
            <a:pPr>
              <a:lnSpc>
                <a:spcPct val="80000"/>
              </a:lnSpc>
            </a:pPr>
            <a:r>
              <a:rPr lang="en-US" sz="900" dirty="0"/>
              <a:t>writing off bad debts </a:t>
            </a:r>
          </a:p>
          <a:p>
            <a:pPr>
              <a:lnSpc>
                <a:spcPct val="80000"/>
              </a:lnSpc>
            </a:pPr>
            <a:r>
              <a:rPr lang="en-US" sz="900" dirty="0"/>
              <a:t>making deposits </a:t>
            </a:r>
          </a:p>
          <a:p>
            <a:pPr>
              <a:lnSpc>
                <a:spcPct val="80000"/>
              </a:lnSpc>
            </a:pPr>
            <a:r>
              <a:rPr lang="en-US" sz="900" dirty="0"/>
              <a:t>transferring money between accounts </a:t>
            </a:r>
          </a:p>
          <a:p>
            <a:pPr>
              <a:lnSpc>
                <a:spcPct val="80000"/>
              </a:lnSpc>
            </a:pPr>
            <a:r>
              <a:rPr lang="en-US" sz="900" dirty="0"/>
              <a:t>managing expenditures setting up vendors in the vendor list </a:t>
            </a:r>
          </a:p>
          <a:p>
            <a:pPr>
              <a:lnSpc>
                <a:spcPct val="80000"/>
              </a:lnSpc>
            </a:pPr>
            <a:r>
              <a:rPr lang="en-US" sz="900" dirty="0"/>
              <a:t>using classes to separate income and expenses </a:t>
            </a:r>
          </a:p>
          <a:p>
            <a:pPr>
              <a:lnSpc>
                <a:spcPct val="80000"/>
              </a:lnSpc>
            </a:pPr>
            <a:r>
              <a:rPr lang="en-US" sz="900" dirty="0"/>
              <a:t>managing accounts payable </a:t>
            </a:r>
          </a:p>
          <a:p>
            <a:pPr>
              <a:lnSpc>
                <a:spcPct val="80000"/>
              </a:lnSpc>
            </a:pPr>
            <a:r>
              <a:rPr lang="en-US" sz="900" dirty="0"/>
              <a:t>entering bills </a:t>
            </a:r>
          </a:p>
          <a:p>
            <a:pPr>
              <a:lnSpc>
                <a:spcPct val="80000"/>
              </a:lnSpc>
            </a:pPr>
            <a:r>
              <a:rPr lang="en-US" sz="900" dirty="0"/>
              <a:t>job costing in QuickBooks </a:t>
            </a:r>
          </a:p>
          <a:p>
            <a:pPr>
              <a:lnSpc>
                <a:spcPct val="80000"/>
              </a:lnSpc>
            </a:pPr>
            <a:r>
              <a:rPr lang="en-US" sz="900" dirty="0"/>
              <a:t>paying vendors by check or credit card </a:t>
            </a:r>
          </a:p>
          <a:p>
            <a:pPr>
              <a:lnSpc>
                <a:spcPct val="80000"/>
              </a:lnSpc>
            </a:pPr>
            <a:r>
              <a:rPr lang="en-US" sz="900" dirty="0"/>
              <a:t>partial payments of bills </a:t>
            </a:r>
          </a:p>
          <a:p>
            <a:pPr>
              <a:lnSpc>
                <a:spcPct val="80000"/>
              </a:lnSpc>
            </a:pPr>
            <a:r>
              <a:rPr lang="en-US" sz="900" dirty="0"/>
              <a:t>taking a discount when paying a bill </a:t>
            </a:r>
          </a:p>
          <a:p>
            <a:pPr>
              <a:lnSpc>
                <a:spcPct val="80000"/>
              </a:lnSpc>
            </a:pPr>
            <a:r>
              <a:rPr lang="en-US" sz="900" dirty="0"/>
              <a:t>printing  and voiding checks </a:t>
            </a:r>
          </a:p>
          <a:p>
            <a:pPr>
              <a:lnSpc>
                <a:spcPct val="80000"/>
              </a:lnSpc>
            </a:pPr>
            <a:r>
              <a:rPr lang="en-US" sz="900" dirty="0"/>
              <a:t>creating and applying vendor credits </a:t>
            </a:r>
          </a:p>
          <a:p>
            <a:pPr>
              <a:lnSpc>
                <a:spcPct val="80000"/>
              </a:lnSpc>
            </a:pPr>
            <a:r>
              <a:rPr lang="en-US" sz="900" dirty="0"/>
              <a:t>tracking petty cash and credit cards </a:t>
            </a:r>
          </a:p>
          <a:p>
            <a:pPr>
              <a:lnSpc>
                <a:spcPct val="80000"/>
              </a:lnSpc>
            </a:pPr>
            <a:r>
              <a:rPr lang="en-US" sz="900" dirty="0"/>
              <a:t>bank accounts and reconciliation </a:t>
            </a:r>
          </a:p>
          <a:p>
            <a:pPr>
              <a:lnSpc>
                <a:spcPct val="80000"/>
              </a:lnSpc>
            </a:pPr>
            <a:r>
              <a:rPr lang="en-US" sz="900" dirty="0"/>
              <a:t>reconciling with your bank statement </a:t>
            </a:r>
          </a:p>
          <a:p>
            <a:pPr>
              <a:lnSpc>
                <a:spcPct val="80000"/>
              </a:lnSpc>
            </a:pPr>
            <a:endParaRPr lang="en-US" sz="900" dirty="0"/>
          </a:p>
          <a:p>
            <a:pPr>
              <a:lnSpc>
                <a:spcPct val="80000"/>
              </a:lnSpc>
            </a:pPr>
            <a:endParaRPr lang="en-US" sz="900" dirty="0"/>
          </a:p>
          <a:p>
            <a:pPr>
              <a:lnSpc>
                <a:spcPct val="80000"/>
              </a:lnSpc>
            </a:pPr>
            <a:endParaRPr lang="en-US" sz="900" dirty="0"/>
          </a:p>
        </p:txBody>
      </p:sp>
      <p:sp>
        <p:nvSpPr>
          <p:cNvPr id="37893" name="Rectangle 4"/>
          <p:cNvSpPr>
            <a:spLocks noChangeArrowheads="1"/>
          </p:cNvSpPr>
          <p:nvPr/>
        </p:nvSpPr>
        <p:spPr bwMode="auto">
          <a:xfrm>
            <a:off x="4267200" y="914400"/>
            <a:ext cx="4038600" cy="5943600"/>
          </a:xfrm>
          <a:prstGeom prst="rect">
            <a:avLst/>
          </a:prstGeom>
          <a:noFill/>
          <a:ln w="9525">
            <a:noFill/>
            <a:miter lim="800000"/>
            <a:headEnd/>
            <a:tailEnd/>
          </a:ln>
        </p:spPr>
        <p:txBody>
          <a:bodyPr/>
          <a:lstStyle/>
          <a:p>
            <a:pPr marL="282575" indent="-282575">
              <a:spcBef>
                <a:spcPct val="20000"/>
              </a:spcBef>
              <a:buFont typeface="Wingdings" pitchFamily="2" charset="2"/>
              <a:buChar char="§"/>
            </a:pPr>
            <a:endParaRPr lang="en-US" sz="2000" b="1" dirty="0">
              <a:latin typeface="Arial" charset="0"/>
            </a:endParaRPr>
          </a:p>
        </p:txBody>
      </p:sp>
      <p:sp>
        <p:nvSpPr>
          <p:cNvPr id="37894" name="Rectangle 5"/>
          <p:cNvSpPr>
            <a:spLocks noChangeArrowheads="1"/>
          </p:cNvSpPr>
          <p:nvPr/>
        </p:nvSpPr>
        <p:spPr bwMode="auto">
          <a:xfrm>
            <a:off x="4267200" y="685800"/>
            <a:ext cx="4191000" cy="6172200"/>
          </a:xfrm>
          <a:prstGeom prst="rect">
            <a:avLst/>
          </a:prstGeom>
          <a:noFill/>
          <a:ln w="9525">
            <a:noFill/>
            <a:miter lim="800000"/>
            <a:headEnd/>
            <a:tailEnd/>
          </a:ln>
        </p:spPr>
        <p:txBody>
          <a:bodyPr/>
          <a:lstStyle/>
          <a:p>
            <a:pPr marL="282575" indent="-282575">
              <a:spcBef>
                <a:spcPct val="20000"/>
              </a:spcBef>
              <a:buFont typeface="Wingdings" pitchFamily="2" charset="2"/>
              <a:buChar char="§"/>
            </a:pPr>
            <a:r>
              <a:rPr lang="en-US" sz="1000" b="1" dirty="0">
                <a:latin typeface="Arial" charset="0"/>
              </a:rPr>
              <a:t>finding bank reconciliation errors </a:t>
            </a:r>
          </a:p>
          <a:p>
            <a:pPr marL="282575" indent="-282575">
              <a:spcBef>
                <a:spcPct val="20000"/>
              </a:spcBef>
              <a:buFont typeface="Wingdings" pitchFamily="2" charset="2"/>
              <a:buChar char="§"/>
            </a:pPr>
            <a:r>
              <a:rPr lang="en-US" sz="1000" b="1" dirty="0">
                <a:latin typeface="Arial" charset="0"/>
              </a:rPr>
              <a:t>correcting errors in the checking account </a:t>
            </a:r>
          </a:p>
          <a:p>
            <a:pPr marL="282575" indent="-282575">
              <a:spcBef>
                <a:spcPct val="20000"/>
              </a:spcBef>
              <a:buFont typeface="Wingdings" pitchFamily="2" charset="2"/>
              <a:buChar char="§"/>
            </a:pPr>
            <a:r>
              <a:rPr lang="en-US" sz="1000" b="1" dirty="0">
                <a:latin typeface="Arial" charset="0"/>
              </a:rPr>
              <a:t>correcting transactions in closed accounting periods </a:t>
            </a:r>
          </a:p>
          <a:p>
            <a:pPr marL="282575" indent="-282575">
              <a:spcBef>
                <a:spcPct val="20000"/>
              </a:spcBef>
              <a:buFont typeface="Wingdings" pitchFamily="2" charset="2"/>
              <a:buChar char="§"/>
            </a:pPr>
            <a:r>
              <a:rPr lang="en-US" sz="1000" b="1" dirty="0">
                <a:latin typeface="Arial" charset="0"/>
              </a:rPr>
              <a:t>handling bounced checks reports and graphs </a:t>
            </a:r>
          </a:p>
          <a:p>
            <a:pPr marL="282575" indent="-282575">
              <a:spcBef>
                <a:spcPct val="20000"/>
              </a:spcBef>
              <a:buFont typeface="Wingdings" pitchFamily="2" charset="2"/>
              <a:buChar char="§"/>
            </a:pPr>
            <a:r>
              <a:rPr lang="en-US" sz="1000" b="1" dirty="0">
                <a:latin typeface="Arial" charset="0"/>
              </a:rPr>
              <a:t>quickreports </a:t>
            </a:r>
          </a:p>
          <a:p>
            <a:pPr marL="282575" indent="-282575">
              <a:spcBef>
                <a:spcPct val="20000"/>
              </a:spcBef>
              <a:buFont typeface="Wingdings" pitchFamily="2" charset="2"/>
              <a:buChar char="§"/>
            </a:pPr>
            <a:r>
              <a:rPr lang="en-US" sz="1000" b="1" dirty="0">
                <a:latin typeface="Arial" charset="0"/>
              </a:rPr>
              <a:t>list reports </a:t>
            </a:r>
          </a:p>
          <a:p>
            <a:pPr marL="282575" indent="-282575">
              <a:spcBef>
                <a:spcPct val="20000"/>
              </a:spcBef>
              <a:buFont typeface="Wingdings" pitchFamily="2" charset="2"/>
              <a:buChar char="§"/>
            </a:pPr>
            <a:r>
              <a:rPr lang="en-US" sz="1000" b="1" dirty="0">
                <a:latin typeface="Arial" charset="0"/>
              </a:rPr>
              <a:t>analysis reports accounts receivable and accounts payable reports </a:t>
            </a:r>
          </a:p>
          <a:p>
            <a:pPr marL="282575" indent="-282575">
              <a:spcBef>
                <a:spcPct val="20000"/>
              </a:spcBef>
              <a:buFont typeface="Wingdings" pitchFamily="2" charset="2"/>
              <a:buChar char="§"/>
            </a:pPr>
            <a:r>
              <a:rPr lang="en-US" sz="1000" b="1" dirty="0">
                <a:latin typeface="Arial" charset="0"/>
              </a:rPr>
              <a:t>customizing reports memorizing reports </a:t>
            </a:r>
          </a:p>
          <a:p>
            <a:pPr marL="282575" indent="-282575">
              <a:spcBef>
                <a:spcPct val="20000"/>
              </a:spcBef>
              <a:buFont typeface="Wingdings" pitchFamily="2" charset="2"/>
              <a:buChar char="§"/>
            </a:pPr>
            <a:r>
              <a:rPr lang="en-US" sz="1000" b="1" dirty="0">
                <a:latin typeface="Arial" charset="0"/>
              </a:rPr>
              <a:t>setting up budgets and using budget reports exporting reports to Excel QuickBooks graphs </a:t>
            </a:r>
          </a:p>
          <a:p>
            <a:pPr marL="282575" indent="-282575">
              <a:spcBef>
                <a:spcPct val="20000"/>
              </a:spcBef>
              <a:buFont typeface="Wingdings" pitchFamily="2" charset="2"/>
              <a:buChar char="§"/>
            </a:pPr>
            <a:r>
              <a:rPr lang="en-US" sz="1000" b="1" dirty="0">
                <a:latin typeface="Arial" charset="0"/>
              </a:rPr>
              <a:t>setting up a company file the easy step interview vs. the sleeter group's 12-step setup process </a:t>
            </a:r>
          </a:p>
          <a:p>
            <a:pPr marL="282575" indent="-282575">
              <a:spcBef>
                <a:spcPct val="20000"/>
              </a:spcBef>
              <a:buFont typeface="Wingdings" pitchFamily="2" charset="2"/>
              <a:buChar char="§"/>
            </a:pPr>
            <a:r>
              <a:rPr lang="en-US" sz="1000" b="1" dirty="0">
                <a:latin typeface="Arial" charset="0"/>
              </a:rPr>
              <a:t>choosing a start date </a:t>
            </a:r>
          </a:p>
          <a:p>
            <a:pPr marL="282575" indent="-282575">
              <a:spcBef>
                <a:spcPct val="20000"/>
              </a:spcBef>
              <a:buFont typeface="Wingdings" pitchFamily="2" charset="2"/>
              <a:buChar char="§"/>
            </a:pPr>
            <a:r>
              <a:rPr lang="en-US" sz="1000" b="1" dirty="0">
                <a:latin typeface="Arial" charset="0"/>
              </a:rPr>
              <a:t>modifying the chart of accounts </a:t>
            </a:r>
          </a:p>
          <a:p>
            <a:pPr marL="282575" indent="-282575">
              <a:spcBef>
                <a:spcPct val="20000"/>
              </a:spcBef>
              <a:buFont typeface="Wingdings" pitchFamily="2" charset="2"/>
              <a:buChar char="§"/>
            </a:pPr>
            <a:r>
              <a:rPr lang="en-US" sz="1000" b="1" dirty="0">
                <a:latin typeface="Arial" charset="0"/>
              </a:rPr>
              <a:t>understanding QuickBooks equity accounts </a:t>
            </a:r>
          </a:p>
          <a:p>
            <a:pPr marL="282575" indent="-282575">
              <a:spcBef>
                <a:spcPct val="20000"/>
              </a:spcBef>
              <a:buFont typeface="Wingdings" pitchFamily="2" charset="2"/>
              <a:buChar char="§"/>
            </a:pPr>
            <a:r>
              <a:rPr lang="en-US" sz="1000" b="1" dirty="0">
                <a:latin typeface="Arial" charset="0"/>
              </a:rPr>
              <a:t>how QuickBooks items are used </a:t>
            </a:r>
          </a:p>
          <a:p>
            <a:pPr marL="282575" indent="-282575">
              <a:spcBef>
                <a:spcPct val="20000"/>
              </a:spcBef>
              <a:buFont typeface="Wingdings" pitchFamily="2" charset="2"/>
              <a:buChar char="§"/>
            </a:pPr>
            <a:r>
              <a:rPr lang="en-US" sz="1000" b="1" dirty="0">
                <a:latin typeface="Arial" charset="0"/>
              </a:rPr>
              <a:t>setting up sales tax and preferences </a:t>
            </a:r>
          </a:p>
          <a:p>
            <a:pPr marL="282575" indent="-282575">
              <a:spcBef>
                <a:spcPct val="20000"/>
              </a:spcBef>
              <a:buFont typeface="Wingdings" pitchFamily="2" charset="2"/>
              <a:buChar char="§"/>
            </a:pPr>
            <a:r>
              <a:rPr lang="en-US" sz="1000" b="1" dirty="0">
                <a:latin typeface="Arial" charset="0"/>
              </a:rPr>
              <a:t>entering opening balances </a:t>
            </a:r>
          </a:p>
          <a:p>
            <a:pPr marL="282575" indent="-282575">
              <a:spcBef>
                <a:spcPct val="20000"/>
              </a:spcBef>
              <a:buFont typeface="Wingdings" pitchFamily="2" charset="2"/>
              <a:buChar char="§"/>
            </a:pPr>
            <a:r>
              <a:rPr lang="en-US" sz="1000" b="1" dirty="0">
                <a:latin typeface="Arial" charset="0"/>
              </a:rPr>
              <a:t>closing opening balance equity to retained earnings </a:t>
            </a:r>
          </a:p>
          <a:p>
            <a:pPr marL="282575" indent="-282575">
              <a:spcBef>
                <a:spcPct val="20000"/>
              </a:spcBef>
              <a:buFont typeface="Wingdings" pitchFamily="2" charset="2"/>
              <a:buChar char="§"/>
            </a:pPr>
            <a:r>
              <a:rPr lang="en-US" sz="1000" b="1" dirty="0">
                <a:latin typeface="Arial" charset="0"/>
              </a:rPr>
              <a:t>verifying your opening balance sheet </a:t>
            </a:r>
          </a:p>
          <a:p>
            <a:pPr marL="282575" indent="-282575">
              <a:spcBef>
                <a:spcPct val="20000"/>
              </a:spcBef>
              <a:buFont typeface="Wingdings" pitchFamily="2" charset="2"/>
              <a:buChar char="§"/>
            </a:pPr>
            <a:r>
              <a:rPr lang="en-US" sz="1000" b="1" dirty="0">
                <a:latin typeface="Arial" charset="0"/>
              </a:rPr>
              <a:t>setting up users of the file and assigning privileges </a:t>
            </a:r>
          </a:p>
          <a:p>
            <a:pPr marL="282575" indent="-282575">
              <a:spcBef>
                <a:spcPct val="20000"/>
              </a:spcBef>
              <a:buFont typeface="Wingdings" pitchFamily="2" charset="2"/>
              <a:buChar char="§"/>
            </a:pPr>
            <a:r>
              <a:rPr lang="en-US" sz="1000" b="1" dirty="0">
                <a:latin typeface="Arial" charset="0"/>
              </a:rPr>
              <a:t>modifying sales forms </a:t>
            </a:r>
          </a:p>
          <a:p>
            <a:pPr marL="282575" indent="-282575">
              <a:spcBef>
                <a:spcPct val="20000"/>
              </a:spcBef>
              <a:buFont typeface="Wingdings" pitchFamily="2" charset="2"/>
              <a:buChar char="§"/>
            </a:pPr>
            <a:r>
              <a:rPr lang="en-US" sz="1000" b="1" dirty="0">
                <a:latin typeface="Arial" charset="0"/>
              </a:rPr>
              <a:t>layout designer</a:t>
            </a:r>
          </a:p>
          <a:p>
            <a:pPr marL="282575" indent="-282575">
              <a:spcBef>
                <a:spcPct val="20000"/>
              </a:spcBef>
              <a:buFont typeface="Wingdings" pitchFamily="2" charset="2"/>
              <a:buNone/>
            </a:pPr>
            <a:r>
              <a:rPr lang="en-US" sz="1000" b="1" dirty="0">
                <a:latin typeface="Arial" charset="0"/>
              </a:rPr>
              <a:t>Who should attend?  Anyone </a:t>
            </a:r>
          </a:p>
          <a:p>
            <a:pPr marL="282575" indent="-282575">
              <a:spcBef>
                <a:spcPct val="20000"/>
              </a:spcBef>
              <a:buFont typeface="Wingdings" pitchFamily="2" charset="2"/>
              <a:buNone/>
            </a:pPr>
            <a:r>
              <a:rPr lang="en-US" sz="1000" b="1" dirty="0">
                <a:latin typeface="Arial" charset="0"/>
              </a:rPr>
              <a:t>CPE awarded:	2 hours Computer Software and Applications</a:t>
            </a:r>
          </a:p>
          <a:p>
            <a:pPr marL="282575" indent="-282575">
              <a:spcBef>
                <a:spcPct val="20000"/>
              </a:spcBef>
              <a:buFont typeface="Wingdings" pitchFamily="2" charset="2"/>
              <a:buNone/>
            </a:pPr>
            <a:r>
              <a:rPr lang="en-US" sz="1000" b="1" dirty="0">
                <a:latin typeface="Arial" charset="0"/>
              </a:rPr>
              <a:t>Presenter: Linda  Steele</a:t>
            </a:r>
          </a:p>
          <a:p>
            <a:pPr marL="282575" indent="-282575">
              <a:spcBef>
                <a:spcPct val="20000"/>
              </a:spcBef>
              <a:buFont typeface="Wingdings" pitchFamily="2" charset="2"/>
              <a:buNone/>
            </a:pPr>
            <a:r>
              <a:rPr lang="en-US" sz="1000" b="1" dirty="0">
                <a:latin typeface="Arial" charset="0"/>
              </a:rPr>
              <a:t>Program Length: 2 hours</a:t>
            </a:r>
          </a:p>
          <a:p>
            <a:pPr marL="282575" indent="-282575">
              <a:spcBef>
                <a:spcPct val="20000"/>
              </a:spcBef>
            </a:pPr>
            <a:r>
              <a:rPr lang="en-US" sz="1000" b="1" dirty="0">
                <a:latin typeface="Arial" charset="0"/>
              </a:rPr>
              <a:t>Prerequisite:  None </a:t>
            </a:r>
          </a:p>
          <a:p>
            <a:pPr marL="282575" indent="-282575">
              <a:spcBef>
                <a:spcPct val="20000"/>
              </a:spcBef>
            </a:pPr>
            <a:r>
              <a:rPr lang="en-US" sz="1000" b="1" dirty="0">
                <a:latin typeface="Arial" charset="0"/>
              </a:rPr>
              <a:t>Level: Basic        </a:t>
            </a:r>
          </a:p>
          <a:p>
            <a:pPr marL="282575" indent="-282575">
              <a:spcBef>
                <a:spcPct val="20000"/>
              </a:spcBef>
              <a:buFont typeface="Wingdings" pitchFamily="2" charset="2"/>
              <a:buNone/>
            </a:pPr>
            <a:endParaRPr lang="en-US" sz="1000" b="1" dirty="0">
              <a:latin typeface="Arial" charset="0"/>
            </a:endParaRPr>
          </a:p>
        </p:txBody>
      </p:sp>
    </p:spTree>
    <p:extLst>
      <p:ext uri="{BB962C8B-B14F-4D97-AF65-F5344CB8AC3E}">
        <p14:creationId xmlns:p14="http://schemas.microsoft.com/office/powerpoint/2010/main" val="1512891815"/>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3"/>
          <p:cNvSpPr>
            <a:spLocks noGrp="1"/>
          </p:cNvSpPr>
          <p:nvPr>
            <p:ph type="sldNum" sz="quarter" idx="10"/>
          </p:nvPr>
        </p:nvSpPr>
        <p:spPr>
          <a:noFill/>
        </p:spPr>
        <p:txBody>
          <a:bodyPr/>
          <a:lstStyle/>
          <a:p>
            <a:fld id="{C08B4FFB-B590-4BD5-B2DB-2AC6B3B83447}" type="slidenum">
              <a:rPr lang="en-US"/>
              <a:pPr/>
              <a:t>229</a:t>
            </a:fld>
            <a:endParaRPr lang="en-US" dirty="0"/>
          </a:p>
        </p:txBody>
      </p:sp>
      <p:sp>
        <p:nvSpPr>
          <p:cNvPr id="39939" name="Rectangle 2"/>
          <p:cNvSpPr>
            <a:spLocks noGrp="1" noChangeArrowheads="1"/>
          </p:cNvSpPr>
          <p:nvPr>
            <p:ph type="title"/>
          </p:nvPr>
        </p:nvSpPr>
        <p:spPr>
          <a:xfrm>
            <a:off x="304800" y="0"/>
            <a:ext cx="7924800" cy="1066800"/>
          </a:xfrm>
        </p:spPr>
        <p:txBody>
          <a:bodyPr/>
          <a:lstStyle/>
          <a:p>
            <a:r>
              <a:rPr lang="en-US" sz="3600" dirty="0">
                <a:solidFill>
                  <a:schemeClr val="accent1"/>
                </a:solidFill>
              </a:rPr>
              <a:t>QuickBooks for Non-Accountants</a:t>
            </a:r>
          </a:p>
        </p:txBody>
      </p:sp>
      <p:sp>
        <p:nvSpPr>
          <p:cNvPr id="39940" name="Rectangle 3"/>
          <p:cNvSpPr>
            <a:spLocks noGrp="1" noChangeArrowheads="1"/>
          </p:cNvSpPr>
          <p:nvPr>
            <p:ph type="body" idx="1"/>
          </p:nvPr>
        </p:nvSpPr>
        <p:spPr>
          <a:xfrm>
            <a:off x="381000" y="838200"/>
            <a:ext cx="7391400" cy="6019800"/>
          </a:xfrm>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work on teaching the non-accountant the basics of QuickBooks.</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know how to do accounts payable	</a:t>
            </a:r>
          </a:p>
          <a:p>
            <a:pPr>
              <a:lnSpc>
                <a:spcPct val="80000"/>
              </a:lnSpc>
            </a:pPr>
            <a:r>
              <a:rPr lang="en-US" sz="1400" dirty="0"/>
              <a:t>know where to locate and use bank accounts	</a:t>
            </a:r>
          </a:p>
          <a:p>
            <a:pPr>
              <a:lnSpc>
                <a:spcPct val="80000"/>
              </a:lnSpc>
            </a:pPr>
            <a:r>
              <a:rPr lang="en-US" sz="1400" dirty="0"/>
              <a:t>know how to take and record customer payments	</a:t>
            </a:r>
          </a:p>
          <a:p>
            <a:pPr>
              <a:lnSpc>
                <a:spcPct val="80000"/>
              </a:lnSpc>
            </a:pPr>
            <a:r>
              <a:rPr lang="en-US" sz="1400" dirty="0"/>
              <a:t>know some of the most-used features	</a:t>
            </a:r>
          </a:p>
          <a:p>
            <a:pPr>
              <a:lnSpc>
                <a:spcPct val="80000"/>
              </a:lnSpc>
            </a:pPr>
            <a:r>
              <a:rPr lang="en-US" sz="1400" dirty="0"/>
              <a:t>know how to record deposits 	</a:t>
            </a:r>
          </a:p>
          <a:p>
            <a:pPr>
              <a:lnSpc>
                <a:spcPct val="80000"/>
              </a:lnSpc>
            </a:pPr>
            <a:r>
              <a:rPr lang="en-US" sz="1400" dirty="0"/>
              <a:t>know how to enter bills	</a:t>
            </a:r>
          </a:p>
          <a:p>
            <a:pPr>
              <a:lnSpc>
                <a:spcPct val="80000"/>
              </a:lnSpc>
            </a:pPr>
            <a:r>
              <a:rPr lang="en-US" sz="1400" dirty="0"/>
              <a:t>know how to handle bills	</a:t>
            </a:r>
          </a:p>
          <a:p>
            <a:pPr>
              <a:lnSpc>
                <a:spcPct val="80000"/>
              </a:lnSpc>
            </a:pPr>
            <a:r>
              <a:rPr lang="en-US" sz="1400" dirty="0"/>
              <a:t>know how to run reports	</a:t>
            </a:r>
          </a:p>
          <a:p>
            <a:pPr>
              <a:lnSpc>
                <a:spcPct val="80000"/>
              </a:lnSpc>
            </a:pPr>
            <a:r>
              <a:rPr lang="en-US" sz="1400" dirty="0"/>
              <a:t>know how to reconciliation	</a:t>
            </a:r>
          </a:p>
          <a:p>
            <a:pPr>
              <a:lnSpc>
                <a:spcPct val="80000"/>
              </a:lnSpc>
            </a:pPr>
            <a:r>
              <a:rPr lang="en-US" sz="1400" dirty="0"/>
              <a:t>know how to record sales and invoices	</a:t>
            </a:r>
          </a:p>
          <a:p>
            <a:pPr>
              <a:lnSpc>
                <a:spcPct val="80000"/>
              </a:lnSpc>
            </a:pPr>
            <a:r>
              <a:rPr lang="en-US" sz="1400" dirty="0"/>
              <a:t>know how to transfer money</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r>
              <a:rPr lang="en-US" sz="1400" dirty="0"/>
              <a:t>Who should attend?  Business owners, non-accountants</a:t>
            </a:r>
          </a:p>
          <a:p>
            <a:pPr>
              <a:lnSpc>
                <a:spcPct val="80000"/>
              </a:lnSpc>
              <a:buNone/>
            </a:pPr>
            <a:r>
              <a:rPr lang="en-US" sz="1400" dirty="0"/>
              <a:t>Level: Basic   </a:t>
            </a:r>
          </a:p>
          <a:p>
            <a:pPr>
              <a:lnSpc>
                <a:spcPct val="80000"/>
              </a:lnSpc>
              <a:buFont typeface="Wingdings" pitchFamily="2" charset="2"/>
              <a:buNone/>
            </a:pPr>
            <a:r>
              <a:rPr lang="en-US" sz="1400" dirty="0"/>
              <a:t>Prerequisite:  Users of QuickBooks</a:t>
            </a:r>
          </a:p>
          <a:p>
            <a:pPr>
              <a:lnSpc>
                <a:spcPct val="80000"/>
              </a:lnSpc>
              <a:buFont typeface="Wingdings" pitchFamily="2" charset="2"/>
              <a:buNone/>
            </a:pPr>
            <a:r>
              <a:rPr lang="en-US" sz="1400" dirty="0"/>
              <a:t>Program Length: 2 hours</a:t>
            </a:r>
          </a:p>
          <a:p>
            <a:pPr>
              <a:buNone/>
            </a:pPr>
            <a:r>
              <a:rPr lang="en-US" sz="1400" dirty="0"/>
              <a:t>CPE awarded:      2 hours </a:t>
            </a:r>
            <a:r>
              <a:rPr lang="en-US" sz="1400" dirty="0">
                <a:latin typeface="Arial" charset="0"/>
              </a:rPr>
              <a:t>Computer Software and Applications</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	</a:t>
            </a:r>
          </a:p>
          <a:p>
            <a:pPr>
              <a:lnSpc>
                <a:spcPct val="80000"/>
              </a:lnSpc>
            </a:pPr>
            <a:endParaRPr lang="en-US" sz="1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Management and Organization </a:t>
            </a:r>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23</a:t>
            </a:fld>
            <a:endParaRPr lang="en-US" dirty="0"/>
          </a:p>
        </p:txBody>
      </p:sp>
    </p:spTree>
    <p:extLst>
      <p:ext uri="{BB962C8B-B14F-4D97-AF65-F5344CB8AC3E}">
        <p14:creationId xmlns:p14="http://schemas.microsoft.com/office/powerpoint/2010/main" val="2838755039"/>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Specific software</a:t>
            </a:r>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230</a:t>
            </a:fld>
            <a:endParaRPr lang="en-US" dirty="0"/>
          </a:p>
        </p:txBody>
      </p:sp>
    </p:spTree>
    <p:extLst>
      <p:ext uri="{BB962C8B-B14F-4D97-AF65-F5344CB8AC3E}">
        <p14:creationId xmlns:p14="http://schemas.microsoft.com/office/powerpoint/2010/main" val="2814924276"/>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6F6D11F1-1DE4-46C5-82A3-545CB88BFD56}" type="slidenum">
              <a:rPr lang="en-US"/>
              <a:pPr/>
              <a:t>231</a:t>
            </a:fld>
            <a:endParaRPr lang="en-US" dirty="0"/>
          </a:p>
        </p:txBody>
      </p:sp>
      <p:sp>
        <p:nvSpPr>
          <p:cNvPr id="5123" name="Rectangle 2"/>
          <p:cNvSpPr>
            <a:spLocks noGrp="1" noChangeArrowheads="1"/>
          </p:cNvSpPr>
          <p:nvPr>
            <p:ph type="title"/>
          </p:nvPr>
        </p:nvSpPr>
        <p:spPr/>
        <p:txBody>
          <a:bodyPr/>
          <a:lstStyle/>
          <a:p>
            <a:pPr algn="ctr"/>
            <a:r>
              <a:rPr lang="en-US" dirty="0">
                <a:solidFill>
                  <a:schemeClr val="accent1"/>
                </a:solidFill>
              </a:rPr>
              <a:t>Apps for Small Business</a:t>
            </a:r>
          </a:p>
        </p:txBody>
      </p:sp>
      <p:sp>
        <p:nvSpPr>
          <p:cNvPr id="5124" name="Rectangle 3"/>
          <p:cNvSpPr>
            <a:spLocks noGrp="1" noChangeArrowheads="1"/>
          </p:cNvSpPr>
          <p:nvPr>
            <p:ph type="body" idx="1"/>
          </p:nvPr>
        </p:nvSpPr>
        <p:spPr>
          <a:xfrm>
            <a:off x="304800" y="1219200"/>
            <a:ext cx="7848600" cy="4419600"/>
          </a:xfrm>
        </p:spPr>
        <p:txBody>
          <a:bodyPr/>
          <a:lstStyle/>
          <a:p>
            <a:pPr>
              <a:lnSpc>
                <a:spcPct val="80000"/>
              </a:lnSpc>
              <a:buFont typeface="Wingdings" pitchFamily="2" charset="2"/>
              <a:buNone/>
            </a:pPr>
            <a:endParaRPr lang="en-US" sz="1400" dirty="0"/>
          </a:p>
          <a:p>
            <a:pPr>
              <a:lnSpc>
                <a:spcPct val="80000"/>
              </a:lnSpc>
              <a:buFont typeface="Wingdings" pitchFamily="2" charset="2"/>
              <a:buNone/>
            </a:pPr>
            <a:r>
              <a:rPr lang="en-US" sz="1400" dirty="0"/>
              <a:t>In this session, the attendee will learn how to use apps for phones to assist their clients as well as save time for themselves.</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be able to use apps</a:t>
            </a:r>
          </a:p>
          <a:p>
            <a:pPr>
              <a:lnSpc>
                <a:spcPct val="80000"/>
              </a:lnSpc>
            </a:pPr>
            <a:r>
              <a:rPr lang="en-US" sz="1400" dirty="0"/>
              <a:t>be aware of  some useful apps</a:t>
            </a:r>
          </a:p>
          <a:p>
            <a:pPr>
              <a:lnSpc>
                <a:spcPct val="80000"/>
              </a:lnSpc>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a:t>
            </a:r>
          </a:p>
          <a:p>
            <a:pPr>
              <a:lnSpc>
                <a:spcPct val="80000"/>
              </a:lnSpc>
              <a:buFont typeface="Wingdings" pitchFamily="2" charset="2"/>
              <a:buNone/>
            </a:pPr>
            <a:endParaRPr lang="en-US" sz="1400" dirty="0"/>
          </a:p>
          <a:p>
            <a:pPr>
              <a:lnSpc>
                <a:spcPct val="80000"/>
              </a:lnSpc>
              <a:buNone/>
            </a:pPr>
            <a:r>
              <a:rPr lang="en-US" sz="1400" dirty="0"/>
              <a:t>Level: Basic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Who should attend:  Anyone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CPE awarded:	1 hour Computer Software and Applications</a:t>
            </a:r>
          </a:p>
        </p:txBody>
      </p:sp>
    </p:spTree>
    <p:extLst>
      <p:ext uri="{BB962C8B-B14F-4D97-AF65-F5344CB8AC3E}">
        <p14:creationId xmlns:p14="http://schemas.microsoft.com/office/powerpoint/2010/main" val="3175196740"/>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6F6D11F1-1DE4-46C5-82A3-545CB88BFD56}" type="slidenum">
              <a:rPr lang="en-US"/>
              <a:pPr/>
              <a:t>232</a:t>
            </a:fld>
            <a:endParaRPr lang="en-US" dirty="0"/>
          </a:p>
        </p:txBody>
      </p:sp>
      <p:sp>
        <p:nvSpPr>
          <p:cNvPr id="5123" name="Rectangle 2"/>
          <p:cNvSpPr>
            <a:spLocks noGrp="1" noChangeArrowheads="1"/>
          </p:cNvSpPr>
          <p:nvPr>
            <p:ph type="title"/>
          </p:nvPr>
        </p:nvSpPr>
        <p:spPr/>
        <p:txBody>
          <a:bodyPr/>
          <a:lstStyle/>
          <a:p>
            <a:pPr algn="ctr"/>
            <a:r>
              <a:rPr lang="en-US" dirty="0">
                <a:solidFill>
                  <a:schemeClr val="accent1"/>
                </a:solidFill>
              </a:rPr>
              <a:t>Best apps For Accountants and CPAs</a:t>
            </a:r>
          </a:p>
        </p:txBody>
      </p:sp>
      <p:sp>
        <p:nvSpPr>
          <p:cNvPr id="5124" name="Rectangle 3"/>
          <p:cNvSpPr>
            <a:spLocks noGrp="1" noChangeArrowheads="1"/>
          </p:cNvSpPr>
          <p:nvPr>
            <p:ph type="body" idx="1"/>
          </p:nvPr>
        </p:nvSpPr>
        <p:spPr>
          <a:xfrm>
            <a:off x="304800" y="1219200"/>
            <a:ext cx="7848600" cy="4419600"/>
          </a:xfrm>
        </p:spPr>
        <p:txBody>
          <a:bodyPr/>
          <a:lstStyle/>
          <a:p>
            <a:pPr>
              <a:lnSpc>
                <a:spcPct val="80000"/>
              </a:lnSpc>
              <a:buFont typeface="Wingdings" pitchFamily="2" charset="2"/>
              <a:buNone/>
            </a:pPr>
            <a:endParaRPr lang="en-US" sz="1400" dirty="0"/>
          </a:p>
          <a:p>
            <a:pPr>
              <a:lnSpc>
                <a:spcPct val="80000"/>
              </a:lnSpc>
              <a:buFont typeface="Wingdings" pitchFamily="2" charset="2"/>
              <a:buNone/>
            </a:pPr>
            <a:r>
              <a:rPr lang="en-US" sz="1400" dirty="0"/>
              <a:t>In this session, the attendee will be given a list of apps specific to accountants and CPAs.</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be able to use the apps</a:t>
            </a:r>
          </a:p>
          <a:p>
            <a:pPr>
              <a:lnSpc>
                <a:spcPct val="80000"/>
              </a:lnSpc>
            </a:pPr>
            <a:r>
              <a:rPr lang="en-US" sz="1400" dirty="0"/>
              <a:t>be able to work more efficiently with these apps</a:t>
            </a:r>
          </a:p>
          <a:p>
            <a:pPr>
              <a:lnSpc>
                <a:spcPct val="80000"/>
              </a:lnSpc>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a:t>
            </a:r>
          </a:p>
          <a:p>
            <a:pPr>
              <a:lnSpc>
                <a:spcPct val="80000"/>
              </a:lnSpc>
              <a:buFont typeface="Wingdings" pitchFamily="2" charset="2"/>
              <a:buNone/>
            </a:pPr>
            <a:endParaRPr lang="en-US" sz="1400" dirty="0"/>
          </a:p>
          <a:p>
            <a:pPr>
              <a:lnSpc>
                <a:spcPct val="80000"/>
              </a:lnSpc>
              <a:buNone/>
            </a:pPr>
            <a:r>
              <a:rPr lang="en-US" sz="1400" dirty="0"/>
              <a:t>Level: Basic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Who should attend:  Anyone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CPE awarded:	1 hour Computer Software and Applications</a:t>
            </a:r>
          </a:p>
        </p:txBody>
      </p:sp>
    </p:spTree>
    <p:extLst>
      <p:ext uri="{BB962C8B-B14F-4D97-AF65-F5344CB8AC3E}">
        <p14:creationId xmlns:p14="http://schemas.microsoft.com/office/powerpoint/2010/main" val="4215594982"/>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pPr algn="ctr"/>
            <a:r>
              <a:rPr lang="en-US" dirty="0">
                <a:solidFill>
                  <a:schemeClr val="accent1"/>
                </a:solidFill>
              </a:rPr>
              <a:t>Best apps (yearly update) </a:t>
            </a:r>
          </a:p>
        </p:txBody>
      </p:sp>
      <p:sp>
        <p:nvSpPr>
          <p:cNvPr id="5124" name="Rectangle 3"/>
          <p:cNvSpPr>
            <a:spLocks noGrp="1" noChangeArrowheads="1"/>
          </p:cNvSpPr>
          <p:nvPr>
            <p:ph idx="1"/>
          </p:nvPr>
        </p:nvSpPr>
        <p:spPr>
          <a:xfrm>
            <a:off x="304800" y="1219200"/>
            <a:ext cx="7848600" cy="4419600"/>
          </a:xfrm>
        </p:spPr>
        <p:txBody>
          <a:bodyPr/>
          <a:lstStyle/>
          <a:p>
            <a:pPr>
              <a:lnSpc>
                <a:spcPct val="80000"/>
              </a:lnSpc>
              <a:buFont typeface="Wingdings" pitchFamily="2" charset="2"/>
              <a:buNone/>
            </a:pPr>
            <a:endParaRPr lang="en-US" sz="1400" dirty="0"/>
          </a:p>
          <a:p>
            <a:pPr>
              <a:lnSpc>
                <a:spcPct val="80000"/>
              </a:lnSpc>
              <a:buFont typeface="Wingdings" pitchFamily="2" charset="2"/>
              <a:buNone/>
            </a:pPr>
            <a:r>
              <a:rPr lang="en-US" sz="1400" dirty="0"/>
              <a:t>In this session, the attendee will be given a list of apps specific to accountants and CPAs.</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be able to use the apps</a:t>
            </a:r>
          </a:p>
          <a:p>
            <a:pPr>
              <a:lnSpc>
                <a:spcPct val="80000"/>
              </a:lnSpc>
            </a:pPr>
            <a:r>
              <a:rPr lang="en-US" sz="1400" dirty="0"/>
              <a:t>be able to work more efficiently with these apps</a:t>
            </a:r>
          </a:p>
          <a:p>
            <a:pPr>
              <a:lnSpc>
                <a:spcPct val="80000"/>
              </a:lnSpc>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a:t>
            </a:r>
          </a:p>
          <a:p>
            <a:pPr>
              <a:lnSpc>
                <a:spcPct val="80000"/>
              </a:lnSpc>
              <a:buFont typeface="Wingdings" pitchFamily="2" charset="2"/>
              <a:buNone/>
            </a:pPr>
            <a:endParaRPr lang="en-US" sz="1400" dirty="0"/>
          </a:p>
          <a:p>
            <a:pPr>
              <a:lnSpc>
                <a:spcPct val="80000"/>
              </a:lnSpc>
              <a:buNone/>
            </a:pPr>
            <a:r>
              <a:rPr lang="en-US" sz="1400" dirty="0"/>
              <a:t>Level: Basic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Who should attend:  Anyone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CPE awarded:	1 hour Computer Software and Applications</a:t>
            </a:r>
          </a:p>
        </p:txBody>
      </p:sp>
      <p:sp>
        <p:nvSpPr>
          <p:cNvPr id="5122" name="Slide Number Placeholder 3"/>
          <p:cNvSpPr>
            <a:spLocks noGrp="1"/>
          </p:cNvSpPr>
          <p:nvPr>
            <p:ph type="sldNum" sz="quarter" idx="10"/>
          </p:nvPr>
        </p:nvSpPr>
        <p:spPr>
          <a:noFill/>
        </p:spPr>
        <p:txBody>
          <a:bodyPr/>
          <a:lstStyle/>
          <a:p>
            <a:fld id="{6F6D11F1-1DE4-46C5-82A3-545CB88BFD56}" type="slidenum">
              <a:rPr lang="en-US"/>
              <a:pPr/>
              <a:t>233</a:t>
            </a:fld>
            <a:endParaRPr lang="en-US" dirty="0"/>
          </a:p>
        </p:txBody>
      </p:sp>
    </p:spTree>
    <p:extLst>
      <p:ext uri="{BB962C8B-B14F-4D97-AF65-F5344CB8AC3E}">
        <p14:creationId xmlns:p14="http://schemas.microsoft.com/office/powerpoint/2010/main" val="2204063956"/>
      </p:ext>
    </p:extLst>
  </p:cSld>
  <p:clrMapOvr>
    <a:overrideClrMapping bg1="lt1" tx1="dk1" bg2="lt2" tx2="dk2" accent1="accent1" accent2="accent2" accent3="accent3" accent4="accent4" accent5="accent5" accent6="accent6" hlink="hlink" folHlink="folHlink"/>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6F6D11F1-1DE4-46C5-82A3-545CB88BFD56}" type="slidenum">
              <a:rPr lang="en-US"/>
              <a:pPr/>
              <a:t>234</a:t>
            </a:fld>
            <a:endParaRPr lang="en-US" dirty="0"/>
          </a:p>
        </p:txBody>
      </p:sp>
      <p:sp>
        <p:nvSpPr>
          <p:cNvPr id="5123" name="Rectangle 2"/>
          <p:cNvSpPr>
            <a:spLocks noGrp="1" noChangeArrowheads="1"/>
          </p:cNvSpPr>
          <p:nvPr>
            <p:ph type="title"/>
          </p:nvPr>
        </p:nvSpPr>
        <p:spPr/>
        <p:txBody>
          <a:bodyPr/>
          <a:lstStyle/>
          <a:p>
            <a:pPr algn="ctr"/>
            <a:r>
              <a:rPr lang="en-US" dirty="0">
                <a:solidFill>
                  <a:schemeClr val="accent1"/>
                </a:solidFill>
              </a:rPr>
              <a:t>Evernote</a:t>
            </a:r>
            <a:endParaRPr lang="en-US" dirty="0"/>
          </a:p>
        </p:txBody>
      </p:sp>
      <p:sp>
        <p:nvSpPr>
          <p:cNvPr id="5124" name="Rectangle 3"/>
          <p:cNvSpPr>
            <a:spLocks noGrp="1" noChangeArrowheads="1"/>
          </p:cNvSpPr>
          <p:nvPr>
            <p:ph type="body" idx="1"/>
          </p:nvPr>
        </p:nvSpPr>
        <p:spPr>
          <a:xfrm>
            <a:off x="304800" y="1219200"/>
            <a:ext cx="7848600" cy="4419600"/>
          </a:xfrm>
        </p:spPr>
        <p:txBody>
          <a:bodyPr/>
          <a:lstStyle/>
          <a:p>
            <a:pPr>
              <a:lnSpc>
                <a:spcPct val="80000"/>
              </a:lnSpc>
              <a:buFont typeface="Wingdings" pitchFamily="2" charset="2"/>
              <a:buNone/>
            </a:pPr>
            <a:endParaRPr lang="en-US" sz="1400" dirty="0"/>
          </a:p>
          <a:p>
            <a:pPr>
              <a:lnSpc>
                <a:spcPct val="80000"/>
              </a:lnSpc>
              <a:buFont typeface="Wingdings" pitchFamily="2" charset="2"/>
              <a:buNone/>
            </a:pPr>
            <a:r>
              <a:rPr lang="en-US" sz="1600" dirty="0"/>
              <a:t>In this session, the attendee will be given a list of apps specific to CPAs.</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At the completion of this session the team member will: </a:t>
            </a:r>
          </a:p>
          <a:p>
            <a:pPr>
              <a:lnSpc>
                <a:spcPct val="80000"/>
              </a:lnSpc>
            </a:pPr>
            <a:r>
              <a:rPr lang="en-US" sz="1600" dirty="0"/>
              <a:t>be able to use the apps</a:t>
            </a:r>
          </a:p>
          <a:p>
            <a:pPr>
              <a:lnSpc>
                <a:spcPct val="80000"/>
              </a:lnSpc>
            </a:pPr>
            <a:r>
              <a:rPr lang="en-US" sz="1600" dirty="0"/>
              <a:t>be able to work more efficiently with these apps</a:t>
            </a:r>
          </a:p>
          <a:p>
            <a:pPr>
              <a:lnSpc>
                <a:spcPct val="80000"/>
              </a:lnSpc>
            </a:pPr>
            <a:endParaRPr lang="en-US" sz="1600" dirty="0"/>
          </a:p>
          <a:p>
            <a:pPr>
              <a:lnSpc>
                <a:spcPct val="80000"/>
              </a:lnSpc>
              <a:buFont typeface="Wingdings" pitchFamily="2" charset="2"/>
              <a:buNone/>
            </a:pPr>
            <a:r>
              <a:rPr lang="en-US" sz="1600" dirty="0"/>
              <a:t>Presenter: Linda Steele</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Prerequisite:  None</a:t>
            </a:r>
          </a:p>
          <a:p>
            <a:pPr>
              <a:lnSpc>
                <a:spcPct val="80000"/>
              </a:lnSpc>
              <a:buFont typeface="Wingdings" pitchFamily="2" charset="2"/>
              <a:buNone/>
            </a:pPr>
            <a:endParaRPr lang="en-US" sz="1600" dirty="0"/>
          </a:p>
          <a:p>
            <a:pPr>
              <a:lnSpc>
                <a:spcPct val="80000"/>
              </a:lnSpc>
              <a:buNone/>
            </a:pPr>
            <a:r>
              <a:rPr lang="en-US" sz="1600" dirty="0"/>
              <a:t>Level: Basic  </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Who should attend:  Anyone	</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Program Length:   1  hour </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CPE awarded:	1 hour Computer Software and Applications</a:t>
            </a:r>
          </a:p>
        </p:txBody>
      </p:sp>
    </p:spTree>
    <p:extLst>
      <p:ext uri="{BB962C8B-B14F-4D97-AF65-F5344CB8AC3E}">
        <p14:creationId xmlns:p14="http://schemas.microsoft.com/office/powerpoint/2010/main" val="2587426414"/>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6F6D11F1-1DE4-46C5-82A3-545CB88BFD56}" type="slidenum">
              <a:rPr lang="en-US"/>
              <a:pPr/>
              <a:t>235</a:t>
            </a:fld>
            <a:endParaRPr lang="en-US" dirty="0"/>
          </a:p>
        </p:txBody>
      </p:sp>
      <p:sp>
        <p:nvSpPr>
          <p:cNvPr id="5123" name="Rectangle 2"/>
          <p:cNvSpPr>
            <a:spLocks noGrp="1" noChangeArrowheads="1"/>
          </p:cNvSpPr>
          <p:nvPr>
            <p:ph type="title"/>
          </p:nvPr>
        </p:nvSpPr>
        <p:spPr/>
        <p:txBody>
          <a:bodyPr/>
          <a:lstStyle/>
          <a:p>
            <a:pPr algn="ctr"/>
            <a:r>
              <a:rPr lang="en-US" dirty="0">
                <a:solidFill>
                  <a:schemeClr val="accent1"/>
                </a:solidFill>
              </a:rPr>
              <a:t>Five apps For CPAs</a:t>
            </a:r>
          </a:p>
        </p:txBody>
      </p:sp>
      <p:sp>
        <p:nvSpPr>
          <p:cNvPr id="5124" name="Rectangle 3"/>
          <p:cNvSpPr>
            <a:spLocks noGrp="1" noChangeArrowheads="1"/>
          </p:cNvSpPr>
          <p:nvPr>
            <p:ph type="body" idx="1"/>
          </p:nvPr>
        </p:nvSpPr>
        <p:spPr>
          <a:xfrm>
            <a:off x="304800" y="1219200"/>
            <a:ext cx="7848600" cy="4419600"/>
          </a:xfrm>
        </p:spPr>
        <p:txBody>
          <a:bodyPr/>
          <a:lstStyle/>
          <a:p>
            <a:pPr>
              <a:lnSpc>
                <a:spcPct val="80000"/>
              </a:lnSpc>
              <a:buFont typeface="Wingdings" pitchFamily="2" charset="2"/>
              <a:buNone/>
            </a:pPr>
            <a:endParaRPr lang="en-US" sz="1400" dirty="0"/>
          </a:p>
          <a:p>
            <a:pPr>
              <a:lnSpc>
                <a:spcPct val="80000"/>
              </a:lnSpc>
              <a:buFont typeface="Wingdings" pitchFamily="2" charset="2"/>
              <a:buNone/>
            </a:pPr>
            <a:r>
              <a:rPr lang="en-US" sz="1400" dirty="0"/>
              <a:t>In this session, the attendee will be given a list of apps specific to CPAs.</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be able to use the apps</a:t>
            </a:r>
          </a:p>
          <a:p>
            <a:pPr>
              <a:lnSpc>
                <a:spcPct val="80000"/>
              </a:lnSpc>
            </a:pPr>
            <a:r>
              <a:rPr lang="en-US" sz="1400" dirty="0"/>
              <a:t>be able to work more efficiently with these apps</a:t>
            </a:r>
          </a:p>
          <a:p>
            <a:pPr>
              <a:lnSpc>
                <a:spcPct val="80000"/>
              </a:lnSpc>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a:t>
            </a:r>
          </a:p>
          <a:p>
            <a:pPr>
              <a:lnSpc>
                <a:spcPct val="80000"/>
              </a:lnSpc>
              <a:buFont typeface="Wingdings" pitchFamily="2" charset="2"/>
              <a:buNone/>
            </a:pPr>
            <a:endParaRPr lang="en-US" sz="1400" dirty="0"/>
          </a:p>
          <a:p>
            <a:pPr>
              <a:lnSpc>
                <a:spcPct val="80000"/>
              </a:lnSpc>
              <a:buNone/>
            </a:pPr>
            <a:r>
              <a:rPr lang="en-US" sz="1400" dirty="0"/>
              <a:t>Level: Basic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Who should attend:  Anyone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CPE awarded:	1 hour Computer Software and Applications</a:t>
            </a:r>
          </a:p>
        </p:txBody>
      </p:sp>
    </p:spTree>
    <p:extLst>
      <p:ext uri="{BB962C8B-B14F-4D97-AF65-F5344CB8AC3E}">
        <p14:creationId xmlns:p14="http://schemas.microsoft.com/office/powerpoint/2010/main" val="265744274"/>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6F6D11F1-1DE4-46C5-82A3-545CB88BFD56}" type="slidenum">
              <a:rPr lang="en-US"/>
              <a:pPr/>
              <a:t>236</a:t>
            </a:fld>
            <a:endParaRPr lang="en-US" dirty="0"/>
          </a:p>
        </p:txBody>
      </p:sp>
      <p:sp>
        <p:nvSpPr>
          <p:cNvPr id="5123" name="Rectangle 2"/>
          <p:cNvSpPr>
            <a:spLocks noGrp="1" noChangeArrowheads="1"/>
          </p:cNvSpPr>
          <p:nvPr>
            <p:ph type="title"/>
          </p:nvPr>
        </p:nvSpPr>
        <p:spPr/>
        <p:txBody>
          <a:bodyPr/>
          <a:lstStyle/>
          <a:p>
            <a:pPr algn="ctr"/>
            <a:r>
              <a:rPr lang="en-US" dirty="0">
                <a:solidFill>
                  <a:schemeClr val="accent1"/>
                </a:solidFill>
              </a:rPr>
              <a:t>IPad</a:t>
            </a:r>
          </a:p>
        </p:txBody>
      </p:sp>
      <p:sp>
        <p:nvSpPr>
          <p:cNvPr id="5124" name="Rectangle 3"/>
          <p:cNvSpPr>
            <a:spLocks noGrp="1" noChangeArrowheads="1"/>
          </p:cNvSpPr>
          <p:nvPr>
            <p:ph type="body" idx="1"/>
          </p:nvPr>
        </p:nvSpPr>
        <p:spPr>
          <a:xfrm>
            <a:off x="304800" y="1219200"/>
            <a:ext cx="7848600" cy="4419600"/>
          </a:xfrm>
        </p:spPr>
        <p:txBody>
          <a:bodyPr/>
          <a:lstStyle/>
          <a:p>
            <a:pPr>
              <a:lnSpc>
                <a:spcPct val="80000"/>
              </a:lnSpc>
              <a:buFont typeface="Wingdings" pitchFamily="2" charset="2"/>
              <a:buNone/>
            </a:pPr>
            <a:endParaRPr lang="en-US" sz="1400" dirty="0"/>
          </a:p>
          <a:p>
            <a:pPr>
              <a:lnSpc>
                <a:spcPct val="80000"/>
              </a:lnSpc>
              <a:buFont typeface="Wingdings" pitchFamily="2" charset="2"/>
              <a:buNone/>
            </a:pPr>
            <a:r>
              <a:rPr lang="en-US" sz="1400" dirty="0"/>
              <a:t>In this session, the attendee will learn how to use IPad for organizational needs.</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be able to use IPad</a:t>
            </a:r>
          </a:p>
          <a:p>
            <a:pPr>
              <a:lnSpc>
                <a:spcPct val="80000"/>
              </a:lnSpc>
            </a:pPr>
            <a:r>
              <a:rPr lang="en-US" sz="1400" dirty="0"/>
              <a:t>be aware of  some useful sites</a:t>
            </a:r>
          </a:p>
          <a:p>
            <a:pPr>
              <a:lnSpc>
                <a:spcPct val="80000"/>
              </a:lnSpc>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a:t>
            </a:r>
          </a:p>
          <a:p>
            <a:pPr>
              <a:lnSpc>
                <a:spcPct val="80000"/>
              </a:lnSpc>
              <a:buFont typeface="Wingdings" pitchFamily="2" charset="2"/>
              <a:buNone/>
            </a:pPr>
            <a:endParaRPr lang="en-US" sz="1400" dirty="0"/>
          </a:p>
          <a:p>
            <a:pPr>
              <a:lnSpc>
                <a:spcPct val="80000"/>
              </a:lnSpc>
              <a:buNone/>
            </a:pPr>
            <a:r>
              <a:rPr lang="en-US" sz="1400" dirty="0"/>
              <a:t>Level: Basic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Who should attend:  Anyone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CPE awarded:	1 hour Computer Software and Applications</a:t>
            </a:r>
          </a:p>
        </p:txBody>
      </p:sp>
    </p:spTree>
    <p:extLst>
      <p:ext uri="{BB962C8B-B14F-4D97-AF65-F5344CB8AC3E}">
        <p14:creationId xmlns:p14="http://schemas.microsoft.com/office/powerpoint/2010/main" val="3426999493"/>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6F6D11F1-1DE4-46C5-82A3-545CB88BFD56}" type="slidenum">
              <a:rPr lang="en-US"/>
              <a:pPr/>
              <a:t>237</a:t>
            </a:fld>
            <a:endParaRPr lang="en-US" dirty="0"/>
          </a:p>
        </p:txBody>
      </p:sp>
      <p:sp>
        <p:nvSpPr>
          <p:cNvPr id="5123" name="Rectangle 2"/>
          <p:cNvSpPr>
            <a:spLocks noGrp="1" noChangeArrowheads="1"/>
          </p:cNvSpPr>
          <p:nvPr>
            <p:ph type="title"/>
          </p:nvPr>
        </p:nvSpPr>
        <p:spPr/>
        <p:txBody>
          <a:bodyPr/>
          <a:lstStyle/>
          <a:p>
            <a:pPr algn="ctr"/>
            <a:r>
              <a:rPr lang="en-US" dirty="0">
                <a:solidFill>
                  <a:schemeClr val="accent1"/>
                </a:solidFill>
              </a:rPr>
              <a:t>Join.Me</a:t>
            </a:r>
          </a:p>
        </p:txBody>
      </p:sp>
      <p:sp>
        <p:nvSpPr>
          <p:cNvPr id="5124" name="Rectangle 3"/>
          <p:cNvSpPr>
            <a:spLocks noGrp="1" noChangeArrowheads="1"/>
          </p:cNvSpPr>
          <p:nvPr>
            <p:ph type="body" idx="1"/>
          </p:nvPr>
        </p:nvSpPr>
        <p:spPr>
          <a:xfrm>
            <a:off x="304800" y="1219200"/>
            <a:ext cx="7848600" cy="4419600"/>
          </a:xfrm>
        </p:spPr>
        <p:txBody>
          <a:bodyPr/>
          <a:lstStyle/>
          <a:p>
            <a:pPr>
              <a:lnSpc>
                <a:spcPct val="80000"/>
              </a:lnSpc>
              <a:buFont typeface="Wingdings" pitchFamily="2" charset="2"/>
              <a:buNone/>
            </a:pPr>
            <a:endParaRPr lang="en-US" sz="1400" dirty="0"/>
          </a:p>
          <a:p>
            <a:pPr>
              <a:lnSpc>
                <a:spcPct val="80000"/>
              </a:lnSpc>
              <a:buFont typeface="Wingdings" pitchFamily="2" charset="2"/>
              <a:buNone/>
            </a:pPr>
            <a:r>
              <a:rPr lang="en-US" sz="1400" dirty="0"/>
              <a:t>In this session, the attendee will learn how to use Join.Me as a tool to use with clients and coworkers.</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be able to use the app and all its applications</a:t>
            </a:r>
          </a:p>
          <a:p>
            <a:pPr>
              <a:lnSpc>
                <a:spcPct val="80000"/>
              </a:lnSpc>
            </a:pPr>
            <a:r>
              <a:rPr lang="en-US" sz="1400" dirty="0"/>
              <a:t>download the app to use in class</a:t>
            </a:r>
          </a:p>
          <a:p>
            <a:pPr>
              <a:lnSpc>
                <a:spcPct val="80000"/>
              </a:lnSpc>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a:t>
            </a:r>
          </a:p>
          <a:p>
            <a:pPr>
              <a:lnSpc>
                <a:spcPct val="80000"/>
              </a:lnSpc>
              <a:buFont typeface="Wingdings" pitchFamily="2" charset="2"/>
              <a:buNone/>
            </a:pPr>
            <a:endParaRPr lang="en-US" sz="1400" dirty="0"/>
          </a:p>
          <a:p>
            <a:pPr>
              <a:lnSpc>
                <a:spcPct val="80000"/>
              </a:lnSpc>
              <a:buNone/>
            </a:pPr>
            <a:r>
              <a:rPr lang="en-US" sz="1400" dirty="0"/>
              <a:t>Level: Basic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Who should attend:  Anyone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CPE awarded:	1 hour Computer Software and Applications</a:t>
            </a:r>
          </a:p>
        </p:txBody>
      </p:sp>
    </p:spTree>
    <p:extLst>
      <p:ext uri="{BB962C8B-B14F-4D97-AF65-F5344CB8AC3E}">
        <p14:creationId xmlns:p14="http://schemas.microsoft.com/office/powerpoint/2010/main" val="1769818066"/>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6F6D11F1-1DE4-46C5-82A3-545CB88BFD56}" type="slidenum">
              <a:rPr lang="en-US"/>
              <a:pPr/>
              <a:t>238</a:t>
            </a:fld>
            <a:endParaRPr lang="en-US" dirty="0"/>
          </a:p>
        </p:txBody>
      </p:sp>
      <p:sp>
        <p:nvSpPr>
          <p:cNvPr id="5123" name="Rectangle 2"/>
          <p:cNvSpPr>
            <a:spLocks noGrp="1" noChangeArrowheads="1"/>
          </p:cNvSpPr>
          <p:nvPr>
            <p:ph type="title"/>
          </p:nvPr>
        </p:nvSpPr>
        <p:spPr/>
        <p:txBody>
          <a:bodyPr/>
          <a:lstStyle/>
          <a:p>
            <a:pPr algn="ctr"/>
            <a:r>
              <a:rPr lang="en-US" dirty="0">
                <a:solidFill>
                  <a:schemeClr val="accent1"/>
                </a:solidFill>
              </a:rPr>
              <a:t>Mouse Click Tricks</a:t>
            </a:r>
          </a:p>
        </p:txBody>
      </p:sp>
      <p:sp>
        <p:nvSpPr>
          <p:cNvPr id="5124" name="Rectangle 3"/>
          <p:cNvSpPr>
            <a:spLocks noGrp="1" noChangeArrowheads="1"/>
          </p:cNvSpPr>
          <p:nvPr>
            <p:ph type="body" idx="1"/>
          </p:nvPr>
        </p:nvSpPr>
        <p:spPr>
          <a:xfrm>
            <a:off x="304800" y="1219200"/>
            <a:ext cx="7848600" cy="4419600"/>
          </a:xfrm>
        </p:spPr>
        <p:txBody>
          <a:bodyPr/>
          <a:lstStyle/>
          <a:p>
            <a:pPr>
              <a:lnSpc>
                <a:spcPct val="80000"/>
              </a:lnSpc>
              <a:buFont typeface="Wingdings" pitchFamily="2" charset="2"/>
              <a:buNone/>
            </a:pPr>
            <a:endParaRPr lang="en-US" sz="1400" dirty="0"/>
          </a:p>
          <a:p>
            <a:pPr>
              <a:lnSpc>
                <a:spcPct val="80000"/>
              </a:lnSpc>
              <a:buFont typeface="Wingdings" pitchFamily="2" charset="2"/>
              <a:buNone/>
            </a:pPr>
            <a:r>
              <a:rPr lang="en-US" sz="1400" dirty="0"/>
              <a:t>In this session, the participant will learn the mouse click tricks to make their work easier and more efficient.</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be able to use  shortcuts in all programs</a:t>
            </a:r>
          </a:p>
          <a:p>
            <a:pPr>
              <a:lnSpc>
                <a:spcPct val="80000"/>
              </a:lnSpc>
            </a:pPr>
            <a:r>
              <a:rPr lang="en-US" sz="1400" dirty="0"/>
              <a:t>be able to use scroll tricks</a:t>
            </a:r>
          </a:p>
          <a:p>
            <a:pPr>
              <a:lnSpc>
                <a:spcPct val="80000"/>
              </a:lnSpc>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a:t>
            </a:r>
          </a:p>
          <a:p>
            <a:pPr>
              <a:lnSpc>
                <a:spcPct val="80000"/>
              </a:lnSpc>
              <a:buFont typeface="Wingdings" pitchFamily="2" charset="2"/>
              <a:buNone/>
            </a:pPr>
            <a:endParaRPr lang="en-US" sz="1400" dirty="0"/>
          </a:p>
          <a:p>
            <a:pPr>
              <a:lnSpc>
                <a:spcPct val="80000"/>
              </a:lnSpc>
              <a:buNone/>
            </a:pPr>
            <a:r>
              <a:rPr lang="en-US" sz="1400" dirty="0"/>
              <a:t>Level: Basic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Who should attend:  Anyone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CPE awarded:	1 hour Computer Software and Applications</a:t>
            </a:r>
          </a:p>
        </p:txBody>
      </p:sp>
    </p:spTree>
    <p:extLst>
      <p:ext uri="{BB962C8B-B14F-4D97-AF65-F5344CB8AC3E}">
        <p14:creationId xmlns:p14="http://schemas.microsoft.com/office/powerpoint/2010/main" val="2921436573"/>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6F6D11F1-1DE4-46C5-82A3-545CB88BFD56}" type="slidenum">
              <a:rPr lang="en-US"/>
              <a:pPr/>
              <a:t>239</a:t>
            </a:fld>
            <a:endParaRPr lang="en-US" dirty="0"/>
          </a:p>
        </p:txBody>
      </p:sp>
      <p:sp>
        <p:nvSpPr>
          <p:cNvPr id="5123" name="Rectangle 2"/>
          <p:cNvSpPr>
            <a:spLocks noGrp="1" noChangeArrowheads="1"/>
          </p:cNvSpPr>
          <p:nvPr>
            <p:ph type="title"/>
          </p:nvPr>
        </p:nvSpPr>
        <p:spPr/>
        <p:txBody>
          <a:bodyPr/>
          <a:lstStyle/>
          <a:p>
            <a:pPr algn="ctr"/>
            <a:r>
              <a:rPr lang="en-US" dirty="0">
                <a:solidFill>
                  <a:schemeClr val="accent1"/>
                </a:solidFill>
              </a:rPr>
              <a:t>Microsoft OneNote</a:t>
            </a:r>
          </a:p>
        </p:txBody>
      </p:sp>
      <p:sp>
        <p:nvSpPr>
          <p:cNvPr id="5124" name="Rectangle 3"/>
          <p:cNvSpPr>
            <a:spLocks noGrp="1" noChangeArrowheads="1"/>
          </p:cNvSpPr>
          <p:nvPr>
            <p:ph type="body" idx="1"/>
          </p:nvPr>
        </p:nvSpPr>
        <p:spPr>
          <a:xfrm>
            <a:off x="304800" y="1219200"/>
            <a:ext cx="7848600" cy="4419600"/>
          </a:xfrm>
        </p:spPr>
        <p:txBody>
          <a:bodyPr/>
          <a:lstStyle/>
          <a:p>
            <a:pPr>
              <a:lnSpc>
                <a:spcPct val="80000"/>
              </a:lnSpc>
              <a:buFont typeface="Wingdings" pitchFamily="2" charset="2"/>
              <a:buNone/>
            </a:pPr>
            <a:endParaRPr lang="en-US" sz="1400" dirty="0"/>
          </a:p>
          <a:p>
            <a:pPr>
              <a:lnSpc>
                <a:spcPct val="80000"/>
              </a:lnSpc>
              <a:buFont typeface="Wingdings" pitchFamily="2" charset="2"/>
              <a:buNone/>
            </a:pPr>
            <a:r>
              <a:rPr lang="en-US" sz="1400" dirty="0"/>
              <a:t>In this session, the attendee will be given a hands-on training to using OneNote..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be able to use OneNote</a:t>
            </a:r>
          </a:p>
          <a:p>
            <a:pPr>
              <a:lnSpc>
                <a:spcPct val="80000"/>
              </a:lnSpc>
            </a:pPr>
            <a:r>
              <a:rPr lang="en-US" sz="1400" dirty="0"/>
              <a:t>be able to work more efficiently with this feature</a:t>
            </a:r>
          </a:p>
          <a:p>
            <a:pPr>
              <a:lnSpc>
                <a:spcPct val="80000"/>
              </a:lnSpc>
            </a:pPr>
            <a:r>
              <a:rPr lang="en-US" sz="1400" dirty="0"/>
              <a:t>be able to create folders</a:t>
            </a:r>
          </a:p>
          <a:p>
            <a:pPr>
              <a:lnSpc>
                <a:spcPct val="80000"/>
              </a:lnSpc>
            </a:pPr>
            <a:r>
              <a:rPr lang="en-US" sz="1400" dirty="0"/>
              <a:t>be able to add links and notes</a:t>
            </a:r>
          </a:p>
          <a:p>
            <a:pPr>
              <a:lnSpc>
                <a:spcPct val="80000"/>
              </a:lnSpc>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a:t>
            </a:r>
          </a:p>
          <a:p>
            <a:pPr>
              <a:lnSpc>
                <a:spcPct val="80000"/>
              </a:lnSpc>
              <a:buFont typeface="Wingdings" pitchFamily="2" charset="2"/>
              <a:buNone/>
            </a:pPr>
            <a:endParaRPr lang="en-US" sz="1400" dirty="0"/>
          </a:p>
          <a:p>
            <a:pPr>
              <a:lnSpc>
                <a:spcPct val="80000"/>
              </a:lnSpc>
              <a:buNone/>
            </a:pPr>
            <a:r>
              <a:rPr lang="en-US" sz="1400" dirty="0"/>
              <a:t>Level: Basic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Who should attend:  Anyone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CPE awarded:	1 hour Computer Software and Applications</a:t>
            </a:r>
          </a:p>
        </p:txBody>
      </p:sp>
    </p:spTree>
    <p:extLst>
      <p:ext uri="{BB962C8B-B14F-4D97-AF65-F5344CB8AC3E}">
        <p14:creationId xmlns:p14="http://schemas.microsoft.com/office/powerpoint/2010/main" val="36960003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24</a:t>
            </a:fld>
            <a:endParaRPr lang="en-US" dirty="0"/>
          </a:p>
        </p:txBody>
      </p:sp>
      <p:sp>
        <p:nvSpPr>
          <p:cNvPr id="46083" name="Rectangle 2"/>
          <p:cNvSpPr>
            <a:spLocks noGrp="1" noChangeArrowheads="1"/>
          </p:cNvSpPr>
          <p:nvPr>
            <p:ph type="title"/>
          </p:nvPr>
        </p:nvSpPr>
        <p:spPr>
          <a:xfrm>
            <a:off x="-304800" y="609600"/>
            <a:ext cx="7391400" cy="1143000"/>
          </a:xfrm>
        </p:spPr>
        <p:txBody>
          <a:bodyPr/>
          <a:lstStyle/>
          <a:p>
            <a:pPr algn="ctr"/>
            <a:r>
              <a:rPr lang="en-US" dirty="0">
                <a:solidFill>
                  <a:schemeClr val="accent1"/>
                </a:solidFill>
              </a:rPr>
              <a:t>Accountability</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accountability skills.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work in teams to complete accountability activities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Font typeface="Wingdings" pitchFamily="2" charset="2"/>
              <a:buNone/>
            </a:pPr>
            <a:r>
              <a:rPr lang="en-US" sz="1600" dirty="0"/>
              <a:t>CPE awarded:      1 hour Personal Development</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3864609475"/>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6F6D11F1-1DE4-46C5-82A3-545CB88BFD56}" type="slidenum">
              <a:rPr lang="en-US"/>
              <a:pPr/>
              <a:t>240</a:t>
            </a:fld>
            <a:endParaRPr lang="en-US" dirty="0"/>
          </a:p>
        </p:txBody>
      </p:sp>
      <p:sp>
        <p:nvSpPr>
          <p:cNvPr id="5123" name="Rectangle 2"/>
          <p:cNvSpPr>
            <a:spLocks noGrp="1" noChangeArrowheads="1"/>
          </p:cNvSpPr>
          <p:nvPr>
            <p:ph type="title"/>
          </p:nvPr>
        </p:nvSpPr>
        <p:spPr/>
        <p:txBody>
          <a:bodyPr/>
          <a:lstStyle/>
          <a:p>
            <a:pPr algn="ctr"/>
            <a:r>
              <a:rPr lang="en-US" dirty="0">
                <a:solidFill>
                  <a:schemeClr val="accent1"/>
                </a:solidFill>
              </a:rPr>
              <a:t>Microsoft Teams </a:t>
            </a:r>
          </a:p>
        </p:txBody>
      </p:sp>
      <p:sp>
        <p:nvSpPr>
          <p:cNvPr id="5124" name="Rectangle 3"/>
          <p:cNvSpPr>
            <a:spLocks noGrp="1" noChangeArrowheads="1"/>
          </p:cNvSpPr>
          <p:nvPr>
            <p:ph type="body" idx="1"/>
          </p:nvPr>
        </p:nvSpPr>
        <p:spPr>
          <a:xfrm>
            <a:off x="304800" y="1219200"/>
            <a:ext cx="7848600" cy="4419600"/>
          </a:xfrm>
        </p:spPr>
        <p:txBody>
          <a:bodyPr/>
          <a:lstStyle/>
          <a:p>
            <a:pPr>
              <a:lnSpc>
                <a:spcPct val="80000"/>
              </a:lnSpc>
              <a:buFont typeface="Wingdings" pitchFamily="2" charset="2"/>
              <a:buNone/>
            </a:pPr>
            <a:endParaRPr lang="en-US" sz="1400" dirty="0"/>
          </a:p>
          <a:p>
            <a:pPr>
              <a:lnSpc>
                <a:spcPct val="80000"/>
              </a:lnSpc>
              <a:buFont typeface="Wingdings" pitchFamily="2" charset="2"/>
              <a:buNone/>
            </a:pPr>
            <a:r>
              <a:rPr lang="en-US" sz="1400" dirty="0"/>
              <a:t>In this session, the attendee will learn how to use Microsoft Teams for organizational needs.</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be able to use various functions in Microsoft Teams</a:t>
            </a:r>
          </a:p>
          <a:p>
            <a:pPr>
              <a:lnSpc>
                <a:spcPct val="80000"/>
              </a:lnSpc>
            </a:pPr>
            <a:r>
              <a:rPr lang="en-US" sz="1400" dirty="0"/>
              <a:t>be aware of  usage of the program</a:t>
            </a:r>
          </a:p>
          <a:p>
            <a:pPr>
              <a:lnSpc>
                <a:spcPct val="80000"/>
              </a:lnSpc>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a:t>
            </a:r>
          </a:p>
          <a:p>
            <a:pPr>
              <a:lnSpc>
                <a:spcPct val="80000"/>
              </a:lnSpc>
              <a:buFont typeface="Wingdings" pitchFamily="2" charset="2"/>
              <a:buNone/>
            </a:pPr>
            <a:endParaRPr lang="en-US" sz="1400" dirty="0"/>
          </a:p>
          <a:p>
            <a:pPr>
              <a:lnSpc>
                <a:spcPct val="80000"/>
              </a:lnSpc>
              <a:buNone/>
            </a:pPr>
            <a:r>
              <a:rPr lang="en-US" sz="1400" dirty="0"/>
              <a:t>Level: Basic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Who should attend:  Anyone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1.5  hours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CPE awarded:	1.5 hours Computer Software and Applications</a:t>
            </a:r>
          </a:p>
        </p:txBody>
      </p:sp>
    </p:spTree>
    <p:extLst>
      <p:ext uri="{BB962C8B-B14F-4D97-AF65-F5344CB8AC3E}">
        <p14:creationId xmlns:p14="http://schemas.microsoft.com/office/powerpoint/2010/main" val="836195496"/>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6F6D11F1-1DE4-46C5-82A3-545CB88BFD56}" type="slidenum">
              <a:rPr lang="en-US"/>
              <a:pPr/>
              <a:t>241</a:t>
            </a:fld>
            <a:endParaRPr lang="en-US" dirty="0"/>
          </a:p>
        </p:txBody>
      </p:sp>
      <p:sp>
        <p:nvSpPr>
          <p:cNvPr id="5123" name="Rectangle 2"/>
          <p:cNvSpPr>
            <a:spLocks noGrp="1" noChangeArrowheads="1"/>
          </p:cNvSpPr>
          <p:nvPr>
            <p:ph type="title"/>
          </p:nvPr>
        </p:nvSpPr>
        <p:spPr/>
        <p:txBody>
          <a:bodyPr/>
          <a:lstStyle/>
          <a:p>
            <a:pPr algn="ctr"/>
            <a:r>
              <a:rPr lang="en-US" dirty="0">
                <a:solidFill>
                  <a:schemeClr val="accent1"/>
                </a:solidFill>
              </a:rPr>
              <a:t>Office Changes</a:t>
            </a:r>
          </a:p>
        </p:txBody>
      </p:sp>
      <p:sp>
        <p:nvSpPr>
          <p:cNvPr id="5124" name="Rectangle 3"/>
          <p:cNvSpPr>
            <a:spLocks noGrp="1" noChangeArrowheads="1"/>
          </p:cNvSpPr>
          <p:nvPr>
            <p:ph type="body" idx="1"/>
          </p:nvPr>
        </p:nvSpPr>
        <p:spPr>
          <a:xfrm>
            <a:off x="304800" y="1219200"/>
            <a:ext cx="7848600" cy="4419600"/>
          </a:xfrm>
        </p:spPr>
        <p:txBody>
          <a:bodyPr/>
          <a:lstStyle/>
          <a:p>
            <a:pPr>
              <a:lnSpc>
                <a:spcPct val="80000"/>
              </a:lnSpc>
              <a:buFont typeface="Wingdings" pitchFamily="2" charset="2"/>
              <a:buNone/>
            </a:pPr>
            <a:endParaRPr lang="en-US" sz="1400" dirty="0"/>
          </a:p>
          <a:p>
            <a:pPr>
              <a:lnSpc>
                <a:spcPct val="80000"/>
              </a:lnSpc>
              <a:buFont typeface="Wingdings" pitchFamily="2" charset="2"/>
              <a:buNone/>
            </a:pPr>
            <a:r>
              <a:rPr lang="en-US" sz="1400" dirty="0"/>
              <a:t>In this session, the attendee will learn the changes in the new version.</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be able to use the new version</a:t>
            </a:r>
          </a:p>
          <a:p>
            <a:pPr>
              <a:lnSpc>
                <a:spcPct val="80000"/>
              </a:lnSpc>
            </a:pPr>
            <a:r>
              <a:rPr lang="en-US" sz="1400" dirty="0"/>
              <a:t>be aware of changes</a:t>
            </a:r>
          </a:p>
          <a:p>
            <a:pPr>
              <a:lnSpc>
                <a:spcPct val="80000"/>
              </a:lnSpc>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a:t>
            </a:r>
          </a:p>
          <a:p>
            <a:pPr>
              <a:lnSpc>
                <a:spcPct val="80000"/>
              </a:lnSpc>
              <a:buFont typeface="Wingdings" pitchFamily="2" charset="2"/>
              <a:buNone/>
            </a:pPr>
            <a:endParaRPr lang="en-US" sz="1400" dirty="0"/>
          </a:p>
          <a:p>
            <a:pPr>
              <a:lnSpc>
                <a:spcPct val="80000"/>
              </a:lnSpc>
              <a:buNone/>
            </a:pPr>
            <a:r>
              <a:rPr lang="en-US" sz="1400" dirty="0"/>
              <a:t>Level: Basic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Who should attend:  Anyone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CPE awarded:	1 hour Computer Software and Applications</a:t>
            </a:r>
          </a:p>
        </p:txBody>
      </p:sp>
    </p:spTree>
    <p:extLst>
      <p:ext uri="{BB962C8B-B14F-4D97-AF65-F5344CB8AC3E}">
        <p14:creationId xmlns:p14="http://schemas.microsoft.com/office/powerpoint/2010/main" val="3452676141"/>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6F6D11F1-1DE4-46C5-82A3-545CB88BFD56}" type="slidenum">
              <a:rPr lang="en-US"/>
              <a:pPr/>
              <a:t>242</a:t>
            </a:fld>
            <a:endParaRPr lang="en-US" dirty="0"/>
          </a:p>
        </p:txBody>
      </p:sp>
      <p:sp>
        <p:nvSpPr>
          <p:cNvPr id="5123" name="Rectangle 2"/>
          <p:cNvSpPr>
            <a:spLocks noGrp="1" noChangeArrowheads="1"/>
          </p:cNvSpPr>
          <p:nvPr>
            <p:ph type="title"/>
          </p:nvPr>
        </p:nvSpPr>
        <p:spPr/>
        <p:txBody>
          <a:bodyPr/>
          <a:lstStyle/>
          <a:p>
            <a:pPr algn="ctr"/>
            <a:r>
              <a:rPr lang="en-US" dirty="0">
                <a:solidFill>
                  <a:schemeClr val="accent1"/>
                </a:solidFill>
              </a:rPr>
              <a:t>Smart Art</a:t>
            </a:r>
          </a:p>
        </p:txBody>
      </p:sp>
      <p:sp>
        <p:nvSpPr>
          <p:cNvPr id="5124" name="Rectangle 3"/>
          <p:cNvSpPr>
            <a:spLocks noGrp="1" noChangeArrowheads="1"/>
          </p:cNvSpPr>
          <p:nvPr>
            <p:ph type="body" idx="1"/>
          </p:nvPr>
        </p:nvSpPr>
        <p:spPr>
          <a:xfrm>
            <a:off x="304800" y="1219200"/>
            <a:ext cx="7848600" cy="4419600"/>
          </a:xfrm>
        </p:spPr>
        <p:txBody>
          <a:bodyPr/>
          <a:lstStyle/>
          <a:p>
            <a:pPr>
              <a:lnSpc>
                <a:spcPct val="80000"/>
              </a:lnSpc>
              <a:buFont typeface="Wingdings" pitchFamily="2" charset="2"/>
              <a:buNone/>
            </a:pPr>
            <a:endParaRPr lang="en-US" sz="1400" dirty="0"/>
          </a:p>
          <a:p>
            <a:pPr>
              <a:lnSpc>
                <a:spcPct val="80000"/>
              </a:lnSpc>
              <a:buFont typeface="Wingdings" pitchFamily="2" charset="2"/>
              <a:buNone/>
            </a:pPr>
            <a:r>
              <a:rPr lang="en-US" sz="1400" dirty="0"/>
              <a:t>In this session, the attendee will learn the features of using Smart Art.</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be able to use the features</a:t>
            </a:r>
          </a:p>
          <a:p>
            <a:pPr>
              <a:lnSpc>
                <a:spcPct val="80000"/>
              </a:lnSpc>
            </a:pPr>
            <a:r>
              <a:rPr lang="en-US" sz="1400" dirty="0"/>
              <a:t>create an organizational chart</a:t>
            </a:r>
          </a:p>
          <a:p>
            <a:pPr marL="0" indent="0">
              <a:lnSpc>
                <a:spcPct val="80000"/>
              </a:lnSpc>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a:t>
            </a:r>
          </a:p>
          <a:p>
            <a:pPr>
              <a:lnSpc>
                <a:spcPct val="80000"/>
              </a:lnSpc>
              <a:buFont typeface="Wingdings" pitchFamily="2" charset="2"/>
              <a:buNone/>
            </a:pPr>
            <a:endParaRPr lang="en-US" sz="1400" dirty="0"/>
          </a:p>
          <a:p>
            <a:pPr>
              <a:lnSpc>
                <a:spcPct val="80000"/>
              </a:lnSpc>
              <a:buNone/>
            </a:pPr>
            <a:r>
              <a:rPr lang="en-US" sz="1400" dirty="0"/>
              <a:t>Level: Basic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Who should attend:  Anyone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1.5  hours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CPE awarded:	1.5 hours Computer Software and Applications</a:t>
            </a:r>
          </a:p>
        </p:txBody>
      </p:sp>
    </p:spTree>
    <p:extLst>
      <p:ext uri="{BB962C8B-B14F-4D97-AF65-F5344CB8AC3E}">
        <p14:creationId xmlns:p14="http://schemas.microsoft.com/office/powerpoint/2010/main" val="485547363"/>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6F6D11F1-1DE4-46C5-82A3-545CB88BFD56}" type="slidenum">
              <a:rPr lang="en-US"/>
              <a:pPr/>
              <a:t>243</a:t>
            </a:fld>
            <a:endParaRPr lang="en-US" dirty="0"/>
          </a:p>
        </p:txBody>
      </p:sp>
      <p:sp>
        <p:nvSpPr>
          <p:cNvPr id="5123" name="Rectangle 2"/>
          <p:cNvSpPr>
            <a:spLocks noGrp="1" noChangeArrowheads="1"/>
          </p:cNvSpPr>
          <p:nvPr>
            <p:ph type="title"/>
          </p:nvPr>
        </p:nvSpPr>
        <p:spPr/>
        <p:txBody>
          <a:bodyPr/>
          <a:lstStyle/>
          <a:p>
            <a:pPr algn="ctr"/>
            <a:r>
              <a:rPr lang="en-US" dirty="0">
                <a:solidFill>
                  <a:schemeClr val="accent1"/>
                </a:solidFill>
              </a:rPr>
              <a:t>Tips for Better Internet Searches</a:t>
            </a:r>
          </a:p>
        </p:txBody>
      </p:sp>
      <p:sp>
        <p:nvSpPr>
          <p:cNvPr id="5124" name="Rectangle 3"/>
          <p:cNvSpPr>
            <a:spLocks noGrp="1" noChangeArrowheads="1"/>
          </p:cNvSpPr>
          <p:nvPr>
            <p:ph type="body" idx="1"/>
          </p:nvPr>
        </p:nvSpPr>
        <p:spPr>
          <a:xfrm>
            <a:off x="304800" y="1219200"/>
            <a:ext cx="7848600" cy="4419600"/>
          </a:xfrm>
        </p:spPr>
        <p:txBody>
          <a:bodyPr/>
          <a:lstStyle/>
          <a:p>
            <a:pPr>
              <a:lnSpc>
                <a:spcPct val="80000"/>
              </a:lnSpc>
              <a:buFont typeface="Wingdings" pitchFamily="2" charset="2"/>
              <a:buNone/>
            </a:pPr>
            <a:endParaRPr lang="en-US" sz="1400" dirty="0"/>
          </a:p>
          <a:p>
            <a:pPr>
              <a:lnSpc>
                <a:spcPct val="80000"/>
              </a:lnSpc>
              <a:buFont typeface="Wingdings" pitchFamily="2" charset="2"/>
              <a:buNone/>
            </a:pPr>
            <a:r>
              <a:rPr lang="en-US" sz="1400" dirty="0"/>
              <a:t>In this session, the participant will learn some techniques for surfing the web for answers.</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be able to use  tips discussed to get better results</a:t>
            </a:r>
          </a:p>
          <a:p>
            <a:pPr marL="0" indent="0">
              <a:lnSpc>
                <a:spcPct val="80000"/>
              </a:lnSpc>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a:t>
            </a:r>
          </a:p>
          <a:p>
            <a:pPr>
              <a:lnSpc>
                <a:spcPct val="80000"/>
              </a:lnSpc>
              <a:buFont typeface="Wingdings" pitchFamily="2" charset="2"/>
              <a:buNone/>
            </a:pPr>
            <a:endParaRPr lang="en-US" sz="1400" dirty="0"/>
          </a:p>
          <a:p>
            <a:pPr>
              <a:lnSpc>
                <a:spcPct val="80000"/>
              </a:lnSpc>
              <a:buNone/>
            </a:pPr>
            <a:r>
              <a:rPr lang="en-US" sz="1400" dirty="0"/>
              <a:t>Level: Basic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Who should attend:  Anyone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CPE awarded:	1 hour Computer Software and Applications</a:t>
            </a:r>
          </a:p>
        </p:txBody>
      </p:sp>
    </p:spTree>
    <p:extLst>
      <p:ext uri="{BB962C8B-B14F-4D97-AF65-F5344CB8AC3E}">
        <p14:creationId xmlns:p14="http://schemas.microsoft.com/office/powerpoint/2010/main" val="557910795"/>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244</a:t>
            </a:fld>
            <a:endParaRPr lang="en-US" dirty="0"/>
          </a:p>
        </p:txBody>
      </p:sp>
      <p:sp>
        <p:nvSpPr>
          <p:cNvPr id="46083" name="Rectangle 2"/>
          <p:cNvSpPr>
            <a:spLocks noGrp="1" noChangeArrowheads="1"/>
          </p:cNvSpPr>
          <p:nvPr>
            <p:ph type="title"/>
          </p:nvPr>
        </p:nvSpPr>
        <p:spPr/>
        <p:txBody>
          <a:bodyPr/>
          <a:lstStyle/>
          <a:p>
            <a:r>
              <a:rPr lang="en-US" dirty="0">
                <a:solidFill>
                  <a:schemeClr val="accent1"/>
                </a:solidFill>
              </a:rPr>
              <a:t>TValue</a:t>
            </a:r>
          </a:p>
        </p:txBody>
      </p:sp>
      <p:sp>
        <p:nvSpPr>
          <p:cNvPr id="46084" name="Rectangle 3"/>
          <p:cNvSpPr>
            <a:spLocks noGrp="1" noChangeArrowheads="1"/>
          </p:cNvSpPr>
          <p:nvPr>
            <p:ph type="body" idx="1"/>
          </p:nvPr>
        </p:nvSpPr>
        <p:spPr>
          <a:xfrm>
            <a:off x="381000" y="1143000"/>
            <a:ext cx="7391400" cy="51816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work using Tvalue to create loan amortization schedules and interest calculation.</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be able to create an amortization schedule</a:t>
            </a:r>
          </a:p>
          <a:p>
            <a:pPr>
              <a:lnSpc>
                <a:spcPct val="90000"/>
              </a:lnSpc>
            </a:pPr>
            <a:r>
              <a:rPr lang="en-US" sz="1600" dirty="0"/>
              <a:t>be able to create interest calculation</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1.5  hours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CPE awarded:      1.5 hours accounting</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4014624642"/>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245</a:t>
            </a:fld>
            <a:endParaRPr lang="en-US" dirty="0"/>
          </a:p>
        </p:txBody>
      </p:sp>
      <p:sp>
        <p:nvSpPr>
          <p:cNvPr id="46083" name="Rectangle 2"/>
          <p:cNvSpPr>
            <a:spLocks noGrp="1" noChangeArrowheads="1"/>
          </p:cNvSpPr>
          <p:nvPr>
            <p:ph type="title"/>
          </p:nvPr>
        </p:nvSpPr>
        <p:spPr>
          <a:xfrm>
            <a:off x="304800" y="152400"/>
            <a:ext cx="7391400" cy="990600"/>
          </a:xfrm>
        </p:spPr>
        <p:txBody>
          <a:bodyPr/>
          <a:lstStyle/>
          <a:p>
            <a:r>
              <a:rPr lang="en-US" sz="3200" dirty="0">
                <a:solidFill>
                  <a:schemeClr val="accent1"/>
                </a:solidFill>
              </a:rPr>
              <a:t>Understanding your Computer: The Care and Feeding of Your Computer</a:t>
            </a:r>
          </a:p>
        </p:txBody>
      </p:sp>
      <p:sp>
        <p:nvSpPr>
          <p:cNvPr id="46084" name="Rectangle 3"/>
          <p:cNvSpPr>
            <a:spLocks noGrp="1" noChangeArrowheads="1"/>
          </p:cNvSpPr>
          <p:nvPr>
            <p:ph type="body" idx="1"/>
          </p:nvPr>
        </p:nvSpPr>
        <p:spPr>
          <a:xfrm>
            <a:off x="381000" y="1143000"/>
            <a:ext cx="7391400" cy="51816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the basics of a computer and what you need to know to work effectively with this technology.</a:t>
            </a:r>
          </a:p>
          <a:p>
            <a:pPr>
              <a:lnSpc>
                <a:spcPct val="90000"/>
              </a:lnSpc>
              <a:buFont typeface="Wingdings" pitchFamily="2" charset="2"/>
              <a:buNone/>
            </a:pPr>
            <a:r>
              <a:rPr lang="en-US" sz="1600" dirty="0"/>
              <a:t>Presenter: IT</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be able to troubleshoot some issues</a:t>
            </a:r>
          </a:p>
          <a:p>
            <a:pPr>
              <a:lnSpc>
                <a:spcPct val="90000"/>
              </a:lnSpc>
            </a:pPr>
            <a:r>
              <a:rPr lang="en-US" sz="1600" dirty="0"/>
              <a:t>be aware of changes in technology</a:t>
            </a:r>
          </a:p>
          <a:p>
            <a:pPr>
              <a:lnSpc>
                <a:spcPct val="90000"/>
              </a:lnSpc>
            </a:pPr>
            <a:r>
              <a:rPr lang="en-US" sz="1600" dirty="0"/>
              <a:t>be able to work remotely more efficiently</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Font typeface="Wingdings" pitchFamily="2" charset="2"/>
              <a:buNone/>
            </a:pPr>
            <a:endParaRPr lang="en-US" sz="1600" dirty="0"/>
          </a:p>
          <a:p>
            <a:pPr>
              <a:buNone/>
            </a:pPr>
            <a:r>
              <a:rPr lang="en-US" sz="1600" dirty="0"/>
              <a:t>CPE awarded:      1 hour </a:t>
            </a:r>
            <a:r>
              <a:rPr lang="en-US" sz="1600" dirty="0">
                <a:latin typeface="Arial" charset="0"/>
              </a:rPr>
              <a:t>Computer Software and Applications</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1326908277"/>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and Accounting</a:t>
            </a:r>
            <a:endParaRPr lang="en-US" sz="1200" dirty="0"/>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246</a:t>
            </a:fld>
            <a:endParaRPr lang="en-US" dirty="0"/>
          </a:p>
        </p:txBody>
      </p:sp>
    </p:spTree>
    <p:extLst>
      <p:ext uri="{BB962C8B-B14F-4D97-AF65-F5344CB8AC3E}">
        <p14:creationId xmlns:p14="http://schemas.microsoft.com/office/powerpoint/2010/main" val="538596291"/>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3"/>
          <p:cNvSpPr>
            <a:spLocks noGrp="1"/>
          </p:cNvSpPr>
          <p:nvPr>
            <p:ph type="sldNum" sz="quarter" idx="10"/>
          </p:nvPr>
        </p:nvSpPr>
        <p:spPr>
          <a:noFill/>
        </p:spPr>
        <p:txBody>
          <a:bodyPr/>
          <a:lstStyle/>
          <a:p>
            <a:fld id="{57542E38-D874-42CC-9722-963D32C5C09B}" type="slidenum">
              <a:rPr lang="en-US"/>
              <a:pPr/>
              <a:t>247</a:t>
            </a:fld>
            <a:endParaRPr lang="en-US" dirty="0"/>
          </a:p>
        </p:txBody>
      </p:sp>
      <p:sp>
        <p:nvSpPr>
          <p:cNvPr id="49155" name="Rectangle 2"/>
          <p:cNvSpPr>
            <a:spLocks noGrp="1" noChangeArrowheads="1"/>
          </p:cNvSpPr>
          <p:nvPr>
            <p:ph type="title"/>
          </p:nvPr>
        </p:nvSpPr>
        <p:spPr/>
        <p:txBody>
          <a:bodyPr/>
          <a:lstStyle/>
          <a:p>
            <a:r>
              <a:rPr lang="en-US" sz="3600" dirty="0">
                <a:solidFill>
                  <a:schemeClr val="accent1"/>
                </a:solidFill>
              </a:rPr>
              <a:t>1099s</a:t>
            </a:r>
          </a:p>
        </p:txBody>
      </p:sp>
      <p:sp>
        <p:nvSpPr>
          <p:cNvPr id="49156" name="Rectangle 3"/>
          <p:cNvSpPr>
            <a:spLocks noGrp="1" noChangeArrowheads="1"/>
          </p:cNvSpPr>
          <p:nvPr>
            <p:ph type="body" idx="1"/>
          </p:nvPr>
        </p:nvSpPr>
        <p:spPr/>
        <p:txBody>
          <a:bodyPr/>
          <a:lstStyle/>
          <a:p>
            <a:pPr>
              <a:lnSpc>
                <a:spcPct val="80000"/>
              </a:lnSpc>
              <a:buFont typeface="Wingdings" pitchFamily="2" charset="2"/>
              <a:buNone/>
            </a:pPr>
            <a:r>
              <a:rPr lang="en-US" sz="1200" dirty="0"/>
              <a:t>Session Description </a:t>
            </a:r>
          </a:p>
          <a:p>
            <a:pPr>
              <a:lnSpc>
                <a:spcPct val="80000"/>
              </a:lnSpc>
              <a:buFont typeface="Wingdings" pitchFamily="2" charset="2"/>
              <a:buNone/>
            </a:pPr>
            <a:r>
              <a:rPr lang="en-US" sz="1200" dirty="0"/>
              <a:t>    This session will teach the basics of issuing 1099s.</a:t>
            </a:r>
          </a:p>
          <a:p>
            <a:pPr>
              <a:lnSpc>
                <a:spcPct val="80000"/>
              </a:lnSpc>
              <a:buFont typeface="Wingdings" pitchFamily="2" charset="2"/>
              <a:buNone/>
            </a:pPr>
            <a:r>
              <a:rPr lang="en-US" sz="1200" dirty="0"/>
              <a:t>                   </a:t>
            </a:r>
          </a:p>
          <a:p>
            <a:pPr>
              <a:lnSpc>
                <a:spcPct val="80000"/>
              </a:lnSpc>
              <a:buFont typeface="Wingdings" pitchFamily="2" charset="2"/>
              <a:buNone/>
            </a:pPr>
            <a:r>
              <a:rPr lang="en-US" sz="1200" dirty="0"/>
              <a:t>At the completion of this session the team member will: </a:t>
            </a:r>
          </a:p>
          <a:p>
            <a:pPr>
              <a:lnSpc>
                <a:spcPct val="80000"/>
              </a:lnSpc>
            </a:pPr>
            <a:r>
              <a:rPr lang="en-US" sz="1200" dirty="0"/>
              <a:t>be able to fill out a 1099</a:t>
            </a:r>
          </a:p>
          <a:p>
            <a:pPr>
              <a:lnSpc>
                <a:spcPct val="80000"/>
              </a:lnSpc>
            </a:pPr>
            <a:r>
              <a:rPr lang="en-US" sz="1200" dirty="0"/>
              <a:t>understand when to issue a 1099</a:t>
            </a:r>
          </a:p>
          <a:p>
            <a:pPr>
              <a:lnSpc>
                <a:spcPct val="80000"/>
              </a:lnSpc>
            </a:pPr>
            <a:r>
              <a:rPr lang="en-US" sz="1200" dirty="0"/>
              <a:t>understand the filing requirements of a 1099</a:t>
            </a:r>
          </a:p>
          <a:p>
            <a:pPr>
              <a:lnSpc>
                <a:spcPct val="80000"/>
              </a:lnSpc>
              <a:buFont typeface="Wingdings" pitchFamily="2" charset="2"/>
              <a:buNone/>
            </a:pPr>
            <a:endParaRPr lang="en-US" sz="1200" dirty="0"/>
          </a:p>
          <a:p>
            <a:pPr>
              <a:lnSpc>
                <a:spcPct val="80000"/>
              </a:lnSpc>
              <a:buNone/>
            </a:pPr>
            <a:r>
              <a:rPr lang="en-US" sz="1200" dirty="0"/>
              <a:t>Presenter: Brian Leedy, CPA</a:t>
            </a:r>
          </a:p>
          <a:p>
            <a:pPr>
              <a:lnSpc>
                <a:spcPct val="80000"/>
              </a:lnSpc>
              <a:buFont typeface="Wingdings" pitchFamily="2" charset="2"/>
              <a:buNone/>
            </a:pPr>
            <a:endParaRPr lang="en-US" sz="1200" dirty="0"/>
          </a:p>
          <a:p>
            <a:pPr>
              <a:lnSpc>
                <a:spcPct val="80000"/>
              </a:lnSpc>
              <a:buFont typeface="Wingdings" pitchFamily="2" charset="2"/>
              <a:buNone/>
            </a:pPr>
            <a:r>
              <a:rPr lang="en-US" sz="1200" dirty="0"/>
              <a:t>Who should attend? Open to all</a:t>
            </a:r>
          </a:p>
          <a:p>
            <a:pPr>
              <a:lnSpc>
                <a:spcPct val="80000"/>
              </a:lnSpc>
              <a:buFont typeface="Wingdings" pitchFamily="2" charset="2"/>
              <a:buNone/>
            </a:pPr>
            <a:endParaRPr lang="en-US" sz="1200" dirty="0"/>
          </a:p>
          <a:p>
            <a:pPr>
              <a:lnSpc>
                <a:spcPct val="80000"/>
              </a:lnSpc>
              <a:buFont typeface="Wingdings" pitchFamily="2" charset="2"/>
              <a:buNone/>
            </a:pPr>
            <a:r>
              <a:rPr lang="en-US" sz="1200" dirty="0"/>
              <a:t>CPE awarded:  1 hour Taxes</a:t>
            </a:r>
          </a:p>
          <a:p>
            <a:pPr>
              <a:lnSpc>
                <a:spcPct val="80000"/>
              </a:lnSpc>
              <a:buFont typeface="Wingdings" pitchFamily="2" charset="2"/>
              <a:buNone/>
            </a:pPr>
            <a:endParaRPr lang="en-US" sz="1200" dirty="0"/>
          </a:p>
          <a:p>
            <a:pPr>
              <a:lnSpc>
                <a:spcPct val="80000"/>
              </a:lnSpc>
              <a:buFont typeface="Wingdings" pitchFamily="2" charset="2"/>
              <a:buNone/>
            </a:pPr>
            <a:r>
              <a:rPr lang="en-US" sz="1200" dirty="0"/>
              <a:t>Prerequisite:  None  </a:t>
            </a:r>
          </a:p>
          <a:p>
            <a:pPr>
              <a:lnSpc>
                <a:spcPct val="80000"/>
              </a:lnSpc>
              <a:buFont typeface="Wingdings" pitchFamily="2" charset="2"/>
              <a:buNone/>
            </a:pPr>
            <a:endParaRPr lang="en-US" sz="1200" b="0" dirty="0"/>
          </a:p>
          <a:p>
            <a:pPr>
              <a:lnSpc>
                <a:spcPct val="80000"/>
              </a:lnSpc>
              <a:buNone/>
            </a:pPr>
            <a:r>
              <a:rPr lang="en-US" sz="1200" dirty="0"/>
              <a:t>Level: Basic   </a:t>
            </a:r>
            <a:r>
              <a:rPr lang="en-US" sz="1200" b="0" dirty="0"/>
              <a:t>    </a:t>
            </a:r>
            <a:endParaRPr lang="en-US" sz="1200" dirty="0"/>
          </a:p>
          <a:p>
            <a:pPr>
              <a:lnSpc>
                <a:spcPct val="80000"/>
              </a:lnSpc>
              <a:buFont typeface="Wingdings" pitchFamily="2" charset="2"/>
              <a:buNone/>
            </a:pPr>
            <a:endParaRPr lang="en-US" sz="1200" dirty="0"/>
          </a:p>
          <a:p>
            <a:pPr>
              <a:lnSpc>
                <a:spcPct val="80000"/>
              </a:lnSpc>
              <a:buFont typeface="Wingdings" pitchFamily="2" charset="2"/>
              <a:buNone/>
            </a:pPr>
            <a:r>
              <a:rPr lang="en-US" sz="1200" dirty="0"/>
              <a:t>Program Length: 1 hour</a:t>
            </a:r>
          </a:p>
          <a:p>
            <a:pPr>
              <a:lnSpc>
                <a:spcPct val="80000"/>
              </a:lnSpc>
            </a:pPr>
            <a:endParaRPr lang="en-US" sz="1200" dirty="0"/>
          </a:p>
        </p:txBody>
      </p:sp>
    </p:spTree>
    <p:extLst>
      <p:ext uri="{BB962C8B-B14F-4D97-AF65-F5344CB8AC3E}">
        <p14:creationId xmlns:p14="http://schemas.microsoft.com/office/powerpoint/2010/main" val="2338694082"/>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3"/>
          <p:cNvSpPr>
            <a:spLocks noGrp="1"/>
          </p:cNvSpPr>
          <p:nvPr>
            <p:ph type="sldNum" sz="quarter" idx="10"/>
          </p:nvPr>
        </p:nvSpPr>
        <p:spPr>
          <a:noFill/>
        </p:spPr>
        <p:txBody>
          <a:bodyPr/>
          <a:lstStyle/>
          <a:p>
            <a:fld id="{57542E38-D874-42CC-9722-963D32C5C09B}" type="slidenum">
              <a:rPr lang="en-US"/>
              <a:pPr/>
              <a:t>248</a:t>
            </a:fld>
            <a:endParaRPr lang="en-US" dirty="0"/>
          </a:p>
        </p:txBody>
      </p:sp>
      <p:sp>
        <p:nvSpPr>
          <p:cNvPr id="49155" name="Rectangle 2"/>
          <p:cNvSpPr>
            <a:spLocks noGrp="1" noChangeArrowheads="1"/>
          </p:cNvSpPr>
          <p:nvPr>
            <p:ph type="title"/>
          </p:nvPr>
        </p:nvSpPr>
        <p:spPr/>
        <p:txBody>
          <a:bodyPr/>
          <a:lstStyle/>
          <a:p>
            <a:r>
              <a:rPr lang="en-US" sz="3600" dirty="0">
                <a:solidFill>
                  <a:schemeClr val="accent1"/>
                </a:solidFill>
              </a:rPr>
              <a:t>Earned Income Tax Credit</a:t>
            </a:r>
          </a:p>
        </p:txBody>
      </p:sp>
      <p:sp>
        <p:nvSpPr>
          <p:cNvPr id="49156" name="Rectangle 3"/>
          <p:cNvSpPr>
            <a:spLocks noGrp="1" noChangeArrowheads="1"/>
          </p:cNvSpPr>
          <p:nvPr>
            <p:ph type="body" idx="1"/>
          </p:nvPr>
        </p:nvSpPr>
        <p:spPr/>
        <p:txBody>
          <a:bodyPr/>
          <a:lstStyle/>
          <a:p>
            <a:pPr>
              <a:lnSpc>
                <a:spcPct val="80000"/>
              </a:lnSpc>
              <a:buFont typeface="Wingdings" pitchFamily="2" charset="2"/>
              <a:buNone/>
            </a:pPr>
            <a:r>
              <a:rPr lang="en-US" sz="1200" dirty="0"/>
              <a:t>Session Description </a:t>
            </a:r>
          </a:p>
          <a:p>
            <a:pPr>
              <a:lnSpc>
                <a:spcPct val="80000"/>
              </a:lnSpc>
              <a:buFont typeface="Wingdings" pitchFamily="2" charset="2"/>
              <a:buNone/>
            </a:pPr>
            <a:r>
              <a:rPr lang="en-US" sz="1200" dirty="0"/>
              <a:t>    This session will teach the basics of the Earned Income Tax Credit.</a:t>
            </a:r>
          </a:p>
          <a:p>
            <a:pPr>
              <a:lnSpc>
                <a:spcPct val="80000"/>
              </a:lnSpc>
              <a:buFont typeface="Wingdings" pitchFamily="2" charset="2"/>
              <a:buNone/>
            </a:pPr>
            <a:r>
              <a:rPr lang="en-US" sz="1200" dirty="0"/>
              <a:t>                   </a:t>
            </a:r>
          </a:p>
          <a:p>
            <a:pPr>
              <a:lnSpc>
                <a:spcPct val="80000"/>
              </a:lnSpc>
              <a:buFont typeface="Wingdings" pitchFamily="2" charset="2"/>
              <a:buNone/>
            </a:pPr>
            <a:r>
              <a:rPr lang="en-US" sz="1200" dirty="0"/>
              <a:t>At the completion of this session the team member will: </a:t>
            </a:r>
          </a:p>
          <a:p>
            <a:pPr>
              <a:lnSpc>
                <a:spcPct val="80000"/>
              </a:lnSpc>
            </a:pPr>
            <a:r>
              <a:rPr lang="en-US" sz="1200" dirty="0"/>
              <a:t>be able to understand the credit</a:t>
            </a:r>
          </a:p>
          <a:p>
            <a:pPr>
              <a:lnSpc>
                <a:spcPct val="80000"/>
              </a:lnSpc>
            </a:pPr>
            <a:r>
              <a:rPr lang="en-US" sz="1200" dirty="0"/>
              <a:t>be able to do an example</a:t>
            </a:r>
          </a:p>
          <a:p>
            <a:pPr>
              <a:lnSpc>
                <a:spcPct val="80000"/>
              </a:lnSpc>
              <a:buFont typeface="Wingdings" pitchFamily="2" charset="2"/>
              <a:buNone/>
            </a:pPr>
            <a:endParaRPr lang="en-US" sz="1200" dirty="0"/>
          </a:p>
          <a:p>
            <a:pPr>
              <a:lnSpc>
                <a:spcPct val="80000"/>
              </a:lnSpc>
              <a:buFont typeface="Wingdings" pitchFamily="2" charset="2"/>
              <a:buNone/>
            </a:pPr>
            <a:r>
              <a:rPr lang="en-US" sz="1200" dirty="0"/>
              <a:t>Presenter: Brian Leedy, CPA</a:t>
            </a:r>
          </a:p>
          <a:p>
            <a:pPr>
              <a:lnSpc>
                <a:spcPct val="80000"/>
              </a:lnSpc>
              <a:buFont typeface="Wingdings" pitchFamily="2" charset="2"/>
              <a:buNone/>
            </a:pPr>
            <a:endParaRPr lang="en-US" sz="1200" dirty="0"/>
          </a:p>
          <a:p>
            <a:pPr>
              <a:lnSpc>
                <a:spcPct val="80000"/>
              </a:lnSpc>
              <a:buFont typeface="Wingdings" pitchFamily="2" charset="2"/>
              <a:buNone/>
            </a:pPr>
            <a:r>
              <a:rPr lang="en-US" sz="1200" dirty="0"/>
              <a:t>Who should attend? Open to all</a:t>
            </a:r>
          </a:p>
          <a:p>
            <a:pPr>
              <a:lnSpc>
                <a:spcPct val="80000"/>
              </a:lnSpc>
              <a:buFont typeface="Wingdings" pitchFamily="2" charset="2"/>
              <a:buNone/>
            </a:pPr>
            <a:endParaRPr lang="en-US" sz="1200" dirty="0"/>
          </a:p>
          <a:p>
            <a:pPr>
              <a:lnSpc>
                <a:spcPct val="80000"/>
              </a:lnSpc>
              <a:buFont typeface="Wingdings" pitchFamily="2" charset="2"/>
              <a:buNone/>
            </a:pPr>
            <a:r>
              <a:rPr lang="en-US" sz="1200" dirty="0"/>
              <a:t>CPE awarded:  2 hours Taxes</a:t>
            </a:r>
          </a:p>
          <a:p>
            <a:pPr>
              <a:lnSpc>
                <a:spcPct val="80000"/>
              </a:lnSpc>
              <a:buFont typeface="Wingdings" pitchFamily="2" charset="2"/>
              <a:buNone/>
            </a:pPr>
            <a:endParaRPr lang="en-US" sz="1200" dirty="0"/>
          </a:p>
          <a:p>
            <a:pPr>
              <a:lnSpc>
                <a:spcPct val="80000"/>
              </a:lnSpc>
              <a:buFont typeface="Wingdings" pitchFamily="2" charset="2"/>
              <a:buNone/>
            </a:pPr>
            <a:r>
              <a:rPr lang="en-US" sz="1200" dirty="0"/>
              <a:t>Prerequisite:  None  </a:t>
            </a:r>
          </a:p>
          <a:p>
            <a:pPr>
              <a:lnSpc>
                <a:spcPct val="80000"/>
              </a:lnSpc>
              <a:buFont typeface="Wingdings" pitchFamily="2" charset="2"/>
              <a:buNone/>
            </a:pPr>
            <a:endParaRPr lang="en-US" sz="1200" b="0" dirty="0"/>
          </a:p>
          <a:p>
            <a:pPr>
              <a:lnSpc>
                <a:spcPct val="80000"/>
              </a:lnSpc>
              <a:buNone/>
            </a:pPr>
            <a:r>
              <a:rPr lang="en-US" sz="1200" dirty="0"/>
              <a:t>Level: Basic   </a:t>
            </a:r>
            <a:r>
              <a:rPr lang="en-US" sz="1200" b="0" dirty="0"/>
              <a:t>    </a:t>
            </a:r>
            <a:endParaRPr lang="en-US" sz="1200" dirty="0"/>
          </a:p>
          <a:p>
            <a:pPr>
              <a:lnSpc>
                <a:spcPct val="80000"/>
              </a:lnSpc>
              <a:buFont typeface="Wingdings" pitchFamily="2" charset="2"/>
              <a:buNone/>
            </a:pPr>
            <a:endParaRPr lang="en-US" sz="1200" dirty="0"/>
          </a:p>
          <a:p>
            <a:pPr>
              <a:lnSpc>
                <a:spcPct val="80000"/>
              </a:lnSpc>
              <a:buFont typeface="Wingdings" pitchFamily="2" charset="2"/>
              <a:buNone/>
            </a:pPr>
            <a:r>
              <a:rPr lang="en-US" sz="1200" dirty="0"/>
              <a:t>Program Length: 2 hours</a:t>
            </a:r>
          </a:p>
          <a:p>
            <a:pPr>
              <a:lnSpc>
                <a:spcPct val="80000"/>
              </a:lnSpc>
            </a:pPr>
            <a:endParaRPr lang="en-US" sz="1200" dirty="0"/>
          </a:p>
        </p:txBody>
      </p:sp>
    </p:spTree>
    <p:extLst>
      <p:ext uri="{BB962C8B-B14F-4D97-AF65-F5344CB8AC3E}">
        <p14:creationId xmlns:p14="http://schemas.microsoft.com/office/powerpoint/2010/main" val="4272390548"/>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3"/>
          <p:cNvSpPr>
            <a:spLocks noGrp="1"/>
          </p:cNvSpPr>
          <p:nvPr>
            <p:ph type="sldNum" sz="quarter" idx="10"/>
          </p:nvPr>
        </p:nvSpPr>
        <p:spPr>
          <a:noFill/>
        </p:spPr>
        <p:txBody>
          <a:bodyPr/>
          <a:lstStyle/>
          <a:p>
            <a:fld id="{57542E38-D874-42CC-9722-963D32C5C09B}" type="slidenum">
              <a:rPr lang="en-US"/>
              <a:pPr/>
              <a:t>249</a:t>
            </a:fld>
            <a:endParaRPr lang="en-US" dirty="0"/>
          </a:p>
        </p:txBody>
      </p:sp>
      <p:sp>
        <p:nvSpPr>
          <p:cNvPr id="49155" name="Rectangle 2"/>
          <p:cNvSpPr>
            <a:spLocks noGrp="1" noChangeArrowheads="1"/>
          </p:cNvSpPr>
          <p:nvPr>
            <p:ph type="title"/>
          </p:nvPr>
        </p:nvSpPr>
        <p:spPr/>
        <p:txBody>
          <a:bodyPr/>
          <a:lstStyle/>
          <a:p>
            <a:r>
              <a:rPr lang="en-US" sz="3600" dirty="0">
                <a:solidFill>
                  <a:schemeClr val="accent1"/>
                </a:solidFill>
              </a:rPr>
              <a:t>Understanding Financial Statements</a:t>
            </a:r>
          </a:p>
        </p:txBody>
      </p:sp>
      <p:sp>
        <p:nvSpPr>
          <p:cNvPr id="49156" name="Rectangle 3"/>
          <p:cNvSpPr>
            <a:spLocks noGrp="1" noChangeArrowheads="1"/>
          </p:cNvSpPr>
          <p:nvPr>
            <p:ph type="body" idx="1"/>
          </p:nvPr>
        </p:nvSpPr>
        <p:spPr/>
        <p:txBody>
          <a:bodyPr/>
          <a:lstStyle/>
          <a:p>
            <a:pPr>
              <a:lnSpc>
                <a:spcPct val="80000"/>
              </a:lnSpc>
              <a:buFont typeface="Wingdings" pitchFamily="2" charset="2"/>
              <a:buNone/>
            </a:pPr>
            <a:r>
              <a:rPr lang="en-US" sz="1200" dirty="0"/>
              <a:t>Session Description </a:t>
            </a:r>
          </a:p>
          <a:p>
            <a:pPr>
              <a:lnSpc>
                <a:spcPct val="80000"/>
              </a:lnSpc>
              <a:buFont typeface="Wingdings" pitchFamily="2" charset="2"/>
              <a:buNone/>
            </a:pPr>
            <a:r>
              <a:rPr lang="en-US" sz="1200" dirty="0"/>
              <a:t>    This session will teach the basics of reading and understanding a financial statement.</a:t>
            </a:r>
          </a:p>
          <a:p>
            <a:pPr>
              <a:lnSpc>
                <a:spcPct val="80000"/>
              </a:lnSpc>
              <a:buFont typeface="Wingdings" pitchFamily="2" charset="2"/>
              <a:buNone/>
            </a:pPr>
            <a:r>
              <a:rPr lang="en-US" sz="1200" dirty="0"/>
              <a:t>                   </a:t>
            </a:r>
          </a:p>
          <a:p>
            <a:pPr>
              <a:lnSpc>
                <a:spcPct val="80000"/>
              </a:lnSpc>
              <a:buFont typeface="Wingdings" pitchFamily="2" charset="2"/>
              <a:buNone/>
            </a:pPr>
            <a:r>
              <a:rPr lang="en-US" sz="1200" dirty="0"/>
              <a:t>At the completion of this session the team member will: </a:t>
            </a:r>
          </a:p>
          <a:p>
            <a:pPr>
              <a:lnSpc>
                <a:spcPct val="80000"/>
              </a:lnSpc>
            </a:pPr>
            <a:r>
              <a:rPr lang="en-US" sz="1200" dirty="0"/>
              <a:t>be able to read a balance sheet</a:t>
            </a:r>
          </a:p>
          <a:p>
            <a:pPr>
              <a:lnSpc>
                <a:spcPct val="80000"/>
              </a:lnSpc>
            </a:pPr>
            <a:r>
              <a:rPr lang="en-US" sz="1200" dirty="0"/>
              <a:t>understand terminology used in financial reports</a:t>
            </a:r>
          </a:p>
          <a:p>
            <a:pPr>
              <a:lnSpc>
                <a:spcPct val="80000"/>
              </a:lnSpc>
            </a:pPr>
            <a:r>
              <a:rPr lang="en-US" sz="1200" dirty="0"/>
              <a:t>understand the income  statement</a:t>
            </a:r>
          </a:p>
          <a:p>
            <a:pPr>
              <a:lnSpc>
                <a:spcPct val="80000"/>
              </a:lnSpc>
            </a:pPr>
            <a:r>
              <a:rPr lang="en-US" sz="1200" dirty="0"/>
              <a:t>understand the statement of cash flows</a:t>
            </a:r>
          </a:p>
          <a:p>
            <a:pPr>
              <a:lnSpc>
                <a:spcPct val="80000"/>
              </a:lnSpc>
            </a:pPr>
            <a:r>
              <a:rPr lang="en-US" sz="1200" dirty="0"/>
              <a:t>understand the statement of comprehensive income</a:t>
            </a:r>
          </a:p>
          <a:p>
            <a:pPr>
              <a:lnSpc>
                <a:spcPct val="80000"/>
              </a:lnSpc>
              <a:buFont typeface="Wingdings" pitchFamily="2" charset="2"/>
              <a:buNone/>
            </a:pPr>
            <a:endParaRPr lang="en-US" sz="1200" dirty="0"/>
          </a:p>
          <a:p>
            <a:pPr>
              <a:lnSpc>
                <a:spcPct val="80000"/>
              </a:lnSpc>
              <a:buNone/>
            </a:pPr>
            <a:r>
              <a:rPr lang="en-US" sz="1200" dirty="0"/>
              <a:t>Presenter: Brian Leedy, CPA</a:t>
            </a:r>
          </a:p>
          <a:p>
            <a:pPr>
              <a:lnSpc>
                <a:spcPct val="80000"/>
              </a:lnSpc>
              <a:buFont typeface="Wingdings" pitchFamily="2" charset="2"/>
              <a:buNone/>
            </a:pPr>
            <a:endParaRPr lang="en-US" sz="1200" dirty="0"/>
          </a:p>
          <a:p>
            <a:pPr>
              <a:lnSpc>
                <a:spcPct val="80000"/>
              </a:lnSpc>
              <a:buFont typeface="Wingdings" pitchFamily="2" charset="2"/>
              <a:buNone/>
            </a:pPr>
            <a:r>
              <a:rPr lang="en-US" sz="1200" dirty="0"/>
              <a:t>Who should attend? Open to all</a:t>
            </a:r>
          </a:p>
          <a:p>
            <a:pPr>
              <a:lnSpc>
                <a:spcPct val="80000"/>
              </a:lnSpc>
              <a:buFont typeface="Wingdings" pitchFamily="2" charset="2"/>
              <a:buNone/>
            </a:pPr>
            <a:endParaRPr lang="en-US" sz="1200" dirty="0"/>
          </a:p>
          <a:p>
            <a:pPr>
              <a:lnSpc>
                <a:spcPct val="80000"/>
              </a:lnSpc>
              <a:buFont typeface="Wingdings" pitchFamily="2" charset="2"/>
              <a:buNone/>
            </a:pPr>
            <a:r>
              <a:rPr lang="en-US" sz="1200" dirty="0"/>
              <a:t>CPE awarded:  2 hours Accounting</a:t>
            </a:r>
          </a:p>
          <a:p>
            <a:pPr>
              <a:lnSpc>
                <a:spcPct val="80000"/>
              </a:lnSpc>
              <a:buFont typeface="Wingdings" pitchFamily="2" charset="2"/>
              <a:buNone/>
            </a:pPr>
            <a:endParaRPr lang="en-US" sz="1200" dirty="0"/>
          </a:p>
          <a:p>
            <a:pPr>
              <a:lnSpc>
                <a:spcPct val="80000"/>
              </a:lnSpc>
              <a:buFont typeface="Wingdings" pitchFamily="2" charset="2"/>
              <a:buNone/>
            </a:pPr>
            <a:r>
              <a:rPr lang="en-US" sz="1200" dirty="0"/>
              <a:t>Prerequisite:  None  </a:t>
            </a:r>
          </a:p>
          <a:p>
            <a:pPr>
              <a:lnSpc>
                <a:spcPct val="80000"/>
              </a:lnSpc>
              <a:buFont typeface="Wingdings" pitchFamily="2" charset="2"/>
              <a:buNone/>
            </a:pPr>
            <a:endParaRPr lang="en-US" sz="1200" b="0" dirty="0"/>
          </a:p>
          <a:p>
            <a:pPr>
              <a:lnSpc>
                <a:spcPct val="80000"/>
              </a:lnSpc>
              <a:buNone/>
            </a:pPr>
            <a:r>
              <a:rPr lang="en-US" sz="1200" dirty="0"/>
              <a:t>Level: Basic   </a:t>
            </a:r>
            <a:r>
              <a:rPr lang="en-US" sz="1200" b="0" dirty="0"/>
              <a:t>    </a:t>
            </a:r>
            <a:endParaRPr lang="en-US" sz="1200" dirty="0"/>
          </a:p>
          <a:p>
            <a:pPr>
              <a:lnSpc>
                <a:spcPct val="80000"/>
              </a:lnSpc>
              <a:buFont typeface="Wingdings" pitchFamily="2" charset="2"/>
              <a:buNone/>
            </a:pPr>
            <a:endParaRPr lang="en-US" sz="1200" dirty="0"/>
          </a:p>
          <a:p>
            <a:pPr>
              <a:lnSpc>
                <a:spcPct val="80000"/>
              </a:lnSpc>
              <a:buFont typeface="Wingdings" pitchFamily="2" charset="2"/>
              <a:buNone/>
            </a:pPr>
            <a:r>
              <a:rPr lang="en-US" sz="1200" dirty="0"/>
              <a:t>Program Length: 2 hours</a:t>
            </a:r>
          </a:p>
          <a:p>
            <a:pPr>
              <a:lnSpc>
                <a:spcPct val="80000"/>
              </a:lnSpc>
            </a:pPr>
            <a:endParaRPr lang="en-US" sz="1200" dirty="0"/>
          </a:p>
        </p:txBody>
      </p:sp>
    </p:spTree>
    <p:extLst>
      <p:ext uri="{BB962C8B-B14F-4D97-AF65-F5344CB8AC3E}">
        <p14:creationId xmlns:p14="http://schemas.microsoft.com/office/powerpoint/2010/main" val="25292282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25</a:t>
            </a:fld>
            <a:endParaRPr lang="en-US" dirty="0"/>
          </a:p>
        </p:txBody>
      </p:sp>
      <p:sp>
        <p:nvSpPr>
          <p:cNvPr id="46083" name="Rectangle 2"/>
          <p:cNvSpPr>
            <a:spLocks noGrp="1" noChangeArrowheads="1"/>
          </p:cNvSpPr>
          <p:nvPr>
            <p:ph type="title"/>
          </p:nvPr>
        </p:nvSpPr>
        <p:spPr/>
        <p:txBody>
          <a:bodyPr/>
          <a:lstStyle/>
          <a:p>
            <a:r>
              <a:rPr lang="en-US" dirty="0">
                <a:solidFill>
                  <a:schemeClr val="accent1"/>
                </a:solidFill>
              </a:rPr>
              <a:t>Business Body Language</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business body language.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learn the facial body signals</a:t>
            </a:r>
          </a:p>
          <a:p>
            <a:pPr>
              <a:lnSpc>
                <a:spcPct val="90000"/>
              </a:lnSpc>
            </a:pPr>
            <a:r>
              <a:rPr lang="en-US" sz="1600" dirty="0"/>
              <a:t>learn the body signals</a:t>
            </a:r>
          </a:p>
          <a:p>
            <a:pPr>
              <a:lnSpc>
                <a:spcPct val="90000"/>
              </a:lnSpc>
            </a:pPr>
            <a:r>
              <a:rPr lang="en-US" sz="1600" dirty="0"/>
              <a:t>learn the way to use your body language to obtain business</a:t>
            </a:r>
          </a:p>
          <a:p>
            <a:pPr marL="0" indent="0">
              <a:lnSpc>
                <a:spcPct val="90000"/>
              </a:lnSpc>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2  hour</a:t>
            </a:r>
          </a:p>
          <a:p>
            <a:pPr>
              <a:lnSpc>
                <a:spcPct val="90000"/>
              </a:lnSpc>
              <a:buFont typeface="Wingdings" pitchFamily="2" charset="2"/>
              <a:buNone/>
            </a:pPr>
            <a:r>
              <a:rPr lang="en-US" sz="1600" dirty="0"/>
              <a:t>CPE awarded:      2 hours Communications and Marketing</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3060544803"/>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word</a:t>
            </a:r>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250</a:t>
            </a:fld>
            <a:endParaRPr lang="en-US" dirty="0"/>
          </a:p>
        </p:txBody>
      </p:sp>
    </p:spTree>
    <p:extLst>
      <p:ext uri="{BB962C8B-B14F-4D97-AF65-F5344CB8AC3E}">
        <p14:creationId xmlns:p14="http://schemas.microsoft.com/office/powerpoint/2010/main" val="376776511"/>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3"/>
          <p:cNvSpPr>
            <a:spLocks noGrp="1"/>
          </p:cNvSpPr>
          <p:nvPr>
            <p:ph type="sldNum" sz="quarter" idx="10"/>
          </p:nvPr>
        </p:nvSpPr>
        <p:spPr>
          <a:noFill/>
        </p:spPr>
        <p:txBody>
          <a:bodyPr/>
          <a:lstStyle/>
          <a:p>
            <a:fld id="{972DF942-8032-486D-B85E-E591B9D325DE}" type="slidenum">
              <a:rPr lang="en-US"/>
              <a:pPr/>
              <a:t>251</a:t>
            </a:fld>
            <a:endParaRPr lang="en-US" dirty="0"/>
          </a:p>
        </p:txBody>
      </p:sp>
      <p:sp>
        <p:nvSpPr>
          <p:cNvPr id="51203" name="Rectangle 2"/>
          <p:cNvSpPr>
            <a:spLocks noGrp="1" noChangeArrowheads="1"/>
          </p:cNvSpPr>
          <p:nvPr>
            <p:ph type="title"/>
          </p:nvPr>
        </p:nvSpPr>
        <p:spPr/>
        <p:txBody>
          <a:bodyPr/>
          <a:lstStyle/>
          <a:p>
            <a:r>
              <a:rPr lang="en-US" dirty="0">
                <a:solidFill>
                  <a:schemeClr val="accent1"/>
                </a:solidFill>
              </a:rPr>
              <a:t>Calculations in Word and in a Mail Merge</a:t>
            </a:r>
          </a:p>
        </p:txBody>
      </p:sp>
      <p:sp>
        <p:nvSpPr>
          <p:cNvPr id="51204" name="Rectangle 3"/>
          <p:cNvSpPr>
            <a:spLocks noGrp="1" noChangeArrowheads="1"/>
          </p:cNvSpPr>
          <p:nvPr>
            <p:ph type="body" idx="1"/>
          </p:nvPr>
        </p:nvSpPr>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introduce the individual to tabs in Word.</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be able to use all four types of tabs	</a:t>
            </a:r>
          </a:p>
          <a:p>
            <a:pPr>
              <a:lnSpc>
                <a:spcPct val="80000"/>
              </a:lnSpc>
            </a:pPr>
            <a:r>
              <a:rPr lang="en-US" sz="1400" dirty="0"/>
              <a:t>be able to clear preset tabs	</a:t>
            </a:r>
          </a:p>
          <a:p>
            <a:pPr>
              <a:lnSpc>
                <a:spcPct val="80000"/>
              </a:lnSpc>
            </a:pPr>
            <a:r>
              <a:rPr lang="en-US" sz="1400" dirty="0"/>
              <a:t>be able to set tabs	</a:t>
            </a:r>
          </a:p>
          <a:p>
            <a:pPr>
              <a:lnSpc>
                <a:spcPct val="80000"/>
              </a:lnSpc>
            </a:pPr>
            <a:r>
              <a:rPr lang="en-US" sz="1400" dirty="0"/>
              <a:t>be able to add another tab</a:t>
            </a:r>
          </a:p>
          <a:p>
            <a:pPr>
              <a:lnSpc>
                <a:spcPct val="80000"/>
              </a:lnSpc>
            </a:pPr>
            <a:r>
              <a:rPr lang="en-US" sz="1400" dirty="0"/>
              <a:t>be able to move and delete tabs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Who should attend?  Anyone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Basic understanding of Word</a:t>
            </a:r>
          </a:p>
          <a:p>
            <a:pPr>
              <a:lnSpc>
                <a:spcPct val="80000"/>
              </a:lnSpc>
              <a:buFont typeface="Wingdings" pitchFamily="2" charset="2"/>
              <a:buNone/>
            </a:pPr>
            <a:endParaRPr lang="en-US" sz="1400" dirty="0"/>
          </a:p>
          <a:p>
            <a:pPr>
              <a:lnSpc>
                <a:spcPct val="80000"/>
              </a:lnSpc>
              <a:buNone/>
            </a:pPr>
            <a:r>
              <a:rPr lang="en-US" sz="1400" dirty="0"/>
              <a:t>Level: Intermediate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80000"/>
              </a:lnSpc>
              <a:buNone/>
            </a:pPr>
            <a:r>
              <a:rPr lang="en-US" sz="1400" dirty="0"/>
              <a:t>CPE awarded:  1 hour  Computer Software and Applications</a:t>
            </a:r>
          </a:p>
          <a:p>
            <a:pPr>
              <a:lnSpc>
                <a:spcPct val="80000"/>
              </a:lnSpc>
              <a:buFont typeface="Wingdings" pitchFamily="2" charset="2"/>
              <a:buNone/>
            </a:pPr>
            <a:endParaRPr lang="en-US" sz="1400" dirty="0"/>
          </a:p>
          <a:p>
            <a:pPr>
              <a:lnSpc>
                <a:spcPct val="80000"/>
              </a:lnSpc>
              <a:buFont typeface="Wingdings" pitchFamily="2" charset="2"/>
              <a:buNone/>
            </a:pPr>
            <a:endParaRPr lang="en-US" sz="1400" dirty="0"/>
          </a:p>
          <a:p>
            <a:pPr>
              <a:lnSpc>
                <a:spcPct val="80000"/>
              </a:lnSpc>
              <a:buFont typeface="Wingdings" pitchFamily="2" charset="2"/>
              <a:buNone/>
            </a:pPr>
            <a:endParaRPr lang="en-US" sz="1400" dirty="0"/>
          </a:p>
          <a:p>
            <a:pPr>
              <a:lnSpc>
                <a:spcPct val="80000"/>
              </a:lnSpc>
            </a:pPr>
            <a:endParaRPr lang="en-US" sz="1000" dirty="0"/>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3"/>
          <p:cNvSpPr>
            <a:spLocks noGrp="1"/>
          </p:cNvSpPr>
          <p:nvPr>
            <p:ph type="sldNum" sz="quarter" idx="10"/>
          </p:nvPr>
        </p:nvSpPr>
        <p:spPr>
          <a:noFill/>
        </p:spPr>
        <p:txBody>
          <a:bodyPr/>
          <a:lstStyle/>
          <a:p>
            <a:fld id="{68B45E13-F018-4C73-A3ED-C16ACB6AD86B}" type="slidenum">
              <a:rPr lang="en-US"/>
              <a:pPr/>
              <a:t>252</a:t>
            </a:fld>
            <a:endParaRPr lang="en-US" dirty="0"/>
          </a:p>
        </p:txBody>
      </p:sp>
      <p:sp>
        <p:nvSpPr>
          <p:cNvPr id="52227" name="Rectangle 2"/>
          <p:cNvSpPr>
            <a:spLocks noGrp="1" noChangeArrowheads="1"/>
          </p:cNvSpPr>
          <p:nvPr>
            <p:ph type="title"/>
          </p:nvPr>
        </p:nvSpPr>
        <p:spPr/>
        <p:txBody>
          <a:bodyPr/>
          <a:lstStyle/>
          <a:p>
            <a:r>
              <a:rPr lang="en-US" dirty="0">
                <a:solidFill>
                  <a:schemeClr val="accent1"/>
                </a:solidFill>
              </a:rPr>
              <a:t>Creating Templates in Word</a:t>
            </a:r>
          </a:p>
        </p:txBody>
      </p:sp>
      <p:sp>
        <p:nvSpPr>
          <p:cNvPr id="52228" name="Rectangle 3"/>
          <p:cNvSpPr>
            <a:spLocks noGrp="1" noChangeArrowheads="1"/>
          </p:cNvSpPr>
          <p:nvPr>
            <p:ph type="body" idx="1"/>
          </p:nvPr>
        </p:nvSpPr>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participants how to create templates in Word.</a:t>
            </a:r>
          </a:p>
          <a:p>
            <a:pPr>
              <a:lnSpc>
                <a:spcPct val="80000"/>
              </a:lnSpc>
              <a:buFont typeface="Wingdings" pitchFamily="2" charset="2"/>
              <a:buNone/>
            </a:pPr>
            <a:r>
              <a:rPr lang="en-US" sz="1400" dirty="0"/>
              <a:t>                 </a:t>
            </a:r>
          </a:p>
          <a:p>
            <a:pPr>
              <a:lnSpc>
                <a:spcPct val="80000"/>
              </a:lnSpc>
              <a:buFont typeface="Wingdings" pitchFamily="2" charset="2"/>
              <a:buNone/>
            </a:pPr>
            <a:r>
              <a:rPr lang="en-US" sz="1400" dirty="0"/>
              <a:t>At the completion of this session the team member will:</a:t>
            </a:r>
          </a:p>
          <a:p>
            <a:pPr>
              <a:lnSpc>
                <a:spcPct val="80000"/>
              </a:lnSpc>
            </a:pPr>
            <a:r>
              <a:rPr lang="en-US" sz="1400" dirty="0"/>
              <a:t>know how to create a template</a:t>
            </a:r>
          </a:p>
          <a:p>
            <a:pPr>
              <a:lnSpc>
                <a:spcPct val="80000"/>
              </a:lnSpc>
            </a:pPr>
            <a:r>
              <a:rPr lang="en-US" sz="1400" dirty="0"/>
              <a:t>know how to use the forms tool to enhance the template</a:t>
            </a:r>
          </a:p>
          <a:p>
            <a:pPr>
              <a:lnSpc>
                <a:spcPct val="80000"/>
              </a:lnSpc>
            </a:pPr>
            <a:r>
              <a:rPr lang="en-US" sz="1400" dirty="0"/>
              <a:t>know how to secure the template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Who should attend? Open to all</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Basic understanding of Word</a:t>
            </a:r>
          </a:p>
          <a:p>
            <a:pPr>
              <a:lnSpc>
                <a:spcPct val="80000"/>
              </a:lnSpc>
              <a:buFont typeface="Wingdings" pitchFamily="2" charset="2"/>
              <a:buNone/>
            </a:pPr>
            <a:endParaRPr lang="en-US" sz="1400" b="0" dirty="0"/>
          </a:p>
          <a:p>
            <a:pPr>
              <a:lnSpc>
                <a:spcPct val="80000"/>
              </a:lnSpc>
              <a:buNone/>
            </a:pPr>
            <a:r>
              <a:rPr lang="en-US" sz="1400" dirty="0"/>
              <a:t>Level: Intermediate</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80000"/>
              </a:lnSpc>
              <a:buNone/>
            </a:pPr>
            <a:r>
              <a:rPr lang="en-US" sz="1400" dirty="0"/>
              <a:t>CPE awarded:       1 hour Computer Software and Applications</a:t>
            </a:r>
          </a:p>
          <a:p>
            <a:pPr>
              <a:lnSpc>
                <a:spcPct val="80000"/>
              </a:lnSpc>
            </a:pPr>
            <a:endParaRPr lang="en-US" sz="1400" dirty="0"/>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3"/>
          <p:cNvSpPr>
            <a:spLocks noGrp="1"/>
          </p:cNvSpPr>
          <p:nvPr>
            <p:ph type="sldNum" sz="quarter" idx="10"/>
          </p:nvPr>
        </p:nvSpPr>
        <p:spPr>
          <a:noFill/>
        </p:spPr>
        <p:txBody>
          <a:bodyPr/>
          <a:lstStyle/>
          <a:p>
            <a:fld id="{972DF942-8032-486D-B85E-E591B9D325DE}" type="slidenum">
              <a:rPr lang="en-US"/>
              <a:pPr/>
              <a:t>253</a:t>
            </a:fld>
            <a:endParaRPr lang="en-US" dirty="0"/>
          </a:p>
        </p:txBody>
      </p:sp>
      <p:sp>
        <p:nvSpPr>
          <p:cNvPr id="51203" name="Rectangle 2"/>
          <p:cNvSpPr>
            <a:spLocks noGrp="1" noChangeArrowheads="1"/>
          </p:cNvSpPr>
          <p:nvPr>
            <p:ph type="title"/>
          </p:nvPr>
        </p:nvSpPr>
        <p:spPr/>
        <p:txBody>
          <a:bodyPr/>
          <a:lstStyle/>
          <a:p>
            <a:r>
              <a:rPr lang="en-US" dirty="0">
                <a:solidFill>
                  <a:schemeClr val="accent1"/>
                </a:solidFill>
              </a:rPr>
              <a:t>Decimal Tab in Word</a:t>
            </a:r>
          </a:p>
        </p:txBody>
      </p:sp>
      <p:sp>
        <p:nvSpPr>
          <p:cNvPr id="51204" name="Rectangle 3"/>
          <p:cNvSpPr>
            <a:spLocks noGrp="1" noChangeArrowheads="1"/>
          </p:cNvSpPr>
          <p:nvPr>
            <p:ph type="body" idx="1"/>
          </p:nvPr>
        </p:nvSpPr>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introduce the individual to tabs in Word.</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be able to use all four types of tabs	</a:t>
            </a:r>
          </a:p>
          <a:p>
            <a:pPr>
              <a:lnSpc>
                <a:spcPct val="80000"/>
              </a:lnSpc>
            </a:pPr>
            <a:r>
              <a:rPr lang="en-US" sz="1400" dirty="0"/>
              <a:t>be able to clear preset tabs	</a:t>
            </a:r>
          </a:p>
          <a:p>
            <a:pPr>
              <a:lnSpc>
                <a:spcPct val="80000"/>
              </a:lnSpc>
            </a:pPr>
            <a:r>
              <a:rPr lang="en-US" sz="1400" dirty="0"/>
              <a:t>be able to set tabs	</a:t>
            </a:r>
          </a:p>
          <a:p>
            <a:pPr>
              <a:lnSpc>
                <a:spcPct val="80000"/>
              </a:lnSpc>
            </a:pPr>
            <a:r>
              <a:rPr lang="en-US" sz="1400" dirty="0"/>
              <a:t>be able to add another tab</a:t>
            </a:r>
          </a:p>
          <a:p>
            <a:pPr>
              <a:lnSpc>
                <a:spcPct val="80000"/>
              </a:lnSpc>
            </a:pPr>
            <a:r>
              <a:rPr lang="en-US" sz="1400" dirty="0"/>
              <a:t>be able to move and delete tabs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Who should attend?  Anyone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Basic understanding of Word</a:t>
            </a:r>
          </a:p>
          <a:p>
            <a:pPr>
              <a:lnSpc>
                <a:spcPct val="80000"/>
              </a:lnSpc>
              <a:buFont typeface="Wingdings" pitchFamily="2" charset="2"/>
              <a:buNone/>
            </a:pPr>
            <a:endParaRPr lang="en-US" sz="1400" dirty="0"/>
          </a:p>
          <a:p>
            <a:pPr>
              <a:lnSpc>
                <a:spcPct val="80000"/>
              </a:lnSpc>
              <a:buNone/>
            </a:pPr>
            <a:r>
              <a:rPr lang="en-US" sz="1400" dirty="0"/>
              <a:t>Level: Intermediate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80000"/>
              </a:lnSpc>
              <a:buNone/>
            </a:pPr>
            <a:r>
              <a:rPr lang="en-US" sz="1400" dirty="0"/>
              <a:t>CPE awarded:  1 hour  Computer Software and Applications</a:t>
            </a:r>
          </a:p>
          <a:p>
            <a:pPr>
              <a:lnSpc>
                <a:spcPct val="80000"/>
              </a:lnSpc>
              <a:buFont typeface="Wingdings" pitchFamily="2" charset="2"/>
              <a:buNone/>
            </a:pPr>
            <a:endParaRPr lang="en-US" sz="1400" dirty="0"/>
          </a:p>
          <a:p>
            <a:pPr>
              <a:lnSpc>
                <a:spcPct val="80000"/>
              </a:lnSpc>
              <a:buFont typeface="Wingdings" pitchFamily="2" charset="2"/>
              <a:buNone/>
            </a:pPr>
            <a:endParaRPr lang="en-US" sz="1400" dirty="0"/>
          </a:p>
          <a:p>
            <a:pPr>
              <a:lnSpc>
                <a:spcPct val="80000"/>
              </a:lnSpc>
              <a:buFont typeface="Wingdings" pitchFamily="2" charset="2"/>
              <a:buNone/>
            </a:pPr>
            <a:endParaRPr lang="en-US" sz="1400" dirty="0"/>
          </a:p>
          <a:p>
            <a:pPr>
              <a:lnSpc>
                <a:spcPct val="80000"/>
              </a:lnSpc>
            </a:pPr>
            <a:endParaRPr lang="en-US" sz="1000" dirty="0"/>
          </a:p>
        </p:txBody>
      </p:sp>
    </p:spTree>
    <p:extLst>
      <p:ext uri="{BB962C8B-B14F-4D97-AF65-F5344CB8AC3E}">
        <p14:creationId xmlns:p14="http://schemas.microsoft.com/office/powerpoint/2010/main" val="616029330"/>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3"/>
          <p:cNvSpPr>
            <a:spLocks noGrp="1"/>
          </p:cNvSpPr>
          <p:nvPr>
            <p:ph type="sldNum" sz="quarter" idx="10"/>
          </p:nvPr>
        </p:nvSpPr>
        <p:spPr>
          <a:noFill/>
        </p:spPr>
        <p:txBody>
          <a:bodyPr/>
          <a:lstStyle/>
          <a:p>
            <a:fld id="{972DF942-8032-486D-B85E-E591B9D325DE}" type="slidenum">
              <a:rPr lang="en-US"/>
              <a:pPr/>
              <a:t>254</a:t>
            </a:fld>
            <a:endParaRPr lang="en-US" dirty="0"/>
          </a:p>
        </p:txBody>
      </p:sp>
      <p:sp>
        <p:nvSpPr>
          <p:cNvPr id="51203" name="Rectangle 2"/>
          <p:cNvSpPr>
            <a:spLocks noGrp="1" noChangeArrowheads="1"/>
          </p:cNvSpPr>
          <p:nvPr>
            <p:ph type="title"/>
          </p:nvPr>
        </p:nvSpPr>
        <p:spPr/>
        <p:txBody>
          <a:bodyPr/>
          <a:lstStyle/>
          <a:p>
            <a:r>
              <a:rPr lang="en-US" dirty="0">
                <a:solidFill>
                  <a:schemeClr val="accent1"/>
                </a:solidFill>
              </a:rPr>
              <a:t>Flow Chart Tool in Word</a:t>
            </a:r>
          </a:p>
        </p:txBody>
      </p:sp>
      <p:sp>
        <p:nvSpPr>
          <p:cNvPr id="51204" name="Rectangle 3"/>
          <p:cNvSpPr>
            <a:spLocks noGrp="1" noChangeArrowheads="1"/>
          </p:cNvSpPr>
          <p:nvPr>
            <p:ph type="body" idx="1"/>
          </p:nvPr>
        </p:nvSpPr>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introduce the individual to the flow chart tool.</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be able to use all the floor chart tool	</a:t>
            </a:r>
          </a:p>
          <a:p>
            <a:pPr>
              <a:lnSpc>
                <a:spcPct val="80000"/>
              </a:lnSpc>
            </a:pPr>
            <a:r>
              <a:rPr lang="en-US" sz="1400" dirty="0"/>
              <a:t>be able to add or delete boxes in your flow chart	</a:t>
            </a:r>
          </a:p>
          <a:p>
            <a:pPr>
              <a:lnSpc>
                <a:spcPct val="80000"/>
              </a:lnSpc>
            </a:pPr>
            <a:r>
              <a:rPr lang="en-US" sz="1400" dirty="0"/>
              <a:t>be able to use SmartArt</a:t>
            </a:r>
          </a:p>
          <a:p>
            <a:pPr marL="0" indent="0">
              <a:lnSpc>
                <a:spcPct val="80000"/>
              </a:lnSpc>
              <a:buNone/>
            </a:pPr>
            <a:r>
              <a:rPr lang="en-US" sz="1400" dirty="0"/>
              <a:t>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Who should attend?  Anyone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a:t>
            </a:r>
          </a:p>
          <a:p>
            <a:pPr>
              <a:lnSpc>
                <a:spcPct val="80000"/>
              </a:lnSpc>
              <a:buFont typeface="Wingdings" pitchFamily="2" charset="2"/>
              <a:buNone/>
            </a:pPr>
            <a:endParaRPr lang="en-US" sz="1400" dirty="0"/>
          </a:p>
          <a:p>
            <a:pPr>
              <a:lnSpc>
                <a:spcPct val="80000"/>
              </a:lnSpc>
              <a:buNone/>
            </a:pPr>
            <a:r>
              <a:rPr lang="en-US" sz="1400" dirty="0"/>
              <a:t>Level: Intermediate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80000"/>
              </a:lnSpc>
              <a:buNone/>
            </a:pPr>
            <a:r>
              <a:rPr lang="en-US" sz="1400" dirty="0"/>
              <a:t>CPE awarded:  1 hour  Computer Software and Applications</a:t>
            </a:r>
          </a:p>
          <a:p>
            <a:pPr>
              <a:lnSpc>
                <a:spcPct val="80000"/>
              </a:lnSpc>
              <a:buFont typeface="Wingdings" pitchFamily="2" charset="2"/>
              <a:buNone/>
            </a:pPr>
            <a:endParaRPr lang="en-US" sz="1400" dirty="0"/>
          </a:p>
          <a:p>
            <a:pPr>
              <a:lnSpc>
                <a:spcPct val="80000"/>
              </a:lnSpc>
              <a:buFont typeface="Wingdings" pitchFamily="2" charset="2"/>
              <a:buNone/>
            </a:pPr>
            <a:endParaRPr lang="en-US" sz="1400" dirty="0"/>
          </a:p>
          <a:p>
            <a:pPr>
              <a:lnSpc>
                <a:spcPct val="80000"/>
              </a:lnSpc>
              <a:buFont typeface="Wingdings" pitchFamily="2" charset="2"/>
              <a:buNone/>
            </a:pPr>
            <a:endParaRPr lang="en-US" sz="1400" dirty="0"/>
          </a:p>
          <a:p>
            <a:pPr>
              <a:lnSpc>
                <a:spcPct val="80000"/>
              </a:lnSpc>
            </a:pPr>
            <a:endParaRPr lang="en-US" sz="1000" dirty="0"/>
          </a:p>
        </p:txBody>
      </p:sp>
    </p:spTree>
    <p:extLst>
      <p:ext uri="{BB962C8B-B14F-4D97-AF65-F5344CB8AC3E}">
        <p14:creationId xmlns:p14="http://schemas.microsoft.com/office/powerpoint/2010/main" val="2574527930"/>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3"/>
          <p:cNvSpPr>
            <a:spLocks noGrp="1"/>
          </p:cNvSpPr>
          <p:nvPr>
            <p:ph type="sldNum" sz="quarter" idx="10"/>
          </p:nvPr>
        </p:nvSpPr>
        <p:spPr>
          <a:noFill/>
        </p:spPr>
        <p:txBody>
          <a:bodyPr/>
          <a:lstStyle/>
          <a:p>
            <a:fld id="{179A035F-4EAE-4362-A547-F8C9122E437A}" type="slidenum">
              <a:rPr lang="en-US"/>
              <a:pPr/>
              <a:t>255</a:t>
            </a:fld>
            <a:endParaRPr lang="en-US" dirty="0"/>
          </a:p>
        </p:txBody>
      </p:sp>
      <p:sp>
        <p:nvSpPr>
          <p:cNvPr id="53251" name="Rectangle 2"/>
          <p:cNvSpPr>
            <a:spLocks noGrp="1" noChangeArrowheads="1"/>
          </p:cNvSpPr>
          <p:nvPr>
            <p:ph type="title"/>
          </p:nvPr>
        </p:nvSpPr>
        <p:spPr>
          <a:xfrm>
            <a:off x="304800" y="-228600"/>
            <a:ext cx="7391400" cy="990600"/>
          </a:xfrm>
        </p:spPr>
        <p:txBody>
          <a:bodyPr/>
          <a:lstStyle/>
          <a:p>
            <a:r>
              <a:rPr lang="en-US" dirty="0">
                <a:solidFill>
                  <a:schemeClr val="accent1"/>
                </a:solidFill>
              </a:rPr>
              <a:t>Wonders of Word</a:t>
            </a:r>
          </a:p>
        </p:txBody>
      </p:sp>
      <p:sp>
        <p:nvSpPr>
          <p:cNvPr id="53252" name="Rectangle 3"/>
          <p:cNvSpPr>
            <a:spLocks noGrp="1" noChangeArrowheads="1"/>
          </p:cNvSpPr>
          <p:nvPr>
            <p:ph type="body" idx="1"/>
          </p:nvPr>
        </p:nvSpPr>
        <p:spPr>
          <a:xfrm>
            <a:off x="0" y="533400"/>
            <a:ext cx="8458200" cy="6629400"/>
          </a:xfrm>
        </p:spPr>
        <p:txBody>
          <a:bodyPr/>
          <a:lstStyle/>
          <a:p>
            <a:pPr>
              <a:lnSpc>
                <a:spcPct val="80000"/>
              </a:lnSpc>
              <a:buFont typeface="Wingdings" pitchFamily="2" charset="2"/>
              <a:buNone/>
            </a:pPr>
            <a:r>
              <a:rPr lang="en-US" sz="1000" dirty="0"/>
              <a:t>Session Description </a:t>
            </a:r>
          </a:p>
          <a:p>
            <a:pPr>
              <a:lnSpc>
                <a:spcPct val="80000"/>
              </a:lnSpc>
              <a:buFont typeface="Wingdings" pitchFamily="2" charset="2"/>
              <a:buNone/>
            </a:pPr>
            <a:r>
              <a:rPr lang="en-US" sz="1000" dirty="0"/>
              <a:t>   This session will work on introducing individuals to all the features of Word.</a:t>
            </a:r>
          </a:p>
          <a:p>
            <a:pPr>
              <a:lnSpc>
                <a:spcPct val="80000"/>
              </a:lnSpc>
              <a:buFont typeface="Wingdings" pitchFamily="2" charset="2"/>
              <a:buNone/>
            </a:pPr>
            <a:endParaRPr lang="en-US" sz="1000" dirty="0"/>
          </a:p>
          <a:p>
            <a:pPr>
              <a:lnSpc>
                <a:spcPct val="80000"/>
              </a:lnSpc>
              <a:buFont typeface="Wingdings" pitchFamily="2" charset="2"/>
              <a:buNone/>
            </a:pPr>
            <a:r>
              <a:rPr lang="en-US" sz="1000" dirty="0"/>
              <a:t>At the completion of this session the team member will: </a:t>
            </a:r>
          </a:p>
          <a:p>
            <a:pPr>
              <a:lnSpc>
                <a:spcPct val="80000"/>
              </a:lnSpc>
            </a:pPr>
            <a:r>
              <a:rPr lang="en-US" sz="1000" dirty="0"/>
              <a:t>know how to use the find and replace text feature in a document</a:t>
            </a:r>
          </a:p>
          <a:p>
            <a:pPr>
              <a:lnSpc>
                <a:spcPct val="80000"/>
              </a:lnSpc>
            </a:pPr>
            <a:r>
              <a:rPr lang="en-US" sz="1000" dirty="0"/>
              <a:t>be able to link several Word documents together so the user can change information in one document while it changes related data in all other documents</a:t>
            </a:r>
          </a:p>
          <a:p>
            <a:pPr>
              <a:lnSpc>
                <a:spcPct val="80000"/>
              </a:lnSpc>
            </a:pPr>
            <a:r>
              <a:rPr lang="en-US" sz="1000" dirty="0"/>
              <a:t>know how to insert a table into a document</a:t>
            </a:r>
          </a:p>
          <a:p>
            <a:pPr>
              <a:lnSpc>
                <a:spcPct val="80000"/>
              </a:lnSpc>
            </a:pPr>
            <a:r>
              <a:rPr lang="en-US" sz="1000" dirty="0"/>
              <a:t>be able to format the cell contents in a table</a:t>
            </a:r>
          </a:p>
          <a:p>
            <a:pPr>
              <a:lnSpc>
                <a:spcPct val="80000"/>
              </a:lnSpc>
            </a:pPr>
            <a:r>
              <a:rPr lang="en-US" sz="1000" dirty="0"/>
              <a:t>be familiar with the formatting features of a table</a:t>
            </a:r>
          </a:p>
          <a:p>
            <a:pPr>
              <a:lnSpc>
                <a:spcPct val="80000"/>
              </a:lnSpc>
            </a:pPr>
            <a:r>
              <a:rPr lang="en-US" sz="1000" dirty="0"/>
              <a:t>be familiar with styles and how to apply and create them</a:t>
            </a:r>
          </a:p>
          <a:p>
            <a:pPr>
              <a:lnSpc>
                <a:spcPct val="80000"/>
              </a:lnSpc>
            </a:pPr>
            <a:r>
              <a:rPr lang="en-US" sz="1000" dirty="0"/>
              <a:t>be able to select text vertically</a:t>
            </a:r>
          </a:p>
          <a:p>
            <a:pPr>
              <a:lnSpc>
                <a:spcPct val="80000"/>
              </a:lnSpc>
            </a:pPr>
            <a:r>
              <a:rPr lang="en-US" sz="1000" dirty="0"/>
              <a:t>know how to insert bookmarks in a document</a:t>
            </a:r>
          </a:p>
          <a:p>
            <a:pPr>
              <a:lnSpc>
                <a:spcPct val="80000"/>
              </a:lnSpc>
            </a:pPr>
            <a:r>
              <a:rPr lang="en-US" sz="1000" dirty="0"/>
              <a:t>be capable of using the GOTO function to locate specific elements in a document</a:t>
            </a:r>
          </a:p>
          <a:p>
            <a:pPr>
              <a:lnSpc>
                <a:spcPct val="80000"/>
              </a:lnSpc>
            </a:pPr>
            <a:r>
              <a:rPr lang="en-US" sz="1000" dirty="0"/>
              <a:t>know how to use templates to create a new document</a:t>
            </a:r>
          </a:p>
          <a:p>
            <a:pPr>
              <a:lnSpc>
                <a:spcPct val="80000"/>
              </a:lnSpc>
            </a:pPr>
            <a:r>
              <a:rPr lang="en-US" sz="1000" dirty="0"/>
              <a:t>be familiar with the Office Assistant</a:t>
            </a:r>
          </a:p>
          <a:p>
            <a:pPr>
              <a:lnSpc>
                <a:spcPct val="80000"/>
              </a:lnSpc>
            </a:pPr>
            <a:r>
              <a:rPr lang="en-US" sz="1000" dirty="0"/>
              <a:t>be familiar with the common toolbars and how to access and customize them</a:t>
            </a:r>
          </a:p>
          <a:p>
            <a:pPr>
              <a:lnSpc>
                <a:spcPct val="80000"/>
              </a:lnSpc>
            </a:pPr>
            <a:r>
              <a:rPr lang="en-US" sz="1000" dirty="0"/>
              <a:t>understand the nonprinting characters functions to assist in editing and formatting a document</a:t>
            </a:r>
          </a:p>
          <a:p>
            <a:pPr>
              <a:lnSpc>
                <a:spcPct val="80000"/>
              </a:lnSpc>
            </a:pPr>
            <a:r>
              <a:rPr lang="en-US" sz="1000" dirty="0"/>
              <a:t>be familiar with the AutoCorrect Dialog Box and features to create shortcuts</a:t>
            </a:r>
          </a:p>
          <a:p>
            <a:pPr>
              <a:lnSpc>
                <a:spcPct val="80000"/>
              </a:lnSpc>
            </a:pPr>
            <a:r>
              <a:rPr lang="en-US" sz="1000" dirty="0"/>
              <a:t>know how to change the indents, line spacing, and alignment of a paragraph</a:t>
            </a:r>
          </a:p>
          <a:p>
            <a:pPr>
              <a:lnSpc>
                <a:spcPct val="80000"/>
              </a:lnSpc>
            </a:pPr>
            <a:r>
              <a:rPr lang="en-US" sz="1000" dirty="0"/>
              <a:t>be capable of adding headers and footers to multiple page documents with efficiency shortcuts </a:t>
            </a:r>
          </a:p>
          <a:p>
            <a:pPr>
              <a:lnSpc>
                <a:spcPct val="80000"/>
              </a:lnSpc>
            </a:pPr>
            <a:r>
              <a:rPr lang="en-US" sz="1000" dirty="0"/>
              <a:t>know how to insert and delete page and section breaks in a document</a:t>
            </a:r>
          </a:p>
          <a:p>
            <a:pPr>
              <a:lnSpc>
                <a:spcPct val="80000"/>
              </a:lnSpc>
            </a:pPr>
            <a:r>
              <a:rPr lang="en-US" sz="1000" dirty="0"/>
              <a:t>be able to insert special symbols and characters into documents (ex </a:t>
            </a:r>
            <a:r>
              <a:rPr lang="en-US" sz="1000" dirty="0">
                <a:sym typeface="Symbol" pitchFamily="18" charset="2"/>
              </a:rPr>
              <a:t></a:t>
            </a:r>
            <a:r>
              <a:rPr lang="en-US" sz="1000" dirty="0"/>
              <a:t>, </a:t>
            </a:r>
            <a:r>
              <a:rPr lang="en-US" sz="1000" dirty="0">
                <a:sym typeface="Symbol" pitchFamily="18" charset="2"/>
              </a:rPr>
              <a:t></a:t>
            </a:r>
            <a:r>
              <a:rPr lang="en-US" sz="1000" dirty="0"/>
              <a:t>)</a:t>
            </a:r>
          </a:p>
          <a:p>
            <a:pPr>
              <a:lnSpc>
                <a:spcPct val="80000"/>
              </a:lnSpc>
            </a:pPr>
            <a:r>
              <a:rPr lang="en-US" sz="1000" dirty="0"/>
              <a:t>be familiar with font characteristics and changing default settings</a:t>
            </a:r>
          </a:p>
          <a:p>
            <a:pPr>
              <a:lnSpc>
                <a:spcPct val="80000"/>
              </a:lnSpc>
            </a:pPr>
            <a:r>
              <a:rPr lang="en-US" sz="1000" dirty="0"/>
              <a:t>be able to set left, center, right, and decimal tabs with/with-out lines </a:t>
            </a:r>
          </a:p>
          <a:p>
            <a:pPr>
              <a:lnSpc>
                <a:spcPct val="80000"/>
              </a:lnSpc>
            </a:pPr>
            <a:r>
              <a:rPr lang="en-US" sz="1000" dirty="0"/>
              <a:t>display and/or edit the author and properties of a document</a:t>
            </a:r>
          </a:p>
          <a:p>
            <a:pPr>
              <a:lnSpc>
                <a:spcPct val="80000"/>
              </a:lnSpc>
            </a:pPr>
            <a:r>
              <a:rPr lang="en-US" sz="1000" dirty="0"/>
              <a:t>be familiar with the components of the drawing toolbar</a:t>
            </a:r>
          </a:p>
          <a:p>
            <a:pPr>
              <a:lnSpc>
                <a:spcPct val="80000"/>
              </a:lnSpc>
            </a:pPr>
            <a:r>
              <a:rPr lang="en-US" sz="1000" dirty="0"/>
              <a:t>know how to insert text boxes into a document</a:t>
            </a:r>
          </a:p>
          <a:p>
            <a:pPr>
              <a:lnSpc>
                <a:spcPct val="80000"/>
              </a:lnSpc>
            </a:pPr>
            <a:r>
              <a:rPr lang="en-US" sz="1000" dirty="0"/>
              <a:t>be capable of manipulating AutoShapes in a document</a:t>
            </a:r>
          </a:p>
          <a:p>
            <a:pPr>
              <a:lnSpc>
                <a:spcPct val="80000"/>
              </a:lnSpc>
            </a:pPr>
            <a:r>
              <a:rPr lang="en-US" sz="1000" dirty="0"/>
              <a:t>be capable of capturing screen images</a:t>
            </a:r>
          </a:p>
          <a:p>
            <a:pPr>
              <a:lnSpc>
                <a:spcPct val="80000"/>
              </a:lnSpc>
            </a:pPr>
            <a:r>
              <a:rPr lang="en-US" sz="1000" dirty="0"/>
              <a:t>be familiar with graphic components</a:t>
            </a:r>
          </a:p>
          <a:p>
            <a:pPr>
              <a:lnSpc>
                <a:spcPct val="80000"/>
              </a:lnSpc>
            </a:pPr>
            <a:r>
              <a:rPr lang="en-US" sz="1000" dirty="0"/>
              <a:t>be able to save and insert a graphic from the web and network</a:t>
            </a:r>
          </a:p>
          <a:p>
            <a:pPr>
              <a:lnSpc>
                <a:spcPct val="80000"/>
              </a:lnSpc>
            </a:pPr>
            <a:r>
              <a:rPr lang="en-US" sz="1000" dirty="0"/>
              <a:t>know how to set a graphic as a watermark </a:t>
            </a:r>
          </a:p>
          <a:p>
            <a:pPr>
              <a:lnSpc>
                <a:spcPct val="80000"/>
              </a:lnSpc>
              <a:buFont typeface="Wingdings" pitchFamily="2" charset="2"/>
              <a:buNone/>
            </a:pPr>
            <a:endParaRPr lang="en-US" sz="1000" dirty="0"/>
          </a:p>
          <a:p>
            <a:pPr>
              <a:lnSpc>
                <a:spcPct val="80000"/>
              </a:lnSpc>
              <a:buFont typeface="Wingdings" pitchFamily="2" charset="2"/>
              <a:buNone/>
            </a:pPr>
            <a:r>
              <a:rPr lang="en-US" sz="1000" dirty="0"/>
              <a:t>Who should attend?  Anyone</a:t>
            </a:r>
          </a:p>
          <a:p>
            <a:pPr>
              <a:lnSpc>
                <a:spcPct val="80000"/>
              </a:lnSpc>
              <a:buFont typeface="Wingdings" pitchFamily="2" charset="2"/>
              <a:buNone/>
            </a:pPr>
            <a:r>
              <a:rPr lang="en-US" sz="1000" dirty="0"/>
              <a:t>Presenter: Linda Steele</a:t>
            </a:r>
          </a:p>
          <a:p>
            <a:pPr>
              <a:lnSpc>
                <a:spcPct val="80000"/>
              </a:lnSpc>
              <a:buFont typeface="Wingdings" pitchFamily="2" charset="2"/>
              <a:buNone/>
            </a:pPr>
            <a:r>
              <a:rPr lang="en-US" sz="1000" dirty="0"/>
              <a:t>CPE awarded:  2 hours other</a:t>
            </a:r>
          </a:p>
          <a:p>
            <a:pPr>
              <a:lnSpc>
                <a:spcPct val="80000"/>
              </a:lnSpc>
              <a:buNone/>
            </a:pPr>
            <a:r>
              <a:rPr lang="en-US" sz="1000" dirty="0"/>
              <a:t>Prerequisite:  None  </a:t>
            </a:r>
            <a:r>
              <a:rPr lang="en-US" sz="1000" b="0" dirty="0"/>
              <a:t> </a:t>
            </a:r>
            <a:r>
              <a:rPr lang="en-US" sz="1000" dirty="0"/>
              <a:t>Level: Basic   </a:t>
            </a:r>
            <a:r>
              <a:rPr lang="en-US" sz="1000" b="0" dirty="0"/>
              <a:t>   </a:t>
            </a:r>
            <a:endParaRPr lang="en-US" sz="1000" dirty="0"/>
          </a:p>
          <a:p>
            <a:pPr>
              <a:lnSpc>
                <a:spcPct val="80000"/>
              </a:lnSpc>
              <a:buNone/>
            </a:pPr>
            <a:r>
              <a:rPr lang="en-US" sz="1000" dirty="0"/>
              <a:t>Program Length: 2 hours Computer Software and Applications</a:t>
            </a:r>
          </a:p>
          <a:p>
            <a:pPr>
              <a:lnSpc>
                <a:spcPct val="80000"/>
              </a:lnSpc>
              <a:buFont typeface="Wingdings" pitchFamily="2" charset="2"/>
              <a:buNone/>
            </a:pPr>
            <a:endParaRPr lang="en-US" sz="1000" dirty="0"/>
          </a:p>
          <a:p>
            <a:pPr>
              <a:lnSpc>
                <a:spcPct val="80000"/>
              </a:lnSpc>
              <a:buFont typeface="Wingdings" pitchFamily="2" charset="2"/>
              <a:buNone/>
            </a:pPr>
            <a:r>
              <a:rPr lang="en-US" sz="1000" dirty="0"/>
              <a:t>This class comes with a practice exercise.</a:t>
            </a:r>
          </a:p>
          <a:p>
            <a:pPr>
              <a:lnSpc>
                <a:spcPct val="80000"/>
              </a:lnSpc>
              <a:buFont typeface="Wingdings" pitchFamily="2" charset="2"/>
              <a:buNone/>
            </a:pPr>
            <a:endParaRPr lang="en-US" sz="1000" dirty="0"/>
          </a:p>
          <a:p>
            <a:pPr>
              <a:lnSpc>
                <a:spcPct val="80000"/>
              </a:lnSpc>
              <a:buFont typeface="Wingdings" pitchFamily="2" charset="2"/>
              <a:buNone/>
            </a:pPr>
            <a:endParaRPr lang="en-US" sz="1000" dirty="0"/>
          </a:p>
          <a:p>
            <a:pPr>
              <a:lnSpc>
                <a:spcPct val="80000"/>
              </a:lnSpc>
            </a:pPr>
            <a:endParaRPr lang="en-US" sz="800" dirty="0"/>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p:spPr>
        <p:txBody>
          <a:bodyPr/>
          <a:lstStyle/>
          <a:p>
            <a:fld id="{B99FD43B-5247-4C47-89BF-C3F1C0D86B98}" type="slidenum">
              <a:rPr lang="en-US"/>
              <a:pPr/>
              <a:t>256</a:t>
            </a:fld>
            <a:endParaRPr lang="en-US" dirty="0"/>
          </a:p>
        </p:txBody>
      </p:sp>
      <p:sp>
        <p:nvSpPr>
          <p:cNvPr id="19459" name="Rectangle 2"/>
          <p:cNvSpPr>
            <a:spLocks noGrp="1" noChangeArrowheads="1"/>
          </p:cNvSpPr>
          <p:nvPr>
            <p:ph type="title"/>
          </p:nvPr>
        </p:nvSpPr>
        <p:spPr>
          <a:xfrm>
            <a:off x="304800" y="0"/>
            <a:ext cx="7391400" cy="990600"/>
          </a:xfrm>
        </p:spPr>
        <p:txBody>
          <a:bodyPr/>
          <a:lstStyle/>
          <a:p>
            <a:r>
              <a:rPr lang="en-US" dirty="0">
                <a:solidFill>
                  <a:schemeClr val="accent1"/>
                </a:solidFill>
              </a:rPr>
              <a:t>Word For Accountants</a:t>
            </a:r>
          </a:p>
        </p:txBody>
      </p:sp>
      <p:sp>
        <p:nvSpPr>
          <p:cNvPr id="19460" name="Rectangle 3"/>
          <p:cNvSpPr>
            <a:spLocks noGrp="1" noChangeArrowheads="1"/>
          </p:cNvSpPr>
          <p:nvPr>
            <p:ph type="body" idx="1"/>
          </p:nvPr>
        </p:nvSpPr>
        <p:spPr>
          <a:xfrm>
            <a:off x="381000" y="762000"/>
            <a:ext cx="3886200" cy="5867400"/>
          </a:xfrm>
        </p:spPr>
        <p:txBody>
          <a:bodyPr/>
          <a:lstStyle/>
          <a:p>
            <a:pPr>
              <a:lnSpc>
                <a:spcPct val="90000"/>
              </a:lnSpc>
              <a:buFont typeface="Wingdings" pitchFamily="2" charset="2"/>
              <a:buNone/>
            </a:pPr>
            <a:r>
              <a:rPr lang="en-US" sz="1800" dirty="0"/>
              <a:t>Session Description </a:t>
            </a:r>
          </a:p>
          <a:p>
            <a:pPr>
              <a:lnSpc>
                <a:spcPct val="90000"/>
              </a:lnSpc>
              <a:buFont typeface="Wingdings" pitchFamily="2" charset="2"/>
              <a:buNone/>
            </a:pPr>
            <a:r>
              <a:rPr lang="en-US" sz="1800" dirty="0"/>
              <a:t>   This session will work on improving the accountant’s Word skills.</a:t>
            </a:r>
          </a:p>
          <a:p>
            <a:pPr>
              <a:lnSpc>
                <a:spcPct val="90000"/>
              </a:lnSpc>
              <a:buFont typeface="Wingdings" pitchFamily="2" charset="2"/>
              <a:buNone/>
            </a:pPr>
            <a:endParaRPr lang="en-US" sz="1800" dirty="0"/>
          </a:p>
          <a:p>
            <a:pPr>
              <a:lnSpc>
                <a:spcPct val="90000"/>
              </a:lnSpc>
              <a:buFont typeface="Wingdings" pitchFamily="2" charset="2"/>
              <a:buNone/>
            </a:pPr>
            <a:r>
              <a:rPr lang="en-US" sz="1800" dirty="0"/>
              <a:t>Presenter: Linda Steele</a:t>
            </a:r>
          </a:p>
          <a:p>
            <a:pPr>
              <a:spcBef>
                <a:spcPct val="0"/>
              </a:spcBef>
              <a:buFontTx/>
              <a:buNone/>
            </a:pPr>
            <a:r>
              <a:rPr lang="en-US" sz="1800" dirty="0"/>
              <a:t>Prerequisite:  None</a:t>
            </a:r>
          </a:p>
          <a:p>
            <a:pPr>
              <a:spcBef>
                <a:spcPct val="0"/>
              </a:spcBef>
              <a:buFontTx/>
              <a:buNone/>
            </a:pPr>
            <a:r>
              <a:rPr lang="en-US" sz="1800" dirty="0"/>
              <a:t>Level: Beginner</a:t>
            </a:r>
            <a:r>
              <a:rPr lang="en-US" sz="1800" b="0" dirty="0"/>
              <a:t>    </a:t>
            </a:r>
          </a:p>
          <a:p>
            <a:pPr>
              <a:spcBef>
                <a:spcPct val="0"/>
              </a:spcBef>
              <a:buFontTx/>
              <a:buNone/>
            </a:pPr>
            <a:endParaRPr lang="en-US" sz="1800" dirty="0"/>
          </a:p>
          <a:p>
            <a:pPr>
              <a:spcBef>
                <a:spcPct val="0"/>
              </a:spcBef>
              <a:buFontTx/>
              <a:buNone/>
            </a:pPr>
            <a:r>
              <a:rPr lang="en-US" sz="1800" dirty="0"/>
              <a:t>Who should attend?  Anyone wanting to learn features of Word</a:t>
            </a:r>
          </a:p>
          <a:p>
            <a:pPr>
              <a:lnSpc>
                <a:spcPct val="90000"/>
              </a:lnSpc>
              <a:buFont typeface="Wingdings" pitchFamily="2" charset="2"/>
              <a:buNone/>
            </a:pPr>
            <a:endParaRPr lang="en-US" sz="1800" dirty="0"/>
          </a:p>
          <a:p>
            <a:pPr>
              <a:lnSpc>
                <a:spcPct val="90000"/>
              </a:lnSpc>
              <a:buFont typeface="Wingdings" pitchFamily="2" charset="2"/>
              <a:buNone/>
            </a:pPr>
            <a:r>
              <a:rPr lang="en-US" sz="1800" dirty="0"/>
              <a:t>Program Length: 1</a:t>
            </a:r>
          </a:p>
          <a:p>
            <a:pPr>
              <a:lnSpc>
                <a:spcPct val="90000"/>
              </a:lnSpc>
              <a:buFont typeface="Wingdings" pitchFamily="2" charset="2"/>
              <a:buNone/>
            </a:pPr>
            <a:endParaRPr lang="en-US" sz="1800" dirty="0"/>
          </a:p>
          <a:p>
            <a:pPr>
              <a:lnSpc>
                <a:spcPct val="80000"/>
              </a:lnSpc>
              <a:buNone/>
            </a:pPr>
            <a:r>
              <a:rPr lang="en-US" sz="1800" dirty="0"/>
              <a:t>CPE awarded:	1 hour Computer Software and Applications</a:t>
            </a:r>
          </a:p>
          <a:p>
            <a:pPr>
              <a:lnSpc>
                <a:spcPct val="90000"/>
              </a:lnSpc>
              <a:buFont typeface="Wingdings" pitchFamily="2" charset="2"/>
              <a:buNone/>
            </a:pPr>
            <a:endParaRPr lang="en-US" sz="1800" dirty="0"/>
          </a:p>
          <a:p>
            <a:pPr>
              <a:lnSpc>
                <a:spcPct val="90000"/>
              </a:lnSpc>
              <a:buFont typeface="Wingdings" pitchFamily="2" charset="2"/>
              <a:buNone/>
            </a:pPr>
            <a:endParaRPr lang="en-US" sz="1800" dirty="0"/>
          </a:p>
          <a:p>
            <a:pPr>
              <a:lnSpc>
                <a:spcPct val="90000"/>
              </a:lnSpc>
              <a:buFont typeface="Wingdings" pitchFamily="2" charset="2"/>
              <a:buNone/>
            </a:pPr>
            <a:endParaRPr lang="en-US" sz="1800" dirty="0"/>
          </a:p>
          <a:p>
            <a:pPr>
              <a:lnSpc>
                <a:spcPct val="90000"/>
              </a:lnSpc>
              <a:buFont typeface="Wingdings" pitchFamily="2" charset="2"/>
              <a:buNone/>
            </a:pPr>
            <a:endParaRPr lang="en-US" sz="1600" dirty="0"/>
          </a:p>
          <a:p>
            <a:pPr>
              <a:lnSpc>
                <a:spcPct val="90000"/>
              </a:lnSpc>
              <a:buFont typeface="Wingdings" pitchFamily="2" charset="2"/>
              <a:buNone/>
            </a:pPr>
            <a:endParaRPr lang="en-US" sz="1600" dirty="0"/>
          </a:p>
          <a:p>
            <a:pPr>
              <a:lnSpc>
                <a:spcPct val="90000"/>
              </a:lnSpc>
            </a:pPr>
            <a:endParaRPr lang="en-US" sz="1600" dirty="0"/>
          </a:p>
        </p:txBody>
      </p:sp>
      <p:sp>
        <p:nvSpPr>
          <p:cNvPr id="19461" name="Rectangle 4"/>
          <p:cNvSpPr>
            <a:spLocks noChangeArrowheads="1"/>
          </p:cNvSpPr>
          <p:nvPr/>
        </p:nvSpPr>
        <p:spPr bwMode="auto">
          <a:xfrm>
            <a:off x="4267200" y="990600"/>
            <a:ext cx="3962400" cy="5867400"/>
          </a:xfrm>
          <a:prstGeom prst="rect">
            <a:avLst/>
          </a:prstGeom>
          <a:noFill/>
          <a:ln w="9525">
            <a:noFill/>
            <a:miter lim="800000"/>
            <a:headEnd/>
            <a:tailEnd/>
          </a:ln>
        </p:spPr>
        <p:txBody>
          <a:bodyPr/>
          <a:lstStyle/>
          <a:p>
            <a:pPr marL="282575" indent="-282575">
              <a:lnSpc>
                <a:spcPct val="80000"/>
              </a:lnSpc>
              <a:spcBef>
                <a:spcPct val="20000"/>
              </a:spcBef>
              <a:buFont typeface="Wingdings" pitchFamily="2" charset="2"/>
              <a:buNone/>
            </a:pPr>
            <a:r>
              <a:rPr lang="en-US" sz="1800" b="1" dirty="0">
                <a:latin typeface="Arial" charset="0"/>
              </a:rPr>
              <a:t>At the completion of this session the team member will be able to use the following features:</a:t>
            </a:r>
          </a:p>
          <a:p>
            <a:pPr marL="282575" indent="-282575">
              <a:lnSpc>
                <a:spcPct val="80000"/>
              </a:lnSpc>
              <a:spcBef>
                <a:spcPct val="20000"/>
              </a:spcBef>
              <a:buFont typeface="Wingdings" pitchFamily="2" charset="2"/>
              <a:buChar char="§"/>
            </a:pPr>
            <a:r>
              <a:rPr lang="en-US" sz="1800" b="1" dirty="0">
                <a:latin typeface="Arial" charset="0"/>
              </a:rPr>
              <a:t>Page orientation</a:t>
            </a:r>
          </a:p>
          <a:p>
            <a:pPr marL="282575" indent="-282575">
              <a:lnSpc>
                <a:spcPct val="80000"/>
              </a:lnSpc>
              <a:spcBef>
                <a:spcPct val="20000"/>
              </a:spcBef>
              <a:buFont typeface="Wingdings" pitchFamily="2" charset="2"/>
              <a:buChar char="§"/>
            </a:pPr>
            <a:r>
              <a:rPr lang="en-US" sz="1800" b="1" dirty="0">
                <a:latin typeface="Arial" charset="0"/>
              </a:rPr>
              <a:t>Calculations in tables</a:t>
            </a:r>
          </a:p>
          <a:p>
            <a:pPr marL="282575" indent="-282575">
              <a:lnSpc>
                <a:spcPct val="80000"/>
              </a:lnSpc>
              <a:spcBef>
                <a:spcPct val="20000"/>
              </a:spcBef>
              <a:buFont typeface="Wingdings" pitchFamily="2" charset="2"/>
              <a:buChar char="§"/>
            </a:pPr>
            <a:r>
              <a:rPr lang="en-US" sz="1800" b="1" dirty="0">
                <a:latin typeface="Arial" charset="0"/>
              </a:rPr>
              <a:t>Inserting documents</a:t>
            </a:r>
          </a:p>
        </p:txBody>
      </p:sp>
    </p:spTree>
    <p:extLst>
      <p:ext uri="{BB962C8B-B14F-4D97-AF65-F5344CB8AC3E}">
        <p14:creationId xmlns:p14="http://schemas.microsoft.com/office/powerpoint/2010/main" val="40530556"/>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p:spPr>
        <p:txBody>
          <a:bodyPr/>
          <a:lstStyle/>
          <a:p>
            <a:fld id="{B99FD43B-5247-4C47-89BF-C3F1C0D86B98}" type="slidenum">
              <a:rPr lang="en-US"/>
              <a:pPr/>
              <a:t>257</a:t>
            </a:fld>
            <a:endParaRPr lang="en-US" dirty="0"/>
          </a:p>
        </p:txBody>
      </p:sp>
      <p:sp>
        <p:nvSpPr>
          <p:cNvPr id="19459" name="Rectangle 2"/>
          <p:cNvSpPr>
            <a:spLocks noGrp="1" noChangeArrowheads="1"/>
          </p:cNvSpPr>
          <p:nvPr>
            <p:ph type="title"/>
          </p:nvPr>
        </p:nvSpPr>
        <p:spPr>
          <a:xfrm>
            <a:off x="304800" y="0"/>
            <a:ext cx="7391400" cy="990600"/>
          </a:xfrm>
        </p:spPr>
        <p:txBody>
          <a:bodyPr/>
          <a:lstStyle/>
          <a:p>
            <a:r>
              <a:rPr lang="en-US" dirty="0">
                <a:solidFill>
                  <a:schemeClr val="accent1"/>
                </a:solidFill>
              </a:rPr>
              <a:t>Word Shortcuts</a:t>
            </a:r>
          </a:p>
        </p:txBody>
      </p:sp>
      <p:sp>
        <p:nvSpPr>
          <p:cNvPr id="19460" name="Rectangle 3"/>
          <p:cNvSpPr>
            <a:spLocks noGrp="1" noChangeArrowheads="1"/>
          </p:cNvSpPr>
          <p:nvPr>
            <p:ph type="body" idx="1"/>
          </p:nvPr>
        </p:nvSpPr>
        <p:spPr>
          <a:xfrm>
            <a:off x="381000" y="762000"/>
            <a:ext cx="3276600" cy="5867400"/>
          </a:xfrm>
        </p:spPr>
        <p:txBody>
          <a:bodyPr/>
          <a:lstStyle/>
          <a:p>
            <a:pPr>
              <a:lnSpc>
                <a:spcPct val="90000"/>
              </a:lnSpc>
              <a:buFont typeface="Wingdings" pitchFamily="2" charset="2"/>
              <a:buNone/>
            </a:pPr>
            <a:r>
              <a:rPr lang="en-US" sz="1800" dirty="0"/>
              <a:t>Session Description </a:t>
            </a:r>
          </a:p>
          <a:p>
            <a:pPr>
              <a:lnSpc>
                <a:spcPct val="90000"/>
              </a:lnSpc>
              <a:buFont typeface="Wingdings" pitchFamily="2" charset="2"/>
              <a:buNone/>
            </a:pPr>
            <a:r>
              <a:rPr lang="en-US" sz="1800" dirty="0"/>
              <a:t>   This session will work on improving the individual’s Word</a:t>
            </a:r>
          </a:p>
          <a:p>
            <a:pPr>
              <a:lnSpc>
                <a:spcPct val="90000"/>
              </a:lnSpc>
              <a:buFont typeface="Wingdings" pitchFamily="2" charset="2"/>
              <a:buNone/>
            </a:pPr>
            <a:r>
              <a:rPr lang="en-US" sz="1800" dirty="0"/>
              <a:t>     skills by providing shortcuts.</a:t>
            </a:r>
          </a:p>
          <a:p>
            <a:pPr>
              <a:lnSpc>
                <a:spcPct val="90000"/>
              </a:lnSpc>
              <a:buFont typeface="Wingdings" pitchFamily="2" charset="2"/>
              <a:buNone/>
            </a:pPr>
            <a:endParaRPr lang="en-US" sz="1800" dirty="0"/>
          </a:p>
          <a:p>
            <a:pPr>
              <a:lnSpc>
                <a:spcPct val="90000"/>
              </a:lnSpc>
              <a:buFont typeface="Wingdings" pitchFamily="2" charset="2"/>
              <a:buNone/>
            </a:pPr>
            <a:r>
              <a:rPr lang="en-US" sz="1800" dirty="0"/>
              <a:t>Presenter: Linda Steele</a:t>
            </a:r>
          </a:p>
          <a:p>
            <a:pPr>
              <a:spcBef>
                <a:spcPct val="0"/>
              </a:spcBef>
              <a:buFontTx/>
              <a:buNone/>
            </a:pPr>
            <a:r>
              <a:rPr lang="en-US" sz="1800" dirty="0"/>
              <a:t>Prerequisite:  None</a:t>
            </a:r>
          </a:p>
          <a:p>
            <a:pPr>
              <a:spcBef>
                <a:spcPct val="0"/>
              </a:spcBef>
              <a:buFontTx/>
              <a:buNone/>
            </a:pPr>
            <a:r>
              <a:rPr lang="en-US" sz="1800" dirty="0"/>
              <a:t>Level: Beginner</a:t>
            </a:r>
            <a:r>
              <a:rPr lang="en-US" sz="1800" b="0" dirty="0"/>
              <a:t>    </a:t>
            </a:r>
          </a:p>
          <a:p>
            <a:pPr>
              <a:spcBef>
                <a:spcPct val="0"/>
              </a:spcBef>
              <a:buFontTx/>
              <a:buNone/>
            </a:pPr>
            <a:endParaRPr lang="en-US" sz="1800" dirty="0"/>
          </a:p>
          <a:p>
            <a:pPr>
              <a:spcBef>
                <a:spcPct val="0"/>
              </a:spcBef>
              <a:buFontTx/>
              <a:buNone/>
            </a:pPr>
            <a:r>
              <a:rPr lang="en-US" sz="1800" dirty="0"/>
              <a:t>Who should attend?  Anyone wanting to learn shortcut features of Word</a:t>
            </a:r>
          </a:p>
          <a:p>
            <a:pPr>
              <a:lnSpc>
                <a:spcPct val="90000"/>
              </a:lnSpc>
              <a:buFont typeface="Wingdings" pitchFamily="2" charset="2"/>
              <a:buNone/>
            </a:pPr>
            <a:endParaRPr lang="en-US" sz="1800" dirty="0"/>
          </a:p>
          <a:p>
            <a:pPr>
              <a:lnSpc>
                <a:spcPct val="90000"/>
              </a:lnSpc>
              <a:buFont typeface="Wingdings" pitchFamily="2" charset="2"/>
              <a:buNone/>
            </a:pPr>
            <a:r>
              <a:rPr lang="en-US" sz="1800" dirty="0"/>
              <a:t>Program Length: 1</a:t>
            </a:r>
          </a:p>
          <a:p>
            <a:pPr>
              <a:lnSpc>
                <a:spcPct val="90000"/>
              </a:lnSpc>
              <a:buFont typeface="Wingdings" pitchFamily="2" charset="2"/>
              <a:buNone/>
            </a:pPr>
            <a:endParaRPr lang="en-US" sz="1800" dirty="0"/>
          </a:p>
          <a:p>
            <a:pPr>
              <a:lnSpc>
                <a:spcPct val="80000"/>
              </a:lnSpc>
              <a:buNone/>
            </a:pPr>
            <a:r>
              <a:rPr lang="en-US" sz="1800" dirty="0"/>
              <a:t>CPE awarded:	1 hour Computer Software and Applications</a:t>
            </a:r>
          </a:p>
          <a:p>
            <a:pPr>
              <a:lnSpc>
                <a:spcPct val="90000"/>
              </a:lnSpc>
              <a:buFont typeface="Wingdings" pitchFamily="2" charset="2"/>
              <a:buNone/>
            </a:pPr>
            <a:endParaRPr lang="en-US" sz="1800" dirty="0"/>
          </a:p>
          <a:p>
            <a:pPr>
              <a:lnSpc>
                <a:spcPct val="90000"/>
              </a:lnSpc>
              <a:buFont typeface="Wingdings" pitchFamily="2" charset="2"/>
              <a:buNone/>
            </a:pPr>
            <a:endParaRPr lang="en-US" sz="1800" dirty="0"/>
          </a:p>
          <a:p>
            <a:pPr>
              <a:lnSpc>
                <a:spcPct val="90000"/>
              </a:lnSpc>
              <a:buFont typeface="Wingdings" pitchFamily="2" charset="2"/>
              <a:buNone/>
            </a:pPr>
            <a:endParaRPr lang="en-US" sz="1800" dirty="0"/>
          </a:p>
          <a:p>
            <a:pPr>
              <a:lnSpc>
                <a:spcPct val="90000"/>
              </a:lnSpc>
              <a:buFont typeface="Wingdings" pitchFamily="2" charset="2"/>
              <a:buNone/>
            </a:pPr>
            <a:endParaRPr lang="en-US" sz="1800" dirty="0"/>
          </a:p>
          <a:p>
            <a:pPr>
              <a:lnSpc>
                <a:spcPct val="90000"/>
              </a:lnSpc>
              <a:buFont typeface="Wingdings" pitchFamily="2" charset="2"/>
              <a:buNone/>
            </a:pPr>
            <a:endParaRPr lang="en-US" sz="1600" dirty="0"/>
          </a:p>
          <a:p>
            <a:pPr>
              <a:lnSpc>
                <a:spcPct val="90000"/>
              </a:lnSpc>
              <a:buFont typeface="Wingdings" pitchFamily="2" charset="2"/>
              <a:buNone/>
            </a:pPr>
            <a:endParaRPr lang="en-US" sz="1600" dirty="0"/>
          </a:p>
          <a:p>
            <a:pPr>
              <a:lnSpc>
                <a:spcPct val="90000"/>
              </a:lnSpc>
            </a:pPr>
            <a:endParaRPr lang="en-US" sz="1600" dirty="0"/>
          </a:p>
        </p:txBody>
      </p:sp>
      <p:sp>
        <p:nvSpPr>
          <p:cNvPr id="19461" name="Rectangle 4"/>
          <p:cNvSpPr>
            <a:spLocks noChangeArrowheads="1"/>
          </p:cNvSpPr>
          <p:nvPr/>
        </p:nvSpPr>
        <p:spPr bwMode="auto">
          <a:xfrm>
            <a:off x="4267200" y="990600"/>
            <a:ext cx="3962400" cy="5867400"/>
          </a:xfrm>
          <a:prstGeom prst="rect">
            <a:avLst/>
          </a:prstGeom>
          <a:noFill/>
          <a:ln w="9525">
            <a:noFill/>
            <a:miter lim="800000"/>
            <a:headEnd/>
            <a:tailEnd/>
          </a:ln>
        </p:spPr>
        <p:txBody>
          <a:bodyPr/>
          <a:lstStyle/>
          <a:p>
            <a:pPr marL="282575" indent="-282575">
              <a:lnSpc>
                <a:spcPct val="80000"/>
              </a:lnSpc>
              <a:spcBef>
                <a:spcPct val="20000"/>
              </a:spcBef>
              <a:buFont typeface="Wingdings" pitchFamily="2" charset="2"/>
              <a:buNone/>
            </a:pPr>
            <a:r>
              <a:rPr lang="en-US" sz="1800" b="1" dirty="0">
                <a:latin typeface="Arial" charset="0"/>
              </a:rPr>
              <a:t>At the completion of this session the team member will be able to use the following features:</a:t>
            </a:r>
          </a:p>
          <a:p>
            <a:pPr marL="282575" indent="-282575">
              <a:lnSpc>
                <a:spcPct val="80000"/>
              </a:lnSpc>
              <a:spcBef>
                <a:spcPct val="20000"/>
              </a:spcBef>
              <a:buFont typeface="Wingdings" pitchFamily="2" charset="2"/>
              <a:buChar char="§"/>
            </a:pPr>
            <a:r>
              <a:rPr lang="en-US" sz="1800" b="1" dirty="0">
                <a:latin typeface="Arial" charset="0"/>
              </a:rPr>
              <a:t>Shortcut keys</a:t>
            </a:r>
          </a:p>
          <a:p>
            <a:pPr marL="282575" indent="-282575">
              <a:lnSpc>
                <a:spcPct val="80000"/>
              </a:lnSpc>
              <a:spcBef>
                <a:spcPct val="20000"/>
              </a:spcBef>
              <a:buFont typeface="Wingdings" pitchFamily="2" charset="2"/>
              <a:buChar char="§"/>
            </a:pPr>
            <a:r>
              <a:rPr lang="en-US" sz="1800" b="1" dirty="0">
                <a:latin typeface="Arial" charset="0"/>
              </a:rPr>
              <a:t>Calculations in tables</a:t>
            </a:r>
          </a:p>
          <a:p>
            <a:pPr marL="282575" indent="-282575">
              <a:lnSpc>
                <a:spcPct val="80000"/>
              </a:lnSpc>
              <a:spcBef>
                <a:spcPct val="20000"/>
              </a:spcBef>
              <a:buFont typeface="Wingdings" pitchFamily="2" charset="2"/>
              <a:buChar char="§"/>
            </a:pPr>
            <a:r>
              <a:rPr lang="en-US" sz="1800" b="1" dirty="0">
                <a:latin typeface="Arial" charset="0"/>
              </a:rPr>
              <a:t>Using symbols with shortcut keys</a:t>
            </a:r>
          </a:p>
          <a:p>
            <a:pPr marL="282575" indent="-282575">
              <a:lnSpc>
                <a:spcPct val="80000"/>
              </a:lnSpc>
              <a:spcBef>
                <a:spcPct val="20000"/>
              </a:spcBef>
              <a:buFont typeface="Wingdings" pitchFamily="2" charset="2"/>
              <a:buChar char="§"/>
            </a:pPr>
            <a:r>
              <a:rPr lang="en-US" sz="1800" b="1" dirty="0">
                <a:latin typeface="Arial" charset="0"/>
              </a:rPr>
              <a:t>Paragraph numbering techniques</a:t>
            </a:r>
          </a:p>
        </p:txBody>
      </p:sp>
    </p:spTree>
    <p:extLst>
      <p:ext uri="{BB962C8B-B14F-4D97-AF65-F5344CB8AC3E}">
        <p14:creationId xmlns:p14="http://schemas.microsoft.com/office/powerpoint/2010/main" val="2878437288"/>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lide Number Placeholder 3"/>
          <p:cNvSpPr>
            <a:spLocks noGrp="1"/>
          </p:cNvSpPr>
          <p:nvPr>
            <p:ph type="sldNum" sz="quarter" idx="10"/>
          </p:nvPr>
        </p:nvSpPr>
        <p:spPr>
          <a:noFill/>
        </p:spPr>
        <p:txBody>
          <a:bodyPr/>
          <a:lstStyle/>
          <a:p>
            <a:fld id="{6817337A-9796-49B8-A141-7153766C33D1}" type="slidenum">
              <a:rPr lang="en-US"/>
              <a:pPr/>
              <a:t>258</a:t>
            </a:fld>
            <a:endParaRPr lang="en-US" dirty="0"/>
          </a:p>
        </p:txBody>
      </p:sp>
      <p:sp>
        <p:nvSpPr>
          <p:cNvPr id="2052" name="Rectangle 4"/>
          <p:cNvSpPr>
            <a:spLocks noGrp="1" noChangeArrowheads="1"/>
          </p:cNvSpPr>
          <p:nvPr>
            <p:ph type="title"/>
          </p:nvPr>
        </p:nvSpPr>
        <p:spPr/>
        <p:txBody>
          <a:bodyPr/>
          <a:lstStyle/>
          <a:p>
            <a:r>
              <a:rPr lang="en-US" dirty="0">
                <a:solidFill>
                  <a:schemeClr val="accent1"/>
                </a:solidFill>
              </a:rPr>
              <a:t>For specific requests……..</a:t>
            </a:r>
          </a:p>
        </p:txBody>
      </p:sp>
      <p:sp>
        <p:nvSpPr>
          <p:cNvPr id="5" name="Content Placeholder 4"/>
          <p:cNvSpPr>
            <a:spLocks noGrp="1"/>
          </p:cNvSpPr>
          <p:nvPr>
            <p:ph idx="1"/>
          </p:nvPr>
        </p:nvSpPr>
        <p:spPr/>
        <p:txBody>
          <a:bodyPr/>
          <a:lstStyle/>
          <a:p>
            <a:pPr>
              <a:buNone/>
            </a:pPr>
            <a:r>
              <a:rPr lang="en-US" sz="2000" dirty="0"/>
              <a:t>Linda Steele</a:t>
            </a:r>
          </a:p>
          <a:p>
            <a:pPr>
              <a:buNone/>
            </a:pPr>
            <a:r>
              <a:rPr lang="en-US" sz="2000" dirty="0"/>
              <a:t>Great Minds, LLC</a:t>
            </a:r>
          </a:p>
          <a:p>
            <a:pPr marL="0" indent="0">
              <a:buNone/>
            </a:pPr>
            <a:r>
              <a:rPr lang="en-US" sz="2000" dirty="0"/>
              <a:t>2700 Matthew Drive</a:t>
            </a:r>
          </a:p>
          <a:p>
            <a:pPr marL="0" indent="0">
              <a:buNone/>
            </a:pPr>
            <a:r>
              <a:rPr lang="en-US" sz="2000" dirty="0"/>
              <a:t>Sedalia, MO 65301</a:t>
            </a:r>
            <a:br>
              <a:rPr lang="en-US" sz="2000" dirty="0"/>
            </a:br>
            <a:r>
              <a:rPr lang="en-US" sz="2000" dirty="0"/>
              <a:t>Phone (404) 277-9893</a:t>
            </a:r>
          </a:p>
          <a:p>
            <a:pPr>
              <a:buNone/>
            </a:pPr>
            <a:r>
              <a:rPr lang="en-US" sz="2000" dirty="0"/>
              <a:t>Fax (660) 826.3325</a:t>
            </a:r>
          </a:p>
          <a:p>
            <a:pPr>
              <a:buNone/>
            </a:pPr>
            <a:r>
              <a:rPr lang="en-US" sz="2000" dirty="0">
                <a:hlinkClick r:id="rId2"/>
              </a:rPr>
              <a:t>lsteele@greatmindsllc.com</a:t>
            </a:r>
            <a:endParaRPr lang="en-US" sz="2000" dirty="0"/>
          </a:p>
          <a:p>
            <a:pPr>
              <a:buNone/>
            </a:pPr>
            <a:endParaRPr lang="en-US" sz="2000" dirty="0"/>
          </a:p>
          <a:p>
            <a:pPr marL="0" indent="0">
              <a:buNone/>
            </a:pPr>
            <a:endParaRPr lang="en-US" dirty="0"/>
          </a:p>
          <a:p>
            <a:endParaRPr lang="en-US" dirty="0"/>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3"/>
          <p:cNvSpPr>
            <a:spLocks noGrp="1"/>
          </p:cNvSpPr>
          <p:nvPr>
            <p:ph type="sldNum" sz="quarter" idx="10"/>
          </p:nvPr>
        </p:nvSpPr>
        <p:spPr>
          <a:noFill/>
        </p:spPr>
        <p:txBody>
          <a:bodyPr/>
          <a:lstStyle/>
          <a:p>
            <a:fld id="{C97600DE-EB34-4693-88C6-161130D2443D}" type="slidenum">
              <a:rPr lang="en-US"/>
              <a:pPr/>
              <a:t>259</a:t>
            </a:fld>
            <a:endParaRPr lang="en-US" dirty="0"/>
          </a:p>
        </p:txBody>
      </p:sp>
      <p:sp>
        <p:nvSpPr>
          <p:cNvPr id="57347" name="Rectangle 2"/>
          <p:cNvSpPr>
            <a:spLocks noGrp="1" noChangeArrowheads="1"/>
          </p:cNvSpPr>
          <p:nvPr>
            <p:ph type="title"/>
          </p:nvPr>
        </p:nvSpPr>
        <p:spPr>
          <a:xfrm>
            <a:off x="304800" y="228600"/>
            <a:ext cx="7391400" cy="1828800"/>
          </a:xfrm>
        </p:spPr>
        <p:txBody>
          <a:bodyPr/>
          <a:lstStyle/>
          <a:p>
            <a:r>
              <a:rPr lang="en-US" dirty="0"/>
              <a:t> </a:t>
            </a:r>
          </a:p>
        </p:txBody>
      </p:sp>
      <p:sp>
        <p:nvSpPr>
          <p:cNvPr id="57348" name="Rectangle 3"/>
          <p:cNvSpPr>
            <a:spLocks noGrp="1" noChangeArrowheads="1"/>
          </p:cNvSpPr>
          <p:nvPr>
            <p:ph type="body" idx="1"/>
          </p:nvPr>
        </p:nvSpPr>
        <p:spPr>
          <a:xfrm>
            <a:off x="381000" y="381000"/>
            <a:ext cx="7391400" cy="6096000"/>
          </a:xfrm>
        </p:spPr>
        <p:txBody>
          <a:bodyPr/>
          <a:lstStyle/>
          <a:p>
            <a:pPr lvl="0"/>
            <a:r>
              <a:rPr lang="en-US" dirty="0"/>
              <a:t>Great Minds, LLC is registered with the National Association of State Boards of Accountancy (NASBA) as a sponsor of continuing professional education on the National Registry of CPE Sponsors.  State boards of accountancy have final authority on the acceptance of individual courses for CPE credit.  Complaints regarding registered sponsors may be submitted to the National Registry of CPE Sponsors through its web site: </a:t>
            </a:r>
            <a:r>
              <a:rPr lang="en-US" u="sng" dirty="0">
                <a:hlinkClick r:id="rId2"/>
              </a:rPr>
              <a:t>www.learningmarket.org</a:t>
            </a:r>
            <a:r>
              <a:rPr lang="en-US" dirty="0"/>
              <a:t>}</a:t>
            </a:r>
          </a:p>
          <a:p>
            <a:pPr>
              <a:buFont typeface="Wingdings" pitchFamily="2" charset="2"/>
              <a:buNone/>
            </a:pPr>
            <a:endParaRPr lang="en-US" dirty="0"/>
          </a:p>
          <a:p>
            <a:pPr>
              <a:buFont typeface="Wingdings" pitchFamily="2" charset="2"/>
              <a:buNone/>
            </a:pPr>
            <a:br>
              <a:rPr lang="en-US" dirty="0"/>
            </a:br>
            <a:endParaRPr lang="en-US" dirty="0"/>
          </a:p>
          <a:p>
            <a:pPr>
              <a:buFont typeface="Wingdings" pitchFamily="2" charset="2"/>
              <a:buNone/>
            </a:pPr>
            <a:r>
              <a:rPr lang="en-US" dirty="0"/>
              <a:t>    </a:t>
            </a:r>
          </a:p>
        </p:txBody>
      </p:sp>
      <p:pic>
        <p:nvPicPr>
          <p:cNvPr id="57349" name="Picture 4" descr="CPE2COLO"/>
          <p:cNvPicPr>
            <a:picLocks noChangeAspect="1" noChangeArrowheads="1"/>
          </p:cNvPicPr>
          <p:nvPr/>
        </p:nvPicPr>
        <p:blipFill>
          <a:blip r:embed="rId3"/>
          <a:srcRect/>
          <a:stretch>
            <a:fillRect/>
          </a:stretch>
        </p:blipFill>
        <p:spPr bwMode="auto">
          <a:xfrm>
            <a:off x="4876800" y="4648200"/>
            <a:ext cx="952500" cy="847725"/>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p:spPr>
        <p:txBody>
          <a:bodyPr/>
          <a:lstStyle/>
          <a:p>
            <a:fld id="{F30559A5-CA54-4703-880E-2BD1E309A7D1}" type="slidenum">
              <a:rPr lang="en-US"/>
              <a:pPr/>
              <a:t>26</a:t>
            </a:fld>
            <a:endParaRPr lang="en-US" dirty="0"/>
          </a:p>
        </p:txBody>
      </p:sp>
      <p:sp>
        <p:nvSpPr>
          <p:cNvPr id="48131" name="Rectangle 2"/>
          <p:cNvSpPr>
            <a:spLocks noGrp="1" noChangeArrowheads="1"/>
          </p:cNvSpPr>
          <p:nvPr>
            <p:ph type="title"/>
          </p:nvPr>
        </p:nvSpPr>
        <p:spPr/>
        <p:txBody>
          <a:bodyPr/>
          <a:lstStyle/>
          <a:p>
            <a:pPr algn="ctr"/>
            <a:r>
              <a:rPr lang="en-US" dirty="0">
                <a:solidFill>
                  <a:schemeClr val="accent1"/>
                </a:solidFill>
              </a:rPr>
              <a:t>Building Effective Teams</a:t>
            </a:r>
          </a:p>
        </p:txBody>
      </p:sp>
      <p:sp>
        <p:nvSpPr>
          <p:cNvPr id="48132" name="Rectangle 3"/>
          <p:cNvSpPr>
            <a:spLocks noGrp="1" noChangeArrowheads="1"/>
          </p:cNvSpPr>
          <p:nvPr>
            <p:ph type="body" idx="1"/>
          </p:nvPr>
        </p:nvSpPr>
        <p:spPr>
          <a:xfrm>
            <a:off x="381000" y="1371600"/>
            <a:ext cx="7391400" cy="5486400"/>
          </a:xfrm>
        </p:spPr>
        <p:txBody>
          <a:bodyPr/>
          <a:lstStyle/>
          <a:p>
            <a:pPr>
              <a:lnSpc>
                <a:spcPct val="80000"/>
              </a:lnSpc>
              <a:buFont typeface="Wingdings" pitchFamily="2" charset="2"/>
              <a:buNone/>
            </a:pPr>
            <a:r>
              <a:rPr lang="en-US" sz="1600" dirty="0"/>
              <a:t>Session Description </a:t>
            </a:r>
          </a:p>
          <a:p>
            <a:pPr>
              <a:lnSpc>
                <a:spcPct val="80000"/>
              </a:lnSpc>
              <a:buFont typeface="Wingdings" pitchFamily="2" charset="2"/>
              <a:buNone/>
            </a:pPr>
            <a:r>
              <a:rPr lang="en-US" sz="1600" dirty="0"/>
              <a:t>    This session will teach the participants how to work more effectively as a team.</a:t>
            </a:r>
          </a:p>
          <a:p>
            <a:pPr>
              <a:lnSpc>
                <a:spcPct val="80000"/>
              </a:lnSpc>
              <a:buFont typeface="Wingdings" pitchFamily="2" charset="2"/>
              <a:buNone/>
            </a:pPr>
            <a:r>
              <a:rPr lang="en-US" sz="1600" dirty="0"/>
              <a:t>                 </a:t>
            </a:r>
          </a:p>
          <a:p>
            <a:pPr>
              <a:lnSpc>
                <a:spcPct val="80000"/>
              </a:lnSpc>
              <a:buFont typeface="Wingdings" pitchFamily="2" charset="2"/>
              <a:buNone/>
            </a:pPr>
            <a:r>
              <a:rPr lang="en-US" sz="1600" dirty="0"/>
              <a:t>At the completion of this session the team member will:</a:t>
            </a:r>
          </a:p>
          <a:p>
            <a:pPr>
              <a:lnSpc>
                <a:spcPct val="80000"/>
              </a:lnSpc>
            </a:pPr>
            <a:r>
              <a:rPr lang="en-US" sz="1600" dirty="0"/>
              <a:t>be able to identify personality types that make up a team</a:t>
            </a:r>
          </a:p>
          <a:p>
            <a:pPr>
              <a:lnSpc>
                <a:spcPct val="80000"/>
              </a:lnSpc>
            </a:pPr>
            <a:r>
              <a:rPr lang="en-US" sz="1600" dirty="0"/>
              <a:t>learn the 12 C’s of effective teams</a:t>
            </a:r>
          </a:p>
          <a:p>
            <a:pPr>
              <a:lnSpc>
                <a:spcPct val="80000"/>
              </a:lnSpc>
            </a:pPr>
            <a:r>
              <a:rPr lang="en-US" sz="1600" dirty="0"/>
              <a:t>work on a problem to solve as a team</a:t>
            </a:r>
          </a:p>
          <a:p>
            <a:pPr marL="0" indent="0">
              <a:lnSpc>
                <a:spcPct val="80000"/>
              </a:lnSpc>
              <a:buNone/>
            </a:pPr>
            <a:endParaRPr lang="en-US" sz="1600" dirty="0"/>
          </a:p>
          <a:p>
            <a:pPr>
              <a:lnSpc>
                <a:spcPct val="80000"/>
              </a:lnSpc>
              <a:buFont typeface="Wingdings" pitchFamily="2" charset="2"/>
              <a:buNone/>
            </a:pPr>
            <a:r>
              <a:rPr lang="en-US" sz="1600" dirty="0"/>
              <a:t>Presenter: Linda Steele</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Who should attend? Anyone</a:t>
            </a:r>
          </a:p>
          <a:p>
            <a:pPr>
              <a:lnSpc>
                <a:spcPct val="80000"/>
              </a:lnSpc>
              <a:buFont typeface="Wingdings" pitchFamily="2" charset="2"/>
              <a:buNone/>
            </a:pPr>
            <a:r>
              <a:rPr lang="en-US" sz="1600" dirty="0"/>
              <a:t>Prerequisite:  None </a:t>
            </a:r>
          </a:p>
          <a:p>
            <a:pPr>
              <a:lnSpc>
                <a:spcPct val="80000"/>
              </a:lnSpc>
              <a:buNone/>
            </a:pPr>
            <a:r>
              <a:rPr lang="en-US" sz="1600" dirty="0"/>
              <a:t>Level: Basic    </a:t>
            </a:r>
            <a:r>
              <a:rPr lang="en-US" sz="1600" b="0" dirty="0"/>
              <a:t>    </a:t>
            </a:r>
            <a:endParaRPr lang="en-US" sz="1600" dirty="0"/>
          </a:p>
          <a:p>
            <a:pPr>
              <a:lnSpc>
                <a:spcPct val="80000"/>
              </a:lnSpc>
              <a:buFont typeface="Wingdings" pitchFamily="2" charset="2"/>
              <a:buNone/>
            </a:pPr>
            <a:r>
              <a:rPr lang="en-US" sz="1600" dirty="0"/>
              <a:t>Program Length: 2 hours</a:t>
            </a:r>
          </a:p>
          <a:p>
            <a:pPr>
              <a:lnSpc>
                <a:spcPct val="80000"/>
              </a:lnSpc>
              <a:buNone/>
            </a:pPr>
            <a:r>
              <a:rPr lang="en-US" sz="1600" dirty="0"/>
              <a:t>CPE awarded:      2  hours Communications and Marketing</a:t>
            </a:r>
            <a:endParaRPr lang="en-US" sz="2000" dirty="0"/>
          </a:p>
          <a:p>
            <a:pPr>
              <a:lnSpc>
                <a:spcPct val="80000"/>
              </a:lnSpc>
            </a:pPr>
            <a:endParaRPr lang="en-US" sz="2000" dirty="0"/>
          </a:p>
          <a:p>
            <a:pPr>
              <a:lnSpc>
                <a:spcPct val="80000"/>
              </a:lnSpc>
            </a:pPr>
            <a:endParaRPr lang="en-US" sz="1600" dirty="0"/>
          </a:p>
          <a:p>
            <a:pPr>
              <a:lnSpc>
                <a:spcPct val="80000"/>
              </a:lnSpc>
            </a:pPr>
            <a:endParaRPr lang="en-US" sz="1600" dirty="0"/>
          </a:p>
          <a:p>
            <a:pPr>
              <a:lnSpc>
                <a:spcPct val="80000"/>
              </a:lnSpc>
            </a:pPr>
            <a:endParaRPr lang="en-US" sz="1600" dirty="0"/>
          </a:p>
        </p:txBody>
      </p:sp>
    </p:spTree>
    <p:extLst>
      <p:ext uri="{BB962C8B-B14F-4D97-AF65-F5344CB8AC3E}">
        <p14:creationId xmlns:p14="http://schemas.microsoft.com/office/powerpoint/2010/main" val="3241206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27</a:t>
            </a:fld>
            <a:endParaRPr lang="en-US" dirty="0"/>
          </a:p>
        </p:txBody>
      </p:sp>
      <p:sp>
        <p:nvSpPr>
          <p:cNvPr id="46083" name="Rectangle 2"/>
          <p:cNvSpPr>
            <a:spLocks noGrp="1" noChangeArrowheads="1"/>
          </p:cNvSpPr>
          <p:nvPr>
            <p:ph type="title"/>
          </p:nvPr>
        </p:nvSpPr>
        <p:spPr/>
        <p:txBody>
          <a:bodyPr/>
          <a:lstStyle/>
          <a:p>
            <a:r>
              <a:rPr lang="en-US" dirty="0">
                <a:solidFill>
                  <a:schemeClr val="accent1"/>
                </a:solidFill>
              </a:rPr>
              <a:t>Business Dress</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business dress.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learn the correct business dress for men and women</a:t>
            </a:r>
          </a:p>
          <a:p>
            <a:pPr marL="0" indent="0">
              <a:lnSpc>
                <a:spcPct val="90000"/>
              </a:lnSpc>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Font typeface="Wingdings" pitchFamily="2" charset="2"/>
              <a:buNone/>
            </a:pPr>
            <a:r>
              <a:rPr lang="en-US" sz="1600" dirty="0"/>
              <a:t>CPE awarded:      1 hour Personal Development</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27535937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28</a:t>
            </a:fld>
            <a:endParaRPr lang="en-US" dirty="0"/>
          </a:p>
        </p:txBody>
      </p:sp>
      <p:sp>
        <p:nvSpPr>
          <p:cNvPr id="46083" name="Rectangle 2"/>
          <p:cNvSpPr>
            <a:spLocks noGrp="1" noChangeArrowheads="1"/>
          </p:cNvSpPr>
          <p:nvPr>
            <p:ph type="title"/>
          </p:nvPr>
        </p:nvSpPr>
        <p:spPr/>
        <p:txBody>
          <a:bodyPr/>
          <a:lstStyle/>
          <a:p>
            <a:r>
              <a:rPr lang="en-US" dirty="0">
                <a:solidFill>
                  <a:schemeClr val="accent1"/>
                </a:solidFill>
              </a:rPr>
              <a:t>Business Dress for Success</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business dress.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learn the correct business dress for men and women</a:t>
            </a:r>
          </a:p>
          <a:p>
            <a:pPr marL="0" indent="0">
              <a:lnSpc>
                <a:spcPct val="90000"/>
              </a:lnSpc>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Font typeface="Wingdings" pitchFamily="2" charset="2"/>
              <a:buNone/>
            </a:pPr>
            <a:r>
              <a:rPr lang="en-US" sz="1600" dirty="0"/>
              <a:t>CPE awarded:      1 hour Personal Development</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2461710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29</a:t>
            </a:fld>
            <a:endParaRPr lang="en-US" dirty="0"/>
          </a:p>
        </p:txBody>
      </p:sp>
      <p:sp>
        <p:nvSpPr>
          <p:cNvPr id="46083" name="Rectangle 2"/>
          <p:cNvSpPr>
            <a:spLocks noGrp="1" noChangeArrowheads="1"/>
          </p:cNvSpPr>
          <p:nvPr>
            <p:ph type="title"/>
          </p:nvPr>
        </p:nvSpPr>
        <p:spPr>
          <a:xfrm>
            <a:off x="304800" y="0"/>
            <a:ext cx="7391400" cy="1143000"/>
          </a:xfrm>
        </p:spPr>
        <p:txBody>
          <a:bodyPr/>
          <a:lstStyle/>
          <a:p>
            <a:pPr algn="ctr"/>
            <a:r>
              <a:rPr lang="en-US" dirty="0">
                <a:solidFill>
                  <a:schemeClr val="accent1"/>
                </a:solidFill>
              </a:rPr>
              <a:t>Delegation Missteps</a:t>
            </a:r>
          </a:p>
        </p:txBody>
      </p:sp>
      <p:sp>
        <p:nvSpPr>
          <p:cNvPr id="46084" name="Rectangle 3"/>
          <p:cNvSpPr>
            <a:spLocks noGrp="1" noChangeArrowheads="1"/>
          </p:cNvSpPr>
          <p:nvPr>
            <p:ph type="body" idx="1"/>
          </p:nvPr>
        </p:nvSpPr>
        <p:spPr>
          <a:xfrm>
            <a:off x="381000" y="1143000"/>
            <a:ext cx="7391400" cy="51816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discuss missteps that occur in delegation and how to avoid them.</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get tips on how to deal with delegation</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r>
              <a:rPr lang="en-US" sz="1600" dirty="0"/>
              <a:t>Program Length: 1  hour</a:t>
            </a:r>
          </a:p>
          <a:p>
            <a:pPr>
              <a:lnSpc>
                <a:spcPct val="90000"/>
              </a:lnSpc>
              <a:buNone/>
            </a:pPr>
            <a:r>
              <a:rPr lang="en-US" sz="1600" dirty="0"/>
              <a:t>CPE awarded:      1 hour Business Management and Organization</a:t>
            </a:r>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3598053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1371600" y="6400800"/>
            <a:ext cx="1905000" cy="228600"/>
          </a:xfrm>
          <a:prstGeom prst="rect">
            <a:avLst/>
          </a:prstGeom>
        </p:spPr>
        <p:txBody>
          <a:bodyPr/>
          <a:lstStyle/>
          <a:p>
            <a:pPr>
              <a:defRPr/>
            </a:pPr>
            <a:fld id="{A353ED28-3DB1-48F7-B369-484AFA2B047F}" type="slidenum">
              <a:rPr lang="en-US" smtClean="0"/>
              <a:pPr>
                <a:defRPr/>
              </a:pPr>
              <a:t>3</a:t>
            </a:fld>
            <a:endParaRPr lang="en-US" dirty="0"/>
          </a:p>
        </p:txBody>
      </p:sp>
      <p:sp>
        <p:nvSpPr>
          <p:cNvPr id="3" name="Text Box 46"/>
          <p:cNvSpPr txBox="1">
            <a:spLocks noChangeArrowheads="1"/>
          </p:cNvSpPr>
          <p:nvPr/>
        </p:nvSpPr>
        <p:spPr bwMode="auto">
          <a:xfrm>
            <a:off x="6477000" y="2590800"/>
            <a:ext cx="1524000" cy="581025"/>
          </a:xfrm>
          <a:prstGeom prst="rect">
            <a:avLst/>
          </a:prstGeom>
          <a:noFill/>
          <a:ln w="9525">
            <a:noFill/>
            <a:miter lim="800000"/>
            <a:headEnd/>
            <a:tailEnd/>
          </a:ln>
        </p:spPr>
        <p:txBody>
          <a:bodyPr>
            <a:spAutoFit/>
          </a:bodyPr>
          <a:lstStyle/>
          <a:p>
            <a:pPr>
              <a:spcBef>
                <a:spcPct val="50000"/>
              </a:spcBef>
            </a:pPr>
            <a:r>
              <a:rPr lang="en-US" sz="1600" dirty="0">
                <a:latin typeface="Arial" charset="0"/>
              </a:rPr>
              <a:t>All classes are </a:t>
            </a:r>
            <a:r>
              <a:rPr lang="en-US" sz="1600" u="sng" dirty="0">
                <a:latin typeface="Arial" charset="0"/>
              </a:rPr>
              <a:t>group-live</a:t>
            </a:r>
          </a:p>
        </p:txBody>
      </p:sp>
      <p:sp>
        <p:nvSpPr>
          <p:cNvPr id="4" name="Text Box 47"/>
          <p:cNvSpPr txBox="1">
            <a:spLocks noChangeArrowheads="1"/>
          </p:cNvSpPr>
          <p:nvPr/>
        </p:nvSpPr>
        <p:spPr bwMode="auto">
          <a:xfrm>
            <a:off x="6477000" y="3352800"/>
            <a:ext cx="1524000" cy="1314450"/>
          </a:xfrm>
          <a:prstGeom prst="rect">
            <a:avLst/>
          </a:prstGeom>
          <a:noFill/>
          <a:ln w="9525">
            <a:noFill/>
            <a:miter lim="800000"/>
            <a:headEnd/>
            <a:tailEnd/>
          </a:ln>
        </p:spPr>
        <p:txBody>
          <a:bodyPr>
            <a:spAutoFit/>
          </a:bodyPr>
          <a:lstStyle/>
          <a:p>
            <a:pPr>
              <a:spcBef>
                <a:spcPct val="50000"/>
              </a:spcBef>
            </a:pPr>
            <a:r>
              <a:rPr lang="en-US" sz="1600" dirty="0">
                <a:latin typeface="Arial" charset="0"/>
              </a:rPr>
              <a:t>No advanced prep work is required for any of the classes.</a:t>
            </a:r>
          </a:p>
        </p:txBody>
      </p:sp>
      <p:sp>
        <p:nvSpPr>
          <p:cNvPr id="5" name="Rectangle 2"/>
          <p:cNvSpPr txBox="1">
            <a:spLocks noChangeArrowheads="1"/>
          </p:cNvSpPr>
          <p:nvPr/>
        </p:nvSpPr>
        <p:spPr>
          <a:xfrm>
            <a:off x="304800" y="0"/>
            <a:ext cx="7391400" cy="609600"/>
          </a:xfrm>
          <a:prstGeom prst="rect">
            <a:avLst/>
          </a:prstGeom>
        </p:spPr>
        <p:txBody>
          <a:bodyPr/>
          <a:lstStyle>
            <a:lvl1pPr algn="l" rtl="0" eaLnBrk="0" fontAlgn="base" hangingPunct="0">
              <a:spcBef>
                <a:spcPct val="0"/>
              </a:spcBef>
              <a:spcAft>
                <a:spcPct val="0"/>
              </a:spcAft>
              <a:defRPr sz="4000" b="1">
                <a:solidFill>
                  <a:schemeClr val="tx2"/>
                </a:solidFill>
                <a:latin typeface="+mj-lt"/>
                <a:ea typeface="+mj-ea"/>
                <a:cs typeface="+mj-cs"/>
              </a:defRPr>
            </a:lvl1pPr>
            <a:lvl2pPr algn="l" rtl="0" eaLnBrk="0" fontAlgn="base" hangingPunct="0">
              <a:spcBef>
                <a:spcPct val="0"/>
              </a:spcBef>
              <a:spcAft>
                <a:spcPct val="0"/>
              </a:spcAft>
              <a:defRPr sz="4000" b="1">
                <a:solidFill>
                  <a:schemeClr val="tx2"/>
                </a:solidFill>
                <a:latin typeface="Arial" charset="0"/>
              </a:defRPr>
            </a:lvl2pPr>
            <a:lvl3pPr algn="l" rtl="0" eaLnBrk="0" fontAlgn="base" hangingPunct="0">
              <a:spcBef>
                <a:spcPct val="0"/>
              </a:spcBef>
              <a:spcAft>
                <a:spcPct val="0"/>
              </a:spcAft>
              <a:defRPr sz="4000" b="1">
                <a:solidFill>
                  <a:schemeClr val="tx2"/>
                </a:solidFill>
                <a:latin typeface="Arial" charset="0"/>
              </a:defRPr>
            </a:lvl3pPr>
            <a:lvl4pPr algn="l" rtl="0" eaLnBrk="0" fontAlgn="base" hangingPunct="0">
              <a:spcBef>
                <a:spcPct val="0"/>
              </a:spcBef>
              <a:spcAft>
                <a:spcPct val="0"/>
              </a:spcAft>
              <a:defRPr sz="4000" b="1">
                <a:solidFill>
                  <a:schemeClr val="tx2"/>
                </a:solidFill>
                <a:latin typeface="Arial" charset="0"/>
              </a:defRPr>
            </a:lvl4pPr>
            <a:lvl5pPr algn="l" rtl="0" eaLnBrk="0" fontAlgn="base" hangingPunct="0">
              <a:spcBef>
                <a:spcPct val="0"/>
              </a:spcBef>
              <a:spcAft>
                <a:spcPct val="0"/>
              </a:spcAft>
              <a:defRPr sz="4000" b="1">
                <a:solidFill>
                  <a:schemeClr val="tx2"/>
                </a:solidFill>
                <a:latin typeface="Arial" charset="0"/>
              </a:defRPr>
            </a:lvl5pPr>
            <a:lvl6pPr marL="457200" algn="l" rtl="0" eaLnBrk="0" fontAlgn="base" hangingPunct="0">
              <a:spcBef>
                <a:spcPct val="0"/>
              </a:spcBef>
              <a:spcAft>
                <a:spcPct val="0"/>
              </a:spcAft>
              <a:defRPr sz="4000" b="1">
                <a:solidFill>
                  <a:schemeClr val="tx2"/>
                </a:solidFill>
                <a:latin typeface="Arial" charset="0"/>
              </a:defRPr>
            </a:lvl6pPr>
            <a:lvl7pPr marL="914400" algn="l" rtl="0" eaLnBrk="0" fontAlgn="base" hangingPunct="0">
              <a:spcBef>
                <a:spcPct val="0"/>
              </a:spcBef>
              <a:spcAft>
                <a:spcPct val="0"/>
              </a:spcAft>
              <a:defRPr sz="4000" b="1">
                <a:solidFill>
                  <a:schemeClr val="tx2"/>
                </a:solidFill>
                <a:latin typeface="Arial" charset="0"/>
              </a:defRPr>
            </a:lvl7pPr>
            <a:lvl8pPr marL="1371600" algn="l" rtl="0" eaLnBrk="0" fontAlgn="base" hangingPunct="0">
              <a:spcBef>
                <a:spcPct val="0"/>
              </a:spcBef>
              <a:spcAft>
                <a:spcPct val="0"/>
              </a:spcAft>
              <a:defRPr sz="4000" b="1">
                <a:solidFill>
                  <a:schemeClr val="tx2"/>
                </a:solidFill>
                <a:latin typeface="Arial" charset="0"/>
              </a:defRPr>
            </a:lvl8pPr>
            <a:lvl9pPr marL="1828800" algn="l" rtl="0" eaLnBrk="0" fontAlgn="base" hangingPunct="0">
              <a:spcBef>
                <a:spcPct val="0"/>
              </a:spcBef>
              <a:spcAft>
                <a:spcPct val="0"/>
              </a:spcAft>
              <a:defRPr sz="4000" b="1">
                <a:solidFill>
                  <a:schemeClr val="tx2"/>
                </a:solidFill>
                <a:latin typeface="Arial" charset="0"/>
              </a:defRPr>
            </a:lvl9pPr>
          </a:lstStyle>
          <a:p>
            <a:r>
              <a:rPr lang="en-US" sz="3600" dirty="0">
                <a:solidFill>
                  <a:schemeClr val="accent1"/>
                </a:solidFill>
              </a:rPr>
              <a:t>Table of Contents</a:t>
            </a:r>
          </a:p>
        </p:txBody>
      </p:sp>
      <p:graphicFrame>
        <p:nvGraphicFramePr>
          <p:cNvPr id="8" name="Object 7">
            <a:extLst>
              <a:ext uri="{FF2B5EF4-FFF2-40B4-BE49-F238E27FC236}">
                <a16:creationId xmlns:a16="http://schemas.microsoft.com/office/drawing/2014/main" id="{1D403C9A-57F3-4E08-B7D9-744D4D8124BF}"/>
              </a:ext>
            </a:extLst>
          </p:cNvPr>
          <p:cNvGraphicFramePr>
            <a:graphicFrameLocks noChangeAspect="1"/>
          </p:cNvGraphicFramePr>
          <p:nvPr>
            <p:extLst>
              <p:ext uri="{D42A27DB-BD31-4B8C-83A1-F6EECF244321}">
                <p14:modId xmlns:p14="http://schemas.microsoft.com/office/powerpoint/2010/main" val="3668881860"/>
              </p:ext>
            </p:extLst>
          </p:nvPr>
        </p:nvGraphicFramePr>
        <p:xfrm>
          <a:off x="609600" y="533400"/>
          <a:ext cx="5714999" cy="5638800"/>
        </p:xfrm>
        <a:graphic>
          <a:graphicData uri="http://schemas.openxmlformats.org/presentationml/2006/ole">
            <mc:AlternateContent xmlns:mc="http://schemas.openxmlformats.org/markup-compatibility/2006">
              <mc:Choice xmlns:v="urn:schemas-microsoft-com:vml" Requires="v">
                <p:oleObj spid="_x0000_s2050" name="Document" r:id="rId3" imgW="5942845" imgH="9586112" progId="Word.Document.12">
                  <p:embed/>
                </p:oleObj>
              </mc:Choice>
              <mc:Fallback>
                <p:oleObj name="Document" r:id="rId3" imgW="5942845" imgH="9586112" progId="Word.Document.12">
                  <p:embed/>
                  <p:pic>
                    <p:nvPicPr>
                      <p:cNvPr id="8" name="Object 7">
                        <a:extLst>
                          <a:ext uri="{FF2B5EF4-FFF2-40B4-BE49-F238E27FC236}">
                            <a16:creationId xmlns:a16="http://schemas.microsoft.com/office/drawing/2014/main" id="{1D403C9A-57F3-4E08-B7D9-744D4D8124BF}"/>
                          </a:ext>
                        </a:extLst>
                      </p:cNvPr>
                      <p:cNvPicPr/>
                      <p:nvPr/>
                    </p:nvPicPr>
                    <p:blipFill>
                      <a:blip r:embed="rId4"/>
                      <a:stretch>
                        <a:fillRect/>
                      </a:stretch>
                    </p:blipFill>
                    <p:spPr>
                      <a:xfrm>
                        <a:off x="609600" y="533400"/>
                        <a:ext cx="5714999" cy="5638800"/>
                      </a:xfrm>
                      <a:prstGeom prst="rect">
                        <a:avLst/>
                      </a:prstGeom>
                    </p:spPr>
                  </p:pic>
                </p:oleObj>
              </mc:Fallback>
            </mc:AlternateContent>
          </a:graphicData>
        </a:graphic>
      </p:graphicFrame>
    </p:spTree>
    <p:extLst>
      <p:ext uri="{BB962C8B-B14F-4D97-AF65-F5344CB8AC3E}">
        <p14:creationId xmlns:p14="http://schemas.microsoft.com/office/powerpoint/2010/main" val="28084049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30</a:t>
            </a:fld>
            <a:endParaRPr lang="en-US" dirty="0"/>
          </a:p>
        </p:txBody>
      </p:sp>
      <p:sp>
        <p:nvSpPr>
          <p:cNvPr id="46083" name="Rectangle 2"/>
          <p:cNvSpPr>
            <a:spLocks noGrp="1" noChangeArrowheads="1"/>
          </p:cNvSpPr>
          <p:nvPr>
            <p:ph type="title"/>
          </p:nvPr>
        </p:nvSpPr>
        <p:spPr>
          <a:xfrm>
            <a:off x="304800" y="76200"/>
            <a:ext cx="7391400" cy="1143000"/>
          </a:xfrm>
        </p:spPr>
        <p:txBody>
          <a:bodyPr/>
          <a:lstStyle/>
          <a:p>
            <a:pPr algn="ctr"/>
            <a:r>
              <a:rPr lang="en-US" sz="3600" dirty="0">
                <a:solidFill>
                  <a:schemeClr val="accent1"/>
                </a:solidFill>
              </a:rPr>
              <a:t>Developing Effective Policies and Procedures</a:t>
            </a:r>
          </a:p>
        </p:txBody>
      </p:sp>
      <p:sp>
        <p:nvSpPr>
          <p:cNvPr id="46084" name="Rectangle 3"/>
          <p:cNvSpPr>
            <a:spLocks noGrp="1" noChangeArrowheads="1"/>
          </p:cNvSpPr>
          <p:nvPr>
            <p:ph type="body" idx="1"/>
          </p:nvPr>
        </p:nvSpPr>
        <p:spPr>
          <a:xfrm>
            <a:off x="381000" y="1143000"/>
            <a:ext cx="7391400" cy="51816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techniques to use to develop effective policies and procedures.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get tips on how to create an effective policy and/or procedure</a:t>
            </a:r>
          </a:p>
          <a:p>
            <a:pPr>
              <a:lnSpc>
                <a:spcPct val="90000"/>
              </a:lnSpc>
            </a:pPr>
            <a:r>
              <a:rPr lang="en-US" sz="1600" dirty="0"/>
              <a:t>work in a group to create a policy</a:t>
            </a:r>
          </a:p>
          <a:p>
            <a:r>
              <a:rPr lang="en-US" sz="1600" dirty="0"/>
              <a:t>be able to organize material for procedure writing</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Font typeface="Wingdings" pitchFamily="2" charset="2"/>
              <a:buNone/>
            </a:pPr>
            <a:r>
              <a:rPr lang="en-US" sz="1600" dirty="0"/>
              <a:t>CPE awarded:      1 hour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12899024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31</a:t>
            </a:fld>
            <a:endParaRPr lang="en-US" dirty="0"/>
          </a:p>
        </p:txBody>
      </p:sp>
      <p:sp>
        <p:nvSpPr>
          <p:cNvPr id="46083" name="Rectangle 2"/>
          <p:cNvSpPr>
            <a:spLocks noGrp="1" noChangeArrowheads="1"/>
          </p:cNvSpPr>
          <p:nvPr>
            <p:ph type="title"/>
          </p:nvPr>
        </p:nvSpPr>
        <p:spPr>
          <a:xfrm>
            <a:off x="304800" y="76200"/>
            <a:ext cx="7391400" cy="1143000"/>
          </a:xfrm>
        </p:spPr>
        <p:txBody>
          <a:bodyPr/>
          <a:lstStyle/>
          <a:p>
            <a:pPr algn="ctr"/>
            <a:r>
              <a:rPr lang="en-US" sz="3600" dirty="0">
                <a:solidFill>
                  <a:schemeClr val="accent1"/>
                </a:solidFill>
              </a:rPr>
              <a:t>Emotional Intelligence in Business</a:t>
            </a:r>
          </a:p>
        </p:txBody>
      </p:sp>
      <p:sp>
        <p:nvSpPr>
          <p:cNvPr id="46084" name="Rectangle 3"/>
          <p:cNvSpPr>
            <a:spLocks noGrp="1" noChangeArrowheads="1"/>
          </p:cNvSpPr>
          <p:nvPr>
            <p:ph type="body" idx="1"/>
          </p:nvPr>
        </p:nvSpPr>
        <p:spPr>
          <a:xfrm>
            <a:off x="381000" y="1143000"/>
            <a:ext cx="7391400" cy="51816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discuss the theory of emotional intelligence and the importance of it in the business world.</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have a hands-on activity to understand their emotional intelligence</a:t>
            </a:r>
          </a:p>
          <a:p>
            <a:pPr>
              <a:lnSpc>
                <a:spcPct val="90000"/>
              </a:lnSpc>
            </a:pPr>
            <a:r>
              <a:rPr lang="en-US" sz="1600" dirty="0"/>
              <a:t>take an online test of their emotional intelligence</a:t>
            </a:r>
          </a:p>
          <a:p>
            <a:r>
              <a:rPr lang="en-US" sz="1600" dirty="0"/>
              <a:t>understand the components of emotional intelligence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Font typeface="Wingdings" pitchFamily="2" charset="2"/>
              <a:buNone/>
            </a:pPr>
            <a:r>
              <a:rPr lang="en-US" sz="1600" dirty="0"/>
              <a:t>CPE awarded:      1 hour Personal Development</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1438660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32</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Employee Engagement </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the ways to obtain employee engagement.</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work in teams to complete activities</a:t>
            </a:r>
          </a:p>
          <a:p>
            <a:pPr>
              <a:lnSpc>
                <a:spcPct val="90000"/>
              </a:lnSpc>
            </a:pPr>
            <a:r>
              <a:rPr lang="en-US" sz="1600" dirty="0"/>
              <a:t>understand the reasons why employee engagement is an issue</a:t>
            </a:r>
          </a:p>
          <a:p>
            <a:pPr>
              <a:lnSpc>
                <a:spcPct val="90000"/>
              </a:lnSpc>
            </a:pPr>
            <a:r>
              <a:rPr lang="en-US" sz="1600" dirty="0"/>
              <a:t>understand ways to get employees engaged</a:t>
            </a:r>
          </a:p>
          <a:p>
            <a:pPr>
              <a:lnSpc>
                <a:spcPct val="90000"/>
              </a:lnSpc>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1.5  hours</a:t>
            </a:r>
          </a:p>
          <a:p>
            <a:pPr>
              <a:lnSpc>
                <a:spcPct val="90000"/>
              </a:lnSpc>
              <a:buNone/>
            </a:pPr>
            <a:r>
              <a:rPr lang="en-US" sz="1600" dirty="0"/>
              <a:t>CPE awarded:      1.5 hours Business Management and Organization </a:t>
            </a:r>
          </a:p>
          <a:p>
            <a:pPr>
              <a:lnSpc>
                <a:spcPct val="90000"/>
              </a:lnSpc>
            </a:pPr>
            <a:endParaRPr lang="en-US" sz="1800" dirty="0"/>
          </a:p>
        </p:txBody>
      </p:sp>
    </p:spTree>
    <p:extLst>
      <p:ext uri="{BB962C8B-B14F-4D97-AF65-F5344CB8AC3E}">
        <p14:creationId xmlns:p14="http://schemas.microsoft.com/office/powerpoint/2010/main" val="38503106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33</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Ethical Decisions</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ethical decisions faced in the firm.</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discuss ethical dilemmas and how to handle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Font typeface="Wingdings" pitchFamily="2" charset="2"/>
              <a:buNone/>
            </a:pPr>
            <a:r>
              <a:rPr lang="en-US" sz="1600" dirty="0"/>
              <a:t>CPE awarded:      1 hour Behavioral Ethics</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27983449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34</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Ethical Dilemmas</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ethical dilemmas faced in the firm.</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discuss ethical dilemmas and how to handle</a:t>
            </a:r>
          </a:p>
          <a:p>
            <a:pPr>
              <a:lnSpc>
                <a:spcPct val="90000"/>
              </a:lnSpc>
            </a:pPr>
            <a:r>
              <a:rPr lang="en-US" sz="1600" dirty="0"/>
              <a:t>work in a group to solve a work-related problem</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1.5  hours</a:t>
            </a:r>
          </a:p>
          <a:p>
            <a:pPr>
              <a:lnSpc>
                <a:spcPct val="90000"/>
              </a:lnSpc>
              <a:buNone/>
            </a:pPr>
            <a:r>
              <a:rPr lang="en-US" sz="1600" dirty="0"/>
              <a:t>CPE awarded:      1.5 hours Behavioral Ethics</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33124112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35</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Ethical Dilemmas in Accounting</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ethical dilemmas faced in the firm.</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discuss ethical dilemmas and how to handle</a:t>
            </a:r>
          </a:p>
          <a:p>
            <a:pPr>
              <a:lnSpc>
                <a:spcPct val="90000"/>
              </a:lnSpc>
            </a:pPr>
            <a:r>
              <a:rPr lang="en-US" sz="1600" dirty="0"/>
              <a:t>work in a group to solve a work-related problem</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2  hours</a:t>
            </a:r>
          </a:p>
          <a:p>
            <a:pPr>
              <a:lnSpc>
                <a:spcPct val="90000"/>
              </a:lnSpc>
              <a:buNone/>
            </a:pPr>
            <a:r>
              <a:rPr lang="en-US" sz="1600" dirty="0"/>
              <a:t>CPE awarded:      2 hours Behavioral Ethics</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21834852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36</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Evaluation Feedback</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skills to give effective evaluations.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be able to identify key components of giving a good evaluation</a:t>
            </a:r>
          </a:p>
          <a:p>
            <a:pPr>
              <a:lnSpc>
                <a:spcPct val="90000"/>
              </a:lnSpc>
            </a:pPr>
            <a:r>
              <a:rPr lang="en-US" sz="1600" dirty="0"/>
              <a:t>be able to speak correctly when giving an evaluation</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None/>
            </a:pPr>
            <a:r>
              <a:rPr lang="en-US" sz="1600" dirty="0"/>
              <a:t>CPE awarded:      1 hour Business Management and Organization</a:t>
            </a:r>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3850494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37</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Generational Differences in the Workplace</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generational differences.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be able to identify work styles of the generations</a:t>
            </a:r>
          </a:p>
          <a:p>
            <a:pPr>
              <a:lnSpc>
                <a:spcPct val="90000"/>
              </a:lnSpc>
            </a:pPr>
            <a:r>
              <a:rPr lang="en-US" sz="1600" dirty="0"/>
              <a:t>be able to assign tasks based on needs of the generations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None/>
            </a:pPr>
            <a:r>
              <a:rPr lang="en-US" sz="1600" dirty="0"/>
              <a:t>CPE awarded:      1 hour Business Management and Organization</a:t>
            </a:r>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5176881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38</a:t>
            </a:fld>
            <a:endParaRPr lang="en-US" dirty="0"/>
          </a:p>
        </p:txBody>
      </p:sp>
      <p:sp>
        <p:nvSpPr>
          <p:cNvPr id="46083" name="Rectangle 2"/>
          <p:cNvSpPr>
            <a:spLocks noGrp="1" noChangeArrowheads="1"/>
          </p:cNvSpPr>
          <p:nvPr>
            <p:ph type="title"/>
          </p:nvPr>
        </p:nvSpPr>
        <p:spPr>
          <a:xfrm>
            <a:off x="304800" y="228600"/>
            <a:ext cx="7391400" cy="914400"/>
          </a:xfrm>
        </p:spPr>
        <p:txBody>
          <a:bodyPr/>
          <a:lstStyle/>
          <a:p>
            <a:pPr algn="ctr"/>
            <a:r>
              <a:rPr lang="en-US" dirty="0">
                <a:solidFill>
                  <a:schemeClr val="accent1"/>
                </a:solidFill>
              </a:rPr>
              <a:t>Generational Differences in the Workplace – Generation Z</a:t>
            </a:r>
          </a:p>
        </p:txBody>
      </p:sp>
      <p:sp>
        <p:nvSpPr>
          <p:cNvPr id="46084" name="Rectangle 3"/>
          <p:cNvSpPr>
            <a:spLocks noGrp="1" noChangeArrowheads="1"/>
          </p:cNvSpPr>
          <p:nvPr>
            <p:ph type="body" idx="1"/>
          </p:nvPr>
        </p:nvSpPr>
        <p:spPr>
          <a:xfrm>
            <a:off x="381000" y="1295400"/>
            <a:ext cx="7391400" cy="50292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generational differences.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be able to identify work styles of the generation</a:t>
            </a:r>
          </a:p>
          <a:p>
            <a:pPr>
              <a:lnSpc>
                <a:spcPct val="90000"/>
              </a:lnSpc>
            </a:pPr>
            <a:r>
              <a:rPr lang="en-US" sz="1600" dirty="0"/>
              <a:t>be able to assign tasks based on needs of the generation</a:t>
            </a:r>
          </a:p>
          <a:p>
            <a:pPr>
              <a:lnSpc>
                <a:spcPct val="90000"/>
              </a:lnSpc>
            </a:pPr>
            <a:r>
              <a:rPr lang="en-US" sz="1600" dirty="0"/>
              <a:t>understand characteristics of Generation Z</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None/>
            </a:pPr>
            <a:r>
              <a:rPr lang="en-US" sz="1600" dirty="0"/>
              <a:t>CPE awarded:      1 hour Business Management and Organization</a:t>
            </a:r>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22860968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39</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How to do Business Process Mapping</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techniques to do business process mapping.</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learn the steps in business process mapping</a:t>
            </a:r>
          </a:p>
          <a:p>
            <a:pPr>
              <a:lnSpc>
                <a:spcPct val="90000"/>
              </a:lnSpc>
            </a:pPr>
            <a:r>
              <a:rPr lang="en-US" sz="1600" dirty="0"/>
              <a:t>work in a group to create a process map</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None/>
            </a:pPr>
            <a:r>
              <a:rPr lang="en-US" sz="1600" dirty="0"/>
              <a:t>CPE awarded:      1 hour Business Management and Organization</a:t>
            </a:r>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570927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1371600" y="6172200"/>
            <a:ext cx="1905000" cy="457200"/>
          </a:xfrm>
          <a:prstGeom prst="rect">
            <a:avLst/>
          </a:prstGeom>
        </p:spPr>
        <p:txBody>
          <a:bodyPr/>
          <a:lstStyle/>
          <a:p>
            <a:pPr>
              <a:defRPr/>
            </a:pPr>
            <a:fld id="{A353ED28-3DB1-48F7-B369-484AFA2B047F}" type="slidenum">
              <a:rPr lang="en-US" smtClean="0"/>
              <a:pPr>
                <a:defRPr/>
              </a:pPr>
              <a:t>4</a:t>
            </a:fld>
            <a:endParaRPr lang="en-US" dirty="0"/>
          </a:p>
        </p:txBody>
      </p:sp>
      <p:sp>
        <p:nvSpPr>
          <p:cNvPr id="3" name="Text Box 46"/>
          <p:cNvSpPr txBox="1">
            <a:spLocks noChangeArrowheads="1"/>
          </p:cNvSpPr>
          <p:nvPr/>
        </p:nvSpPr>
        <p:spPr bwMode="auto">
          <a:xfrm>
            <a:off x="6477000" y="2590800"/>
            <a:ext cx="1524000" cy="581025"/>
          </a:xfrm>
          <a:prstGeom prst="rect">
            <a:avLst/>
          </a:prstGeom>
          <a:noFill/>
          <a:ln w="9525">
            <a:noFill/>
            <a:miter lim="800000"/>
            <a:headEnd/>
            <a:tailEnd/>
          </a:ln>
        </p:spPr>
        <p:txBody>
          <a:bodyPr>
            <a:spAutoFit/>
          </a:bodyPr>
          <a:lstStyle/>
          <a:p>
            <a:pPr>
              <a:spcBef>
                <a:spcPct val="50000"/>
              </a:spcBef>
            </a:pPr>
            <a:r>
              <a:rPr lang="en-US" sz="1600" dirty="0">
                <a:latin typeface="Arial" charset="0"/>
              </a:rPr>
              <a:t>All classes are </a:t>
            </a:r>
            <a:r>
              <a:rPr lang="en-US" sz="1600" u="sng" dirty="0">
                <a:latin typeface="Arial" charset="0"/>
              </a:rPr>
              <a:t>group-live</a:t>
            </a:r>
          </a:p>
        </p:txBody>
      </p:sp>
      <p:sp>
        <p:nvSpPr>
          <p:cNvPr id="4" name="Text Box 47"/>
          <p:cNvSpPr txBox="1">
            <a:spLocks noChangeArrowheads="1"/>
          </p:cNvSpPr>
          <p:nvPr/>
        </p:nvSpPr>
        <p:spPr bwMode="auto">
          <a:xfrm>
            <a:off x="6477000" y="3352800"/>
            <a:ext cx="1524000" cy="1314450"/>
          </a:xfrm>
          <a:prstGeom prst="rect">
            <a:avLst/>
          </a:prstGeom>
          <a:noFill/>
          <a:ln w="9525">
            <a:noFill/>
            <a:miter lim="800000"/>
            <a:headEnd/>
            <a:tailEnd/>
          </a:ln>
        </p:spPr>
        <p:txBody>
          <a:bodyPr>
            <a:spAutoFit/>
          </a:bodyPr>
          <a:lstStyle/>
          <a:p>
            <a:pPr>
              <a:spcBef>
                <a:spcPct val="50000"/>
              </a:spcBef>
            </a:pPr>
            <a:r>
              <a:rPr lang="en-US" sz="1600" dirty="0">
                <a:latin typeface="Arial" charset="0"/>
              </a:rPr>
              <a:t>No advanced prep work is required for any of the classes.</a:t>
            </a:r>
          </a:p>
        </p:txBody>
      </p:sp>
      <p:sp>
        <p:nvSpPr>
          <p:cNvPr id="5" name="Rectangle 2"/>
          <p:cNvSpPr txBox="1">
            <a:spLocks noChangeArrowheads="1"/>
          </p:cNvSpPr>
          <p:nvPr/>
        </p:nvSpPr>
        <p:spPr>
          <a:xfrm>
            <a:off x="350520" y="-6367"/>
            <a:ext cx="7391400" cy="609600"/>
          </a:xfrm>
          <a:prstGeom prst="rect">
            <a:avLst/>
          </a:prstGeom>
        </p:spPr>
        <p:txBody>
          <a:bodyPr/>
          <a:lstStyle>
            <a:lvl1pPr algn="l" rtl="0" eaLnBrk="0" fontAlgn="base" hangingPunct="0">
              <a:spcBef>
                <a:spcPct val="0"/>
              </a:spcBef>
              <a:spcAft>
                <a:spcPct val="0"/>
              </a:spcAft>
              <a:defRPr sz="4000" b="1">
                <a:solidFill>
                  <a:schemeClr val="tx2"/>
                </a:solidFill>
                <a:latin typeface="+mj-lt"/>
                <a:ea typeface="+mj-ea"/>
                <a:cs typeface="+mj-cs"/>
              </a:defRPr>
            </a:lvl1pPr>
            <a:lvl2pPr algn="l" rtl="0" eaLnBrk="0" fontAlgn="base" hangingPunct="0">
              <a:spcBef>
                <a:spcPct val="0"/>
              </a:spcBef>
              <a:spcAft>
                <a:spcPct val="0"/>
              </a:spcAft>
              <a:defRPr sz="4000" b="1">
                <a:solidFill>
                  <a:schemeClr val="tx2"/>
                </a:solidFill>
                <a:latin typeface="Arial" charset="0"/>
              </a:defRPr>
            </a:lvl2pPr>
            <a:lvl3pPr algn="l" rtl="0" eaLnBrk="0" fontAlgn="base" hangingPunct="0">
              <a:spcBef>
                <a:spcPct val="0"/>
              </a:spcBef>
              <a:spcAft>
                <a:spcPct val="0"/>
              </a:spcAft>
              <a:defRPr sz="4000" b="1">
                <a:solidFill>
                  <a:schemeClr val="tx2"/>
                </a:solidFill>
                <a:latin typeface="Arial" charset="0"/>
              </a:defRPr>
            </a:lvl3pPr>
            <a:lvl4pPr algn="l" rtl="0" eaLnBrk="0" fontAlgn="base" hangingPunct="0">
              <a:spcBef>
                <a:spcPct val="0"/>
              </a:spcBef>
              <a:spcAft>
                <a:spcPct val="0"/>
              </a:spcAft>
              <a:defRPr sz="4000" b="1">
                <a:solidFill>
                  <a:schemeClr val="tx2"/>
                </a:solidFill>
                <a:latin typeface="Arial" charset="0"/>
              </a:defRPr>
            </a:lvl4pPr>
            <a:lvl5pPr algn="l" rtl="0" eaLnBrk="0" fontAlgn="base" hangingPunct="0">
              <a:spcBef>
                <a:spcPct val="0"/>
              </a:spcBef>
              <a:spcAft>
                <a:spcPct val="0"/>
              </a:spcAft>
              <a:defRPr sz="4000" b="1">
                <a:solidFill>
                  <a:schemeClr val="tx2"/>
                </a:solidFill>
                <a:latin typeface="Arial" charset="0"/>
              </a:defRPr>
            </a:lvl5pPr>
            <a:lvl6pPr marL="457200" algn="l" rtl="0" eaLnBrk="0" fontAlgn="base" hangingPunct="0">
              <a:spcBef>
                <a:spcPct val="0"/>
              </a:spcBef>
              <a:spcAft>
                <a:spcPct val="0"/>
              </a:spcAft>
              <a:defRPr sz="4000" b="1">
                <a:solidFill>
                  <a:schemeClr val="tx2"/>
                </a:solidFill>
                <a:latin typeface="Arial" charset="0"/>
              </a:defRPr>
            </a:lvl6pPr>
            <a:lvl7pPr marL="914400" algn="l" rtl="0" eaLnBrk="0" fontAlgn="base" hangingPunct="0">
              <a:spcBef>
                <a:spcPct val="0"/>
              </a:spcBef>
              <a:spcAft>
                <a:spcPct val="0"/>
              </a:spcAft>
              <a:defRPr sz="4000" b="1">
                <a:solidFill>
                  <a:schemeClr val="tx2"/>
                </a:solidFill>
                <a:latin typeface="Arial" charset="0"/>
              </a:defRPr>
            </a:lvl7pPr>
            <a:lvl8pPr marL="1371600" algn="l" rtl="0" eaLnBrk="0" fontAlgn="base" hangingPunct="0">
              <a:spcBef>
                <a:spcPct val="0"/>
              </a:spcBef>
              <a:spcAft>
                <a:spcPct val="0"/>
              </a:spcAft>
              <a:defRPr sz="4000" b="1">
                <a:solidFill>
                  <a:schemeClr val="tx2"/>
                </a:solidFill>
                <a:latin typeface="Arial" charset="0"/>
              </a:defRPr>
            </a:lvl8pPr>
            <a:lvl9pPr marL="1828800" algn="l" rtl="0" eaLnBrk="0" fontAlgn="base" hangingPunct="0">
              <a:spcBef>
                <a:spcPct val="0"/>
              </a:spcBef>
              <a:spcAft>
                <a:spcPct val="0"/>
              </a:spcAft>
              <a:defRPr sz="4000" b="1">
                <a:solidFill>
                  <a:schemeClr val="tx2"/>
                </a:solidFill>
                <a:latin typeface="Arial" charset="0"/>
              </a:defRPr>
            </a:lvl9pPr>
          </a:lstStyle>
          <a:p>
            <a:r>
              <a:rPr lang="en-US" sz="3600" dirty="0">
                <a:solidFill>
                  <a:schemeClr val="accent1"/>
                </a:solidFill>
              </a:rPr>
              <a:t>Table of Contents</a:t>
            </a:r>
          </a:p>
        </p:txBody>
      </p:sp>
      <p:graphicFrame>
        <p:nvGraphicFramePr>
          <p:cNvPr id="6" name="Object 5">
            <a:extLst>
              <a:ext uri="{FF2B5EF4-FFF2-40B4-BE49-F238E27FC236}">
                <a16:creationId xmlns:a16="http://schemas.microsoft.com/office/drawing/2014/main" id="{C391A21F-1D74-4DC0-A6BB-7667A6BA2A1F}"/>
              </a:ext>
            </a:extLst>
          </p:cNvPr>
          <p:cNvGraphicFramePr>
            <a:graphicFrameLocks noChangeAspect="1"/>
          </p:cNvGraphicFramePr>
          <p:nvPr>
            <p:extLst>
              <p:ext uri="{D42A27DB-BD31-4B8C-83A1-F6EECF244321}">
                <p14:modId xmlns:p14="http://schemas.microsoft.com/office/powerpoint/2010/main" val="1872805961"/>
              </p:ext>
            </p:extLst>
          </p:nvPr>
        </p:nvGraphicFramePr>
        <p:xfrm>
          <a:off x="685800" y="603232"/>
          <a:ext cx="5791199" cy="5568967"/>
        </p:xfrm>
        <a:graphic>
          <a:graphicData uri="http://schemas.openxmlformats.org/presentationml/2006/ole">
            <mc:AlternateContent xmlns:mc="http://schemas.openxmlformats.org/markup-compatibility/2006">
              <mc:Choice xmlns:v="urn:schemas-microsoft-com:vml" Requires="v">
                <p:oleObj spid="_x0000_s3074" name="Document" r:id="rId3" imgW="5942845" imgH="9586112" progId="Word.Document.12">
                  <p:embed/>
                </p:oleObj>
              </mc:Choice>
              <mc:Fallback>
                <p:oleObj name="Document" r:id="rId3" imgW="5942845" imgH="9586112" progId="Word.Document.12">
                  <p:embed/>
                  <p:pic>
                    <p:nvPicPr>
                      <p:cNvPr id="6" name="Object 5">
                        <a:extLst>
                          <a:ext uri="{FF2B5EF4-FFF2-40B4-BE49-F238E27FC236}">
                            <a16:creationId xmlns:a16="http://schemas.microsoft.com/office/drawing/2014/main" id="{C391A21F-1D74-4DC0-A6BB-7667A6BA2A1F}"/>
                          </a:ext>
                        </a:extLst>
                      </p:cNvPr>
                      <p:cNvPicPr/>
                      <p:nvPr/>
                    </p:nvPicPr>
                    <p:blipFill>
                      <a:blip r:embed="rId4"/>
                      <a:stretch>
                        <a:fillRect/>
                      </a:stretch>
                    </p:blipFill>
                    <p:spPr>
                      <a:xfrm>
                        <a:off x="685800" y="603232"/>
                        <a:ext cx="5791199" cy="5568967"/>
                      </a:xfrm>
                      <a:prstGeom prst="rect">
                        <a:avLst/>
                      </a:prstGeom>
                    </p:spPr>
                  </p:pic>
                </p:oleObj>
              </mc:Fallback>
            </mc:AlternateContent>
          </a:graphicData>
        </a:graphic>
      </p:graphicFrame>
    </p:spTree>
    <p:extLst>
      <p:ext uri="{BB962C8B-B14F-4D97-AF65-F5344CB8AC3E}">
        <p14:creationId xmlns:p14="http://schemas.microsoft.com/office/powerpoint/2010/main" val="21981240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40</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How to Receive a Performance Evaluation</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skills to receive a performance evaluation.</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be obtain tips on how to receive an evaluation</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Font typeface="Wingdings" pitchFamily="2" charset="2"/>
              <a:buNone/>
            </a:pPr>
            <a:r>
              <a:rPr lang="en-US" sz="1600" dirty="0"/>
              <a:t>CPE awarded:      1 hour Personal Development</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37517074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41</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Independence</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and discuss the issues of independence for accountants and the staff.</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know the concept of independence in the accounting world</a:t>
            </a:r>
          </a:p>
          <a:p>
            <a:pPr>
              <a:lnSpc>
                <a:spcPct val="90000"/>
              </a:lnSpc>
            </a:pPr>
            <a:r>
              <a:rPr lang="en-US" sz="1600" dirty="0"/>
              <a:t>be able to apply independence skills in work situations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2  hours</a:t>
            </a:r>
          </a:p>
          <a:p>
            <a:pPr>
              <a:lnSpc>
                <a:spcPct val="90000"/>
              </a:lnSpc>
              <a:buFont typeface="Wingdings" pitchFamily="2" charset="2"/>
              <a:buNone/>
            </a:pPr>
            <a:r>
              <a:rPr lang="en-US" sz="1600" dirty="0"/>
              <a:t>CPE awarded:      2 hours Behavioral Ethics</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15963822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42</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Independent Thinking</a:t>
            </a:r>
          </a:p>
        </p:txBody>
      </p:sp>
      <p:sp>
        <p:nvSpPr>
          <p:cNvPr id="46084" name="Rectangle 3"/>
          <p:cNvSpPr>
            <a:spLocks noGrp="1" noChangeArrowheads="1"/>
          </p:cNvSpPr>
          <p:nvPr>
            <p:ph type="body" idx="1"/>
          </p:nvPr>
        </p:nvSpPr>
        <p:spPr>
          <a:xfrm>
            <a:off x="381000" y="1295400"/>
            <a:ext cx="7391400" cy="50292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techniques to be more of an independent thinker.</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know some techniques to be more independent in his/her thinking</a:t>
            </a:r>
          </a:p>
          <a:p>
            <a:pPr>
              <a:lnSpc>
                <a:spcPct val="90000"/>
              </a:lnSpc>
            </a:pPr>
            <a:r>
              <a:rPr lang="en-US" sz="1600" dirty="0"/>
              <a:t>work to become more independent on the job</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None/>
            </a:pPr>
            <a:r>
              <a:rPr lang="en-US" sz="1600" dirty="0"/>
              <a:t>CPE awarded:      1 hour Business Management and Organization</a:t>
            </a:r>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13233178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p:spPr>
        <p:txBody>
          <a:bodyPr/>
          <a:lstStyle/>
          <a:p>
            <a:fld id="{F30559A5-CA54-4703-880E-2BD1E309A7D1}" type="slidenum">
              <a:rPr lang="en-US"/>
              <a:pPr/>
              <a:t>43</a:t>
            </a:fld>
            <a:endParaRPr lang="en-US" dirty="0"/>
          </a:p>
        </p:txBody>
      </p:sp>
      <p:sp>
        <p:nvSpPr>
          <p:cNvPr id="48131" name="Rectangle 2"/>
          <p:cNvSpPr>
            <a:spLocks noGrp="1" noChangeArrowheads="1"/>
          </p:cNvSpPr>
          <p:nvPr>
            <p:ph type="title"/>
          </p:nvPr>
        </p:nvSpPr>
        <p:spPr>
          <a:xfrm>
            <a:off x="304800" y="152400"/>
            <a:ext cx="7391400" cy="762000"/>
          </a:xfrm>
        </p:spPr>
        <p:txBody>
          <a:bodyPr/>
          <a:lstStyle/>
          <a:p>
            <a:pPr algn="ctr"/>
            <a:r>
              <a:rPr lang="en-US" dirty="0">
                <a:solidFill>
                  <a:schemeClr val="accent1"/>
                </a:solidFill>
              </a:rPr>
              <a:t>Managing Constant Change</a:t>
            </a:r>
          </a:p>
        </p:txBody>
      </p:sp>
      <p:sp>
        <p:nvSpPr>
          <p:cNvPr id="48132" name="Rectangle 3"/>
          <p:cNvSpPr>
            <a:spLocks noGrp="1" noChangeArrowheads="1"/>
          </p:cNvSpPr>
          <p:nvPr>
            <p:ph type="body" idx="1"/>
          </p:nvPr>
        </p:nvSpPr>
        <p:spPr>
          <a:xfrm>
            <a:off x="381000" y="1066800"/>
            <a:ext cx="7391400" cy="5791200"/>
          </a:xfrm>
        </p:spPr>
        <p:txBody>
          <a:bodyPr/>
          <a:lstStyle/>
          <a:p>
            <a:pPr>
              <a:lnSpc>
                <a:spcPct val="80000"/>
              </a:lnSpc>
              <a:buFont typeface="Wingdings" pitchFamily="2" charset="2"/>
              <a:buNone/>
            </a:pPr>
            <a:r>
              <a:rPr lang="en-US" sz="1600" dirty="0"/>
              <a:t>Session Description </a:t>
            </a:r>
          </a:p>
          <a:p>
            <a:pPr>
              <a:lnSpc>
                <a:spcPct val="80000"/>
              </a:lnSpc>
              <a:buFont typeface="Wingdings" pitchFamily="2" charset="2"/>
              <a:buNone/>
            </a:pPr>
            <a:r>
              <a:rPr lang="en-US" sz="1600" dirty="0"/>
              <a:t>    This session will teach the participants how to manage constant change.</a:t>
            </a:r>
          </a:p>
          <a:p>
            <a:pPr>
              <a:lnSpc>
                <a:spcPct val="80000"/>
              </a:lnSpc>
              <a:buFont typeface="Wingdings" pitchFamily="2" charset="2"/>
              <a:buNone/>
            </a:pPr>
            <a:r>
              <a:rPr lang="en-US" sz="1600" dirty="0"/>
              <a:t>                 </a:t>
            </a:r>
          </a:p>
          <a:p>
            <a:pPr>
              <a:lnSpc>
                <a:spcPct val="80000"/>
              </a:lnSpc>
              <a:buFont typeface="Wingdings" pitchFamily="2" charset="2"/>
              <a:buNone/>
            </a:pPr>
            <a:r>
              <a:rPr lang="en-US" sz="1600" dirty="0"/>
              <a:t>This level includes:</a:t>
            </a:r>
          </a:p>
          <a:p>
            <a:pPr>
              <a:lnSpc>
                <a:spcPct val="80000"/>
              </a:lnSpc>
              <a:buNone/>
            </a:pPr>
            <a:r>
              <a:rPr lang="en-US" sz="1600" dirty="0"/>
              <a:t>                </a:t>
            </a:r>
          </a:p>
          <a:p>
            <a:pPr>
              <a:lnSpc>
                <a:spcPct val="80000"/>
              </a:lnSpc>
              <a:buNone/>
            </a:pPr>
            <a:r>
              <a:rPr lang="en-US" sz="1600" dirty="0"/>
              <a:t>At the completion of this session the team member will:</a:t>
            </a:r>
          </a:p>
          <a:p>
            <a:pPr>
              <a:lnSpc>
                <a:spcPct val="80000"/>
              </a:lnSpc>
            </a:pPr>
            <a:r>
              <a:rPr lang="en-US" sz="1600" dirty="0"/>
              <a:t>be able to define and use active listening skills</a:t>
            </a:r>
          </a:p>
          <a:p>
            <a:pPr>
              <a:lnSpc>
                <a:spcPct val="80000"/>
              </a:lnSpc>
            </a:pPr>
            <a:r>
              <a:rPr lang="en-US" sz="1600" dirty="0"/>
              <a:t>be able to graph the changes</a:t>
            </a:r>
          </a:p>
          <a:p>
            <a:pPr marL="0" indent="0">
              <a:lnSpc>
                <a:spcPct val="80000"/>
              </a:lnSpc>
              <a:buNone/>
            </a:pPr>
            <a:endParaRPr lang="en-US" sz="1600" dirty="0"/>
          </a:p>
          <a:p>
            <a:pPr>
              <a:lnSpc>
                <a:spcPct val="80000"/>
              </a:lnSpc>
              <a:buFont typeface="Wingdings" pitchFamily="2" charset="2"/>
              <a:buNone/>
            </a:pPr>
            <a:r>
              <a:rPr lang="en-US" sz="1600" dirty="0"/>
              <a:t>Presenter: Linda Steele</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Who should attend? Anyone</a:t>
            </a:r>
          </a:p>
          <a:p>
            <a:pPr>
              <a:lnSpc>
                <a:spcPct val="80000"/>
              </a:lnSpc>
              <a:buFont typeface="Wingdings" pitchFamily="2" charset="2"/>
              <a:buNone/>
            </a:pPr>
            <a:r>
              <a:rPr lang="en-US" sz="1600" dirty="0"/>
              <a:t>Prerequisite:  none</a:t>
            </a:r>
            <a:r>
              <a:rPr lang="en-US" sz="1600" b="0" dirty="0"/>
              <a:t>    </a:t>
            </a:r>
            <a:endParaRPr lang="en-US" sz="1600" dirty="0"/>
          </a:p>
          <a:p>
            <a:pPr>
              <a:lnSpc>
                <a:spcPct val="80000"/>
              </a:lnSpc>
              <a:buFont typeface="Wingdings" pitchFamily="2" charset="2"/>
              <a:buNone/>
            </a:pPr>
            <a:r>
              <a:rPr lang="en-US" sz="1600" dirty="0"/>
              <a:t>Program Length: 1 hour</a:t>
            </a:r>
          </a:p>
          <a:p>
            <a:pPr>
              <a:lnSpc>
                <a:spcPct val="80000"/>
              </a:lnSpc>
              <a:buFont typeface="Wingdings" pitchFamily="2" charset="2"/>
              <a:buNone/>
            </a:pPr>
            <a:r>
              <a:rPr lang="en-US" sz="1600" dirty="0"/>
              <a:t>CPE awarded:      1  hour Personal Development</a:t>
            </a:r>
          </a:p>
          <a:p>
            <a:pPr>
              <a:lnSpc>
                <a:spcPct val="80000"/>
              </a:lnSpc>
              <a:buFont typeface="Wingdings" pitchFamily="2" charset="2"/>
              <a:buNone/>
            </a:pPr>
            <a:endParaRPr lang="en-US" sz="1300" dirty="0"/>
          </a:p>
          <a:p>
            <a:pPr>
              <a:lnSpc>
                <a:spcPct val="80000"/>
              </a:lnSpc>
            </a:pPr>
            <a:endParaRPr lang="en-US" sz="1300" dirty="0"/>
          </a:p>
          <a:p>
            <a:pPr>
              <a:lnSpc>
                <a:spcPct val="80000"/>
              </a:lnSpc>
            </a:pPr>
            <a:endParaRPr lang="en-US" sz="1600" dirty="0"/>
          </a:p>
          <a:p>
            <a:pPr>
              <a:lnSpc>
                <a:spcPct val="80000"/>
              </a:lnSpc>
            </a:pPr>
            <a:endParaRPr lang="en-US" sz="1600" dirty="0"/>
          </a:p>
          <a:p>
            <a:pPr>
              <a:lnSpc>
                <a:spcPct val="80000"/>
              </a:lnSpc>
            </a:pPr>
            <a:endParaRPr lang="en-US" sz="1600" dirty="0"/>
          </a:p>
        </p:txBody>
      </p:sp>
    </p:spTree>
    <p:extLst>
      <p:ext uri="{BB962C8B-B14F-4D97-AF65-F5344CB8AC3E}">
        <p14:creationId xmlns:p14="http://schemas.microsoft.com/office/powerpoint/2010/main" val="16094883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p:spPr>
        <p:txBody>
          <a:bodyPr/>
          <a:lstStyle/>
          <a:p>
            <a:fld id="{F30559A5-CA54-4703-880E-2BD1E309A7D1}" type="slidenum">
              <a:rPr lang="en-US"/>
              <a:pPr/>
              <a:t>44</a:t>
            </a:fld>
            <a:endParaRPr lang="en-US" dirty="0"/>
          </a:p>
        </p:txBody>
      </p:sp>
      <p:sp>
        <p:nvSpPr>
          <p:cNvPr id="48131" name="Rectangle 2"/>
          <p:cNvSpPr>
            <a:spLocks noGrp="1" noChangeArrowheads="1"/>
          </p:cNvSpPr>
          <p:nvPr>
            <p:ph type="title"/>
          </p:nvPr>
        </p:nvSpPr>
        <p:spPr>
          <a:xfrm>
            <a:off x="304800" y="152400"/>
            <a:ext cx="7391400" cy="762000"/>
          </a:xfrm>
        </p:spPr>
        <p:txBody>
          <a:bodyPr/>
          <a:lstStyle/>
          <a:p>
            <a:pPr algn="ctr"/>
            <a:r>
              <a:rPr lang="en-US" dirty="0">
                <a:solidFill>
                  <a:schemeClr val="accent1"/>
                </a:solidFill>
              </a:rPr>
              <a:t>Managing Multiple Projects</a:t>
            </a:r>
          </a:p>
        </p:txBody>
      </p:sp>
      <p:sp>
        <p:nvSpPr>
          <p:cNvPr id="48132" name="Rectangle 3"/>
          <p:cNvSpPr>
            <a:spLocks noGrp="1" noChangeArrowheads="1"/>
          </p:cNvSpPr>
          <p:nvPr>
            <p:ph type="body" idx="1"/>
          </p:nvPr>
        </p:nvSpPr>
        <p:spPr>
          <a:xfrm>
            <a:off x="381000" y="1066800"/>
            <a:ext cx="7391400" cy="5791200"/>
          </a:xfrm>
        </p:spPr>
        <p:txBody>
          <a:bodyPr/>
          <a:lstStyle/>
          <a:p>
            <a:pPr>
              <a:lnSpc>
                <a:spcPct val="80000"/>
              </a:lnSpc>
              <a:buFont typeface="Wingdings" pitchFamily="2" charset="2"/>
              <a:buNone/>
            </a:pPr>
            <a:r>
              <a:rPr lang="en-US" sz="1600" dirty="0"/>
              <a:t>Session Description </a:t>
            </a:r>
          </a:p>
          <a:p>
            <a:pPr>
              <a:lnSpc>
                <a:spcPct val="80000"/>
              </a:lnSpc>
              <a:buFont typeface="Wingdings" pitchFamily="2" charset="2"/>
              <a:buNone/>
            </a:pPr>
            <a:r>
              <a:rPr lang="en-US" sz="1600" dirty="0"/>
              <a:t>    This session will teach the participants how to manage multiple projects.</a:t>
            </a:r>
          </a:p>
          <a:p>
            <a:pPr>
              <a:lnSpc>
                <a:spcPct val="80000"/>
              </a:lnSpc>
              <a:buFont typeface="Wingdings" pitchFamily="2" charset="2"/>
              <a:buNone/>
            </a:pPr>
            <a:r>
              <a:rPr lang="en-US" sz="1600" dirty="0"/>
              <a:t>                 </a:t>
            </a:r>
          </a:p>
          <a:p>
            <a:pPr>
              <a:lnSpc>
                <a:spcPct val="80000"/>
              </a:lnSpc>
              <a:buFont typeface="Wingdings" pitchFamily="2" charset="2"/>
              <a:buNone/>
            </a:pPr>
            <a:r>
              <a:rPr lang="en-US" sz="1600" dirty="0"/>
              <a:t>This level includes:</a:t>
            </a:r>
          </a:p>
          <a:p>
            <a:pPr>
              <a:lnSpc>
                <a:spcPct val="80000"/>
              </a:lnSpc>
              <a:buNone/>
            </a:pPr>
            <a:r>
              <a:rPr lang="en-US" sz="1600" dirty="0"/>
              <a:t>                </a:t>
            </a:r>
          </a:p>
          <a:p>
            <a:pPr>
              <a:lnSpc>
                <a:spcPct val="80000"/>
              </a:lnSpc>
              <a:buNone/>
            </a:pPr>
            <a:r>
              <a:rPr lang="en-US" sz="1600" dirty="0"/>
              <a:t>At the completion of this session the team member will:</a:t>
            </a:r>
          </a:p>
          <a:p>
            <a:pPr>
              <a:lnSpc>
                <a:spcPct val="80000"/>
              </a:lnSpc>
            </a:pPr>
            <a:r>
              <a:rPr lang="en-US" sz="1600" dirty="0"/>
              <a:t>learn steps to managing multiple projects</a:t>
            </a:r>
          </a:p>
          <a:p>
            <a:pPr>
              <a:lnSpc>
                <a:spcPct val="80000"/>
              </a:lnSpc>
            </a:pPr>
            <a:r>
              <a:rPr lang="en-US" sz="1600" dirty="0"/>
              <a:t>learn how to get organized and stay that way</a:t>
            </a:r>
          </a:p>
          <a:p>
            <a:pPr>
              <a:lnSpc>
                <a:spcPct val="80000"/>
              </a:lnSpc>
            </a:pPr>
            <a:r>
              <a:rPr lang="en-US" sz="1600" dirty="0"/>
              <a:t>learn how to overcome the most common barriers to personal productivity</a:t>
            </a:r>
          </a:p>
          <a:p>
            <a:pPr>
              <a:lnSpc>
                <a:spcPct val="80000"/>
              </a:lnSpc>
            </a:pPr>
            <a:endParaRPr lang="en-US" sz="1600" dirty="0"/>
          </a:p>
          <a:p>
            <a:pPr>
              <a:lnSpc>
                <a:spcPct val="80000"/>
              </a:lnSpc>
            </a:pPr>
            <a:endParaRPr lang="en-US" sz="1600" dirty="0"/>
          </a:p>
          <a:p>
            <a:pPr marL="0" indent="0">
              <a:lnSpc>
                <a:spcPct val="80000"/>
              </a:lnSpc>
              <a:buNone/>
            </a:pPr>
            <a:endParaRPr lang="en-US" sz="1600" dirty="0"/>
          </a:p>
          <a:p>
            <a:pPr>
              <a:lnSpc>
                <a:spcPct val="80000"/>
              </a:lnSpc>
              <a:buFont typeface="Wingdings" pitchFamily="2" charset="2"/>
              <a:buNone/>
            </a:pPr>
            <a:r>
              <a:rPr lang="en-US" sz="1600" dirty="0"/>
              <a:t>Presenter: Linda Steele</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Who should attend? Anyone</a:t>
            </a:r>
          </a:p>
          <a:p>
            <a:pPr>
              <a:lnSpc>
                <a:spcPct val="80000"/>
              </a:lnSpc>
              <a:buFont typeface="Wingdings" pitchFamily="2" charset="2"/>
              <a:buNone/>
            </a:pPr>
            <a:r>
              <a:rPr lang="en-US" sz="1600" dirty="0"/>
              <a:t>Prerequisite:  none</a:t>
            </a:r>
            <a:r>
              <a:rPr lang="en-US" sz="1600" b="0" dirty="0"/>
              <a:t>    </a:t>
            </a:r>
            <a:endParaRPr lang="en-US" sz="1600" dirty="0"/>
          </a:p>
          <a:p>
            <a:pPr>
              <a:lnSpc>
                <a:spcPct val="80000"/>
              </a:lnSpc>
              <a:buFont typeface="Wingdings" pitchFamily="2" charset="2"/>
              <a:buNone/>
            </a:pPr>
            <a:r>
              <a:rPr lang="en-US" sz="1600" dirty="0"/>
              <a:t>Program Length: 1 hour</a:t>
            </a:r>
          </a:p>
          <a:p>
            <a:pPr>
              <a:lnSpc>
                <a:spcPct val="80000"/>
              </a:lnSpc>
              <a:buNone/>
            </a:pPr>
            <a:r>
              <a:rPr lang="en-US" sz="1600" dirty="0"/>
              <a:t>CPE awarded:      1  hour Business Management and Organization</a:t>
            </a:r>
            <a:endParaRPr lang="en-US" sz="1300" dirty="0"/>
          </a:p>
          <a:p>
            <a:pPr>
              <a:lnSpc>
                <a:spcPct val="80000"/>
              </a:lnSpc>
            </a:pPr>
            <a:endParaRPr lang="en-US" sz="1300" dirty="0"/>
          </a:p>
          <a:p>
            <a:pPr>
              <a:lnSpc>
                <a:spcPct val="80000"/>
              </a:lnSpc>
            </a:pPr>
            <a:endParaRPr lang="en-US" sz="1600" dirty="0"/>
          </a:p>
          <a:p>
            <a:pPr>
              <a:lnSpc>
                <a:spcPct val="80000"/>
              </a:lnSpc>
            </a:pPr>
            <a:endParaRPr lang="en-US" sz="1600" dirty="0"/>
          </a:p>
          <a:p>
            <a:pPr>
              <a:lnSpc>
                <a:spcPct val="80000"/>
              </a:lnSpc>
            </a:pPr>
            <a:endParaRPr lang="en-US" sz="1600" dirty="0"/>
          </a:p>
        </p:txBody>
      </p:sp>
    </p:spTree>
    <p:extLst>
      <p:ext uri="{BB962C8B-B14F-4D97-AF65-F5344CB8AC3E}">
        <p14:creationId xmlns:p14="http://schemas.microsoft.com/office/powerpoint/2010/main" val="27299410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p:spPr>
        <p:txBody>
          <a:bodyPr/>
          <a:lstStyle/>
          <a:p>
            <a:fld id="{F30559A5-CA54-4703-880E-2BD1E309A7D1}" type="slidenum">
              <a:rPr lang="en-US"/>
              <a:pPr/>
              <a:t>45</a:t>
            </a:fld>
            <a:endParaRPr lang="en-US" dirty="0"/>
          </a:p>
        </p:txBody>
      </p:sp>
      <p:sp>
        <p:nvSpPr>
          <p:cNvPr id="48131" name="Rectangle 2"/>
          <p:cNvSpPr>
            <a:spLocks noGrp="1" noChangeArrowheads="1"/>
          </p:cNvSpPr>
          <p:nvPr>
            <p:ph type="title"/>
          </p:nvPr>
        </p:nvSpPr>
        <p:spPr>
          <a:xfrm>
            <a:off x="304800" y="152400"/>
            <a:ext cx="7391400" cy="762000"/>
          </a:xfrm>
        </p:spPr>
        <p:txBody>
          <a:bodyPr/>
          <a:lstStyle/>
          <a:p>
            <a:pPr algn="ctr"/>
            <a:r>
              <a:rPr lang="en-US" dirty="0">
                <a:solidFill>
                  <a:schemeClr val="accent1"/>
                </a:solidFill>
              </a:rPr>
              <a:t>Management Training</a:t>
            </a:r>
          </a:p>
        </p:txBody>
      </p:sp>
      <p:sp>
        <p:nvSpPr>
          <p:cNvPr id="48132" name="Rectangle 3"/>
          <p:cNvSpPr>
            <a:spLocks noGrp="1" noChangeArrowheads="1"/>
          </p:cNvSpPr>
          <p:nvPr>
            <p:ph type="body" idx="1"/>
          </p:nvPr>
        </p:nvSpPr>
        <p:spPr>
          <a:xfrm>
            <a:off x="381000" y="1066800"/>
            <a:ext cx="7391400" cy="5791200"/>
          </a:xfrm>
        </p:spPr>
        <p:txBody>
          <a:bodyPr/>
          <a:lstStyle/>
          <a:p>
            <a:pPr>
              <a:lnSpc>
                <a:spcPct val="80000"/>
              </a:lnSpc>
              <a:buFont typeface="Wingdings" pitchFamily="2" charset="2"/>
              <a:buNone/>
            </a:pPr>
            <a:r>
              <a:rPr lang="en-US" sz="1600" dirty="0"/>
              <a:t>Session Description </a:t>
            </a:r>
          </a:p>
          <a:p>
            <a:pPr>
              <a:lnSpc>
                <a:spcPct val="80000"/>
              </a:lnSpc>
              <a:buFont typeface="Wingdings" pitchFamily="2" charset="2"/>
              <a:buNone/>
            </a:pPr>
            <a:r>
              <a:rPr lang="en-US" sz="1600" dirty="0"/>
              <a:t>    This session will teach the participants how to manage multiple projects.</a:t>
            </a:r>
          </a:p>
          <a:p>
            <a:pPr>
              <a:lnSpc>
                <a:spcPct val="80000"/>
              </a:lnSpc>
              <a:buFont typeface="Wingdings" pitchFamily="2" charset="2"/>
              <a:buNone/>
            </a:pPr>
            <a:r>
              <a:rPr lang="en-US" sz="1600" dirty="0"/>
              <a:t>                 </a:t>
            </a:r>
          </a:p>
          <a:p>
            <a:pPr>
              <a:lnSpc>
                <a:spcPct val="80000"/>
              </a:lnSpc>
              <a:buFont typeface="Wingdings" pitchFamily="2" charset="2"/>
              <a:buNone/>
            </a:pPr>
            <a:r>
              <a:rPr lang="en-US" sz="1600" dirty="0"/>
              <a:t>This level includes:</a:t>
            </a:r>
          </a:p>
          <a:p>
            <a:pPr>
              <a:lnSpc>
                <a:spcPct val="80000"/>
              </a:lnSpc>
              <a:buNone/>
            </a:pPr>
            <a:r>
              <a:rPr lang="en-US" sz="1600" dirty="0"/>
              <a:t>                </a:t>
            </a:r>
          </a:p>
          <a:p>
            <a:pPr>
              <a:lnSpc>
                <a:spcPct val="80000"/>
              </a:lnSpc>
              <a:buNone/>
            </a:pPr>
            <a:r>
              <a:rPr lang="en-US" sz="1600" dirty="0"/>
              <a:t>At the completion of this session the team member will:</a:t>
            </a:r>
          </a:p>
          <a:p>
            <a:pPr>
              <a:lnSpc>
                <a:spcPct val="80000"/>
              </a:lnSpc>
            </a:pPr>
            <a:r>
              <a:rPr lang="en-US" sz="1600" dirty="0"/>
              <a:t>learn steps to managing people more effectively</a:t>
            </a:r>
          </a:p>
          <a:p>
            <a:pPr>
              <a:lnSpc>
                <a:spcPct val="80000"/>
              </a:lnSpc>
            </a:pPr>
            <a:r>
              <a:rPr lang="en-US" sz="1600" dirty="0"/>
              <a:t>learn how to get organized and stay that way</a:t>
            </a:r>
          </a:p>
          <a:p>
            <a:pPr>
              <a:lnSpc>
                <a:spcPct val="80000"/>
              </a:lnSpc>
            </a:pPr>
            <a:r>
              <a:rPr lang="en-US" sz="1600" dirty="0"/>
              <a:t>learn how to overcome the most common barriers to employee issues</a:t>
            </a:r>
          </a:p>
          <a:p>
            <a:pPr>
              <a:lnSpc>
                <a:spcPct val="80000"/>
              </a:lnSpc>
            </a:pPr>
            <a:endParaRPr lang="en-US" sz="1600" dirty="0"/>
          </a:p>
          <a:p>
            <a:pPr>
              <a:lnSpc>
                <a:spcPct val="80000"/>
              </a:lnSpc>
            </a:pPr>
            <a:endParaRPr lang="en-US" sz="1600" dirty="0"/>
          </a:p>
          <a:p>
            <a:pPr marL="0" indent="0">
              <a:lnSpc>
                <a:spcPct val="80000"/>
              </a:lnSpc>
              <a:buNone/>
            </a:pPr>
            <a:endParaRPr lang="en-US" sz="1600" dirty="0"/>
          </a:p>
          <a:p>
            <a:pPr>
              <a:lnSpc>
                <a:spcPct val="80000"/>
              </a:lnSpc>
              <a:buFont typeface="Wingdings" pitchFamily="2" charset="2"/>
              <a:buNone/>
            </a:pPr>
            <a:r>
              <a:rPr lang="en-US" sz="1600" dirty="0"/>
              <a:t>Presenter: Linda Steele</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Who should attend? Anyone</a:t>
            </a:r>
          </a:p>
          <a:p>
            <a:pPr>
              <a:lnSpc>
                <a:spcPct val="80000"/>
              </a:lnSpc>
              <a:buFont typeface="Wingdings" pitchFamily="2" charset="2"/>
              <a:buNone/>
            </a:pPr>
            <a:r>
              <a:rPr lang="en-US" sz="1600" dirty="0"/>
              <a:t>Prerequisite:  none</a:t>
            </a:r>
            <a:r>
              <a:rPr lang="en-US" sz="1600" b="0" dirty="0"/>
              <a:t>    </a:t>
            </a:r>
            <a:endParaRPr lang="en-US" sz="1600" dirty="0"/>
          </a:p>
          <a:p>
            <a:pPr>
              <a:lnSpc>
                <a:spcPct val="80000"/>
              </a:lnSpc>
              <a:buFont typeface="Wingdings" pitchFamily="2" charset="2"/>
              <a:buNone/>
            </a:pPr>
            <a:r>
              <a:rPr lang="en-US" sz="1600" dirty="0"/>
              <a:t>Program Length: 2 hours</a:t>
            </a:r>
          </a:p>
          <a:p>
            <a:pPr>
              <a:lnSpc>
                <a:spcPct val="80000"/>
              </a:lnSpc>
              <a:buNone/>
            </a:pPr>
            <a:r>
              <a:rPr lang="en-US" sz="1600" dirty="0"/>
              <a:t>CPE awarded:      2 hours Business Management and Organization</a:t>
            </a:r>
            <a:endParaRPr lang="en-US" sz="1300" dirty="0"/>
          </a:p>
          <a:p>
            <a:pPr>
              <a:lnSpc>
                <a:spcPct val="80000"/>
              </a:lnSpc>
            </a:pPr>
            <a:endParaRPr lang="en-US" sz="1300" dirty="0"/>
          </a:p>
          <a:p>
            <a:pPr>
              <a:lnSpc>
                <a:spcPct val="80000"/>
              </a:lnSpc>
            </a:pPr>
            <a:endParaRPr lang="en-US" sz="1600" dirty="0"/>
          </a:p>
          <a:p>
            <a:pPr>
              <a:lnSpc>
                <a:spcPct val="80000"/>
              </a:lnSpc>
            </a:pPr>
            <a:endParaRPr lang="en-US" sz="1600" dirty="0"/>
          </a:p>
          <a:p>
            <a:pPr>
              <a:lnSpc>
                <a:spcPct val="80000"/>
              </a:lnSpc>
            </a:pPr>
            <a:endParaRPr lang="en-US" sz="1600" dirty="0"/>
          </a:p>
        </p:txBody>
      </p:sp>
    </p:spTree>
    <p:extLst>
      <p:ext uri="{BB962C8B-B14F-4D97-AF65-F5344CB8AC3E}">
        <p14:creationId xmlns:p14="http://schemas.microsoft.com/office/powerpoint/2010/main" val="24726085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46</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New Year Resolution Bingo</a:t>
            </a:r>
          </a:p>
        </p:txBody>
      </p:sp>
      <p:sp>
        <p:nvSpPr>
          <p:cNvPr id="46084" name="Rectangle 3"/>
          <p:cNvSpPr>
            <a:spLocks noGrp="1" noChangeArrowheads="1"/>
          </p:cNvSpPr>
          <p:nvPr>
            <p:ph type="body" idx="1"/>
          </p:nvPr>
        </p:nvSpPr>
        <p:spPr>
          <a:xfrm>
            <a:off x="381000" y="1143000"/>
            <a:ext cx="7391400" cy="51816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use a Bingo game to teach participants tools they should use in the new year such as out of office, active listening, and other taught skills as a review.</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learn to use tools for better time management</a:t>
            </a:r>
          </a:p>
          <a:p>
            <a:pPr>
              <a:lnSpc>
                <a:spcPct val="90000"/>
              </a:lnSpc>
            </a:pPr>
            <a:r>
              <a:rPr lang="en-US" sz="1600" dirty="0"/>
              <a:t>learn to use tools for etiquette purposes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Font typeface="Wingdings" pitchFamily="2" charset="2"/>
              <a:buNone/>
            </a:pPr>
            <a:r>
              <a:rPr lang="en-US" sz="1600" dirty="0"/>
              <a:t>CPE awarded:      1 hour Personal Development</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16310381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47</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Receptionist Skills</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give skills needed to be a receptionist.</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have a list of computer programs to use for organization</a:t>
            </a:r>
          </a:p>
          <a:p>
            <a:pPr>
              <a:lnSpc>
                <a:spcPct val="90000"/>
              </a:lnSpc>
            </a:pPr>
            <a:r>
              <a:rPr lang="en-US" sz="1600" dirty="0"/>
              <a:t>have a list to determine defined roles</a:t>
            </a:r>
          </a:p>
          <a:p>
            <a:pPr>
              <a:lnSpc>
                <a:spcPct val="90000"/>
              </a:lnSpc>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2  hours</a:t>
            </a:r>
          </a:p>
          <a:p>
            <a:pPr>
              <a:lnSpc>
                <a:spcPct val="90000"/>
              </a:lnSpc>
              <a:buFont typeface="Wingdings" pitchFamily="2" charset="2"/>
              <a:buNone/>
            </a:pPr>
            <a:r>
              <a:rPr lang="en-US" sz="1600" dirty="0"/>
              <a:t>CPE awarded:      2 hour HR</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12442939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48</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Running an Effective Meeting</a:t>
            </a:r>
          </a:p>
        </p:txBody>
      </p:sp>
      <p:sp>
        <p:nvSpPr>
          <p:cNvPr id="46084" name="Rectangle 3"/>
          <p:cNvSpPr>
            <a:spLocks noGrp="1" noChangeArrowheads="1"/>
          </p:cNvSpPr>
          <p:nvPr>
            <p:ph type="body" idx="1"/>
          </p:nvPr>
        </p:nvSpPr>
        <p:spPr>
          <a:xfrm>
            <a:off x="381000" y="1219200"/>
            <a:ext cx="7391400" cy="51054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techniques to run an effective meeting.</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have steps to run an effective meeting</a:t>
            </a:r>
          </a:p>
          <a:p>
            <a:pPr>
              <a:lnSpc>
                <a:spcPct val="90000"/>
              </a:lnSpc>
            </a:pPr>
            <a:r>
              <a:rPr lang="en-US" sz="1600" dirty="0"/>
              <a:t>learn to create good agendas</a:t>
            </a:r>
          </a:p>
          <a:p>
            <a:pPr>
              <a:lnSpc>
                <a:spcPct val="90000"/>
              </a:lnSpc>
            </a:pPr>
            <a:r>
              <a:rPr lang="en-US" sz="1600" dirty="0"/>
              <a:t>have a checklist of things to do for future reference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None/>
            </a:pPr>
            <a:r>
              <a:rPr lang="en-US" sz="1600" dirty="0"/>
              <a:t>CPE awarded:      1 hour Business Management and Organization</a:t>
            </a:r>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237102709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49</a:t>
            </a:fld>
            <a:endParaRPr lang="en-US" dirty="0"/>
          </a:p>
        </p:txBody>
      </p:sp>
      <p:sp>
        <p:nvSpPr>
          <p:cNvPr id="46083" name="Rectangle 2"/>
          <p:cNvSpPr>
            <a:spLocks noGrp="1" noChangeArrowheads="1"/>
          </p:cNvSpPr>
          <p:nvPr>
            <p:ph type="title"/>
          </p:nvPr>
        </p:nvSpPr>
        <p:spPr/>
        <p:txBody>
          <a:bodyPr/>
          <a:lstStyle/>
          <a:p>
            <a:r>
              <a:rPr lang="en-US" dirty="0">
                <a:solidFill>
                  <a:schemeClr val="accent1"/>
                </a:solidFill>
              </a:rPr>
              <a:t>Spelling for Business</a:t>
            </a:r>
          </a:p>
        </p:txBody>
      </p:sp>
      <p:sp>
        <p:nvSpPr>
          <p:cNvPr id="46084" name="Rectangle 3"/>
          <p:cNvSpPr>
            <a:spLocks noGrp="1" noChangeArrowheads="1"/>
          </p:cNvSpPr>
          <p:nvPr>
            <p:ph type="body" idx="1"/>
          </p:nvPr>
        </p:nvSpPr>
        <p:spPr>
          <a:xfrm>
            <a:off x="381000" y="1219200"/>
            <a:ext cx="7391400" cy="51054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spelling rules as they apply to misspelled words in business.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be able to identify frequently misspelled words</a:t>
            </a:r>
          </a:p>
          <a:p>
            <a:pPr>
              <a:lnSpc>
                <a:spcPct val="90000"/>
              </a:lnSpc>
            </a:pPr>
            <a:r>
              <a:rPr lang="en-US" sz="1600" dirty="0"/>
              <a:t>be able to identify the most common mistakes in English and correct them</a:t>
            </a:r>
          </a:p>
          <a:p>
            <a:pPr marL="0" indent="0">
              <a:lnSpc>
                <a:spcPct val="90000"/>
              </a:lnSpc>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1.5  hours Communications and Marketing</a:t>
            </a:r>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3886384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1371600" y="6172200"/>
            <a:ext cx="1905000" cy="457200"/>
          </a:xfrm>
          <a:prstGeom prst="rect">
            <a:avLst/>
          </a:prstGeom>
        </p:spPr>
        <p:txBody>
          <a:bodyPr/>
          <a:lstStyle/>
          <a:p>
            <a:pPr>
              <a:defRPr/>
            </a:pPr>
            <a:fld id="{A353ED28-3DB1-48F7-B369-484AFA2B047F}" type="slidenum">
              <a:rPr lang="en-US" smtClean="0"/>
              <a:pPr>
                <a:defRPr/>
              </a:pPr>
              <a:t>5</a:t>
            </a:fld>
            <a:endParaRPr lang="en-US" dirty="0"/>
          </a:p>
        </p:txBody>
      </p:sp>
      <p:sp>
        <p:nvSpPr>
          <p:cNvPr id="3" name="Text Box 46"/>
          <p:cNvSpPr txBox="1">
            <a:spLocks noChangeArrowheads="1"/>
          </p:cNvSpPr>
          <p:nvPr/>
        </p:nvSpPr>
        <p:spPr bwMode="auto">
          <a:xfrm>
            <a:off x="6477000" y="2590800"/>
            <a:ext cx="1524000" cy="581025"/>
          </a:xfrm>
          <a:prstGeom prst="rect">
            <a:avLst/>
          </a:prstGeom>
          <a:noFill/>
          <a:ln w="9525">
            <a:noFill/>
            <a:miter lim="800000"/>
            <a:headEnd/>
            <a:tailEnd/>
          </a:ln>
        </p:spPr>
        <p:txBody>
          <a:bodyPr>
            <a:spAutoFit/>
          </a:bodyPr>
          <a:lstStyle/>
          <a:p>
            <a:pPr>
              <a:spcBef>
                <a:spcPct val="50000"/>
              </a:spcBef>
            </a:pPr>
            <a:r>
              <a:rPr lang="en-US" sz="1600" dirty="0">
                <a:latin typeface="Arial" charset="0"/>
              </a:rPr>
              <a:t>All classes are </a:t>
            </a:r>
            <a:r>
              <a:rPr lang="en-US" sz="1600" u="sng" dirty="0">
                <a:latin typeface="Arial" charset="0"/>
              </a:rPr>
              <a:t>group-live</a:t>
            </a:r>
          </a:p>
        </p:txBody>
      </p:sp>
      <p:sp>
        <p:nvSpPr>
          <p:cNvPr id="4" name="Text Box 47"/>
          <p:cNvSpPr txBox="1">
            <a:spLocks noChangeArrowheads="1"/>
          </p:cNvSpPr>
          <p:nvPr/>
        </p:nvSpPr>
        <p:spPr bwMode="auto">
          <a:xfrm>
            <a:off x="6477000" y="3352800"/>
            <a:ext cx="1524000" cy="1314450"/>
          </a:xfrm>
          <a:prstGeom prst="rect">
            <a:avLst/>
          </a:prstGeom>
          <a:noFill/>
          <a:ln w="9525">
            <a:noFill/>
            <a:miter lim="800000"/>
            <a:headEnd/>
            <a:tailEnd/>
          </a:ln>
        </p:spPr>
        <p:txBody>
          <a:bodyPr>
            <a:spAutoFit/>
          </a:bodyPr>
          <a:lstStyle/>
          <a:p>
            <a:pPr>
              <a:spcBef>
                <a:spcPct val="50000"/>
              </a:spcBef>
            </a:pPr>
            <a:r>
              <a:rPr lang="en-US" sz="1600" dirty="0">
                <a:latin typeface="Arial" charset="0"/>
              </a:rPr>
              <a:t>No advanced prep work is required for any of the classes.</a:t>
            </a:r>
          </a:p>
        </p:txBody>
      </p:sp>
      <p:sp>
        <p:nvSpPr>
          <p:cNvPr id="5" name="Rectangle 2"/>
          <p:cNvSpPr txBox="1">
            <a:spLocks noChangeArrowheads="1"/>
          </p:cNvSpPr>
          <p:nvPr/>
        </p:nvSpPr>
        <p:spPr>
          <a:xfrm>
            <a:off x="304800" y="0"/>
            <a:ext cx="7391400" cy="609600"/>
          </a:xfrm>
          <a:prstGeom prst="rect">
            <a:avLst/>
          </a:prstGeom>
        </p:spPr>
        <p:txBody>
          <a:bodyPr/>
          <a:lstStyle>
            <a:lvl1pPr algn="l" rtl="0" eaLnBrk="0" fontAlgn="base" hangingPunct="0">
              <a:spcBef>
                <a:spcPct val="0"/>
              </a:spcBef>
              <a:spcAft>
                <a:spcPct val="0"/>
              </a:spcAft>
              <a:defRPr sz="4000" b="1">
                <a:solidFill>
                  <a:schemeClr val="tx2"/>
                </a:solidFill>
                <a:latin typeface="+mj-lt"/>
                <a:ea typeface="+mj-ea"/>
                <a:cs typeface="+mj-cs"/>
              </a:defRPr>
            </a:lvl1pPr>
            <a:lvl2pPr algn="l" rtl="0" eaLnBrk="0" fontAlgn="base" hangingPunct="0">
              <a:spcBef>
                <a:spcPct val="0"/>
              </a:spcBef>
              <a:spcAft>
                <a:spcPct val="0"/>
              </a:spcAft>
              <a:defRPr sz="4000" b="1">
                <a:solidFill>
                  <a:schemeClr val="tx2"/>
                </a:solidFill>
                <a:latin typeface="Arial" charset="0"/>
              </a:defRPr>
            </a:lvl2pPr>
            <a:lvl3pPr algn="l" rtl="0" eaLnBrk="0" fontAlgn="base" hangingPunct="0">
              <a:spcBef>
                <a:spcPct val="0"/>
              </a:spcBef>
              <a:spcAft>
                <a:spcPct val="0"/>
              </a:spcAft>
              <a:defRPr sz="4000" b="1">
                <a:solidFill>
                  <a:schemeClr val="tx2"/>
                </a:solidFill>
                <a:latin typeface="Arial" charset="0"/>
              </a:defRPr>
            </a:lvl3pPr>
            <a:lvl4pPr algn="l" rtl="0" eaLnBrk="0" fontAlgn="base" hangingPunct="0">
              <a:spcBef>
                <a:spcPct val="0"/>
              </a:spcBef>
              <a:spcAft>
                <a:spcPct val="0"/>
              </a:spcAft>
              <a:defRPr sz="4000" b="1">
                <a:solidFill>
                  <a:schemeClr val="tx2"/>
                </a:solidFill>
                <a:latin typeface="Arial" charset="0"/>
              </a:defRPr>
            </a:lvl4pPr>
            <a:lvl5pPr algn="l" rtl="0" eaLnBrk="0" fontAlgn="base" hangingPunct="0">
              <a:spcBef>
                <a:spcPct val="0"/>
              </a:spcBef>
              <a:spcAft>
                <a:spcPct val="0"/>
              </a:spcAft>
              <a:defRPr sz="4000" b="1">
                <a:solidFill>
                  <a:schemeClr val="tx2"/>
                </a:solidFill>
                <a:latin typeface="Arial" charset="0"/>
              </a:defRPr>
            </a:lvl5pPr>
            <a:lvl6pPr marL="457200" algn="l" rtl="0" eaLnBrk="0" fontAlgn="base" hangingPunct="0">
              <a:spcBef>
                <a:spcPct val="0"/>
              </a:spcBef>
              <a:spcAft>
                <a:spcPct val="0"/>
              </a:spcAft>
              <a:defRPr sz="4000" b="1">
                <a:solidFill>
                  <a:schemeClr val="tx2"/>
                </a:solidFill>
                <a:latin typeface="Arial" charset="0"/>
              </a:defRPr>
            </a:lvl6pPr>
            <a:lvl7pPr marL="914400" algn="l" rtl="0" eaLnBrk="0" fontAlgn="base" hangingPunct="0">
              <a:spcBef>
                <a:spcPct val="0"/>
              </a:spcBef>
              <a:spcAft>
                <a:spcPct val="0"/>
              </a:spcAft>
              <a:defRPr sz="4000" b="1">
                <a:solidFill>
                  <a:schemeClr val="tx2"/>
                </a:solidFill>
                <a:latin typeface="Arial" charset="0"/>
              </a:defRPr>
            </a:lvl7pPr>
            <a:lvl8pPr marL="1371600" algn="l" rtl="0" eaLnBrk="0" fontAlgn="base" hangingPunct="0">
              <a:spcBef>
                <a:spcPct val="0"/>
              </a:spcBef>
              <a:spcAft>
                <a:spcPct val="0"/>
              </a:spcAft>
              <a:defRPr sz="4000" b="1">
                <a:solidFill>
                  <a:schemeClr val="tx2"/>
                </a:solidFill>
                <a:latin typeface="Arial" charset="0"/>
              </a:defRPr>
            </a:lvl8pPr>
            <a:lvl9pPr marL="1828800" algn="l" rtl="0" eaLnBrk="0" fontAlgn="base" hangingPunct="0">
              <a:spcBef>
                <a:spcPct val="0"/>
              </a:spcBef>
              <a:spcAft>
                <a:spcPct val="0"/>
              </a:spcAft>
              <a:defRPr sz="4000" b="1">
                <a:solidFill>
                  <a:schemeClr val="tx2"/>
                </a:solidFill>
                <a:latin typeface="Arial" charset="0"/>
              </a:defRPr>
            </a:lvl9pPr>
          </a:lstStyle>
          <a:p>
            <a:r>
              <a:rPr lang="en-US" sz="3600" dirty="0">
                <a:solidFill>
                  <a:schemeClr val="accent1"/>
                </a:solidFill>
              </a:rPr>
              <a:t>Table of Contents</a:t>
            </a:r>
          </a:p>
        </p:txBody>
      </p:sp>
      <p:graphicFrame>
        <p:nvGraphicFramePr>
          <p:cNvPr id="7" name="Object 6">
            <a:extLst>
              <a:ext uri="{FF2B5EF4-FFF2-40B4-BE49-F238E27FC236}">
                <a16:creationId xmlns:a16="http://schemas.microsoft.com/office/drawing/2014/main" id="{2298651C-745E-40CE-9DE0-8B663AD79597}"/>
              </a:ext>
            </a:extLst>
          </p:cNvPr>
          <p:cNvGraphicFramePr>
            <a:graphicFrameLocks noChangeAspect="1"/>
          </p:cNvGraphicFramePr>
          <p:nvPr>
            <p:extLst>
              <p:ext uri="{D42A27DB-BD31-4B8C-83A1-F6EECF244321}">
                <p14:modId xmlns:p14="http://schemas.microsoft.com/office/powerpoint/2010/main" val="1264598381"/>
              </p:ext>
            </p:extLst>
          </p:nvPr>
        </p:nvGraphicFramePr>
        <p:xfrm>
          <a:off x="304800" y="609600"/>
          <a:ext cx="6019800" cy="5486400"/>
        </p:xfrm>
        <a:graphic>
          <a:graphicData uri="http://schemas.openxmlformats.org/presentationml/2006/ole">
            <mc:AlternateContent xmlns:mc="http://schemas.openxmlformats.org/markup-compatibility/2006">
              <mc:Choice xmlns:v="urn:schemas-microsoft-com:vml" Requires="v">
                <p:oleObj spid="_x0000_s4098" name="Document" r:id="rId3" imgW="5942845" imgH="9586112" progId="Word.Document.12">
                  <p:embed/>
                </p:oleObj>
              </mc:Choice>
              <mc:Fallback>
                <p:oleObj name="Document" r:id="rId3" imgW="5942845" imgH="9586112" progId="Word.Document.12">
                  <p:embed/>
                  <p:pic>
                    <p:nvPicPr>
                      <p:cNvPr id="7" name="Object 6">
                        <a:extLst>
                          <a:ext uri="{FF2B5EF4-FFF2-40B4-BE49-F238E27FC236}">
                            <a16:creationId xmlns:a16="http://schemas.microsoft.com/office/drawing/2014/main" id="{2298651C-745E-40CE-9DE0-8B663AD79597}"/>
                          </a:ext>
                        </a:extLst>
                      </p:cNvPr>
                      <p:cNvPicPr/>
                      <p:nvPr/>
                    </p:nvPicPr>
                    <p:blipFill>
                      <a:blip r:embed="rId4"/>
                      <a:stretch>
                        <a:fillRect/>
                      </a:stretch>
                    </p:blipFill>
                    <p:spPr>
                      <a:xfrm>
                        <a:off x="304800" y="609600"/>
                        <a:ext cx="6019800" cy="5486400"/>
                      </a:xfrm>
                      <a:prstGeom prst="rect">
                        <a:avLst/>
                      </a:prstGeom>
                    </p:spPr>
                  </p:pic>
                </p:oleObj>
              </mc:Fallback>
            </mc:AlternateContent>
          </a:graphicData>
        </a:graphic>
      </p:graphicFrame>
    </p:spTree>
    <p:extLst>
      <p:ext uri="{BB962C8B-B14F-4D97-AF65-F5344CB8AC3E}">
        <p14:creationId xmlns:p14="http://schemas.microsoft.com/office/powerpoint/2010/main" val="370160852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50</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Success Habits</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the success habits.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rate their success habits</a:t>
            </a:r>
          </a:p>
          <a:p>
            <a:pPr>
              <a:lnSpc>
                <a:spcPct val="90000"/>
              </a:lnSpc>
            </a:pPr>
            <a:r>
              <a:rPr lang="en-US" sz="1600" dirty="0"/>
              <a:t>identify areas of improvement to make them more successful</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Font typeface="Wingdings" pitchFamily="2" charset="2"/>
              <a:buNone/>
            </a:pPr>
            <a:r>
              <a:rPr lang="en-US" sz="1600" dirty="0"/>
              <a:t>CPE awarded:      1 hour Personal Development</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36329950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51</a:t>
            </a:fld>
            <a:endParaRPr lang="en-US" dirty="0"/>
          </a:p>
        </p:txBody>
      </p:sp>
      <p:sp>
        <p:nvSpPr>
          <p:cNvPr id="54275" name="Rectangle 2"/>
          <p:cNvSpPr>
            <a:spLocks noGrp="1" noChangeArrowheads="1"/>
          </p:cNvSpPr>
          <p:nvPr>
            <p:ph type="title"/>
          </p:nvPr>
        </p:nvSpPr>
        <p:spPr>
          <a:xfrm>
            <a:off x="0" y="228600"/>
            <a:ext cx="8077200" cy="1143000"/>
          </a:xfrm>
        </p:spPr>
        <p:txBody>
          <a:bodyPr/>
          <a:lstStyle/>
          <a:p>
            <a:pPr algn="ctr"/>
            <a:r>
              <a:rPr lang="en-US" dirty="0">
                <a:solidFill>
                  <a:schemeClr val="accent1"/>
                </a:solidFill>
              </a:rPr>
              <a:t>Taking Ownership</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participants how take ownership.</a:t>
            </a:r>
          </a:p>
          <a:p>
            <a:pPr>
              <a:lnSpc>
                <a:spcPct val="80000"/>
              </a:lnSpc>
              <a:buFont typeface="Wingdings" pitchFamily="2" charset="2"/>
              <a:buNone/>
            </a:pPr>
            <a:r>
              <a:rPr lang="en-US" sz="1400" dirty="0"/>
              <a:t>                </a:t>
            </a:r>
          </a:p>
          <a:p>
            <a:pPr>
              <a:lnSpc>
                <a:spcPct val="80000"/>
              </a:lnSpc>
              <a:buFont typeface="Wingdings" pitchFamily="2" charset="2"/>
              <a:buNone/>
            </a:pPr>
            <a:r>
              <a:rPr lang="en-US" sz="1400" dirty="0"/>
              <a:t>At the completion of this session the team member will:</a:t>
            </a:r>
          </a:p>
          <a:p>
            <a:pPr>
              <a:lnSpc>
                <a:spcPct val="80000"/>
              </a:lnSpc>
            </a:pPr>
            <a:r>
              <a:rPr lang="en-US" sz="1400" dirty="0"/>
              <a:t>have goals set</a:t>
            </a:r>
          </a:p>
          <a:p>
            <a:pPr>
              <a:lnSpc>
                <a:spcPct val="80000"/>
              </a:lnSpc>
            </a:pPr>
            <a:r>
              <a:rPr lang="en-US" sz="1400" dirty="0"/>
              <a:t>have a career development program</a:t>
            </a:r>
          </a:p>
          <a:p>
            <a:pPr>
              <a:lnSpc>
                <a:spcPct val="80000"/>
              </a:lnSpc>
            </a:pPr>
            <a:endParaRPr lang="en-US" sz="1400" dirty="0"/>
          </a:p>
          <a:p>
            <a:pPr>
              <a:lnSpc>
                <a:spcPct val="80000"/>
              </a:lnSpc>
              <a:buFont typeface="Wingdings" pitchFamily="2" charset="2"/>
              <a:buNone/>
            </a:pPr>
            <a:r>
              <a:rPr lang="en-US" sz="1400" dirty="0"/>
              <a:t>Who should attend? Open to all</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CPE awarded:      1 hour personal development</a:t>
            </a:r>
          </a:p>
          <a:p>
            <a:pPr>
              <a:lnSpc>
                <a:spcPct val="80000"/>
              </a:lnSpc>
              <a:buFont typeface="Wingdings" pitchFamily="2" charset="2"/>
              <a:buNone/>
            </a:pPr>
            <a:endParaRPr lang="en-US" sz="1400" dirty="0"/>
          </a:p>
          <a:p>
            <a:pPr>
              <a:lnSpc>
                <a:spcPct val="80000"/>
              </a:lnSpc>
            </a:pPr>
            <a:endParaRPr lang="en-US" sz="1400" dirty="0"/>
          </a:p>
          <a:p>
            <a:pPr>
              <a:lnSpc>
                <a:spcPct val="80000"/>
              </a:lnSpc>
            </a:pPr>
            <a:endParaRPr lang="en-US" sz="1400" dirty="0"/>
          </a:p>
        </p:txBody>
      </p:sp>
    </p:spTree>
    <p:extLst>
      <p:ext uri="{BB962C8B-B14F-4D97-AF65-F5344CB8AC3E}">
        <p14:creationId xmlns:p14="http://schemas.microsoft.com/office/powerpoint/2010/main" val="7502927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p:spPr>
        <p:txBody>
          <a:bodyPr/>
          <a:lstStyle/>
          <a:p>
            <a:fld id="{F30559A5-CA54-4703-880E-2BD1E309A7D1}" type="slidenum">
              <a:rPr lang="en-US"/>
              <a:pPr/>
              <a:t>52</a:t>
            </a:fld>
            <a:endParaRPr lang="en-US" dirty="0"/>
          </a:p>
        </p:txBody>
      </p:sp>
      <p:sp>
        <p:nvSpPr>
          <p:cNvPr id="48131" name="Rectangle 2"/>
          <p:cNvSpPr>
            <a:spLocks noGrp="1" noChangeArrowheads="1"/>
          </p:cNvSpPr>
          <p:nvPr>
            <p:ph type="title"/>
          </p:nvPr>
        </p:nvSpPr>
        <p:spPr/>
        <p:txBody>
          <a:bodyPr/>
          <a:lstStyle/>
          <a:p>
            <a:r>
              <a:rPr lang="en-US" dirty="0">
                <a:solidFill>
                  <a:schemeClr val="accent1"/>
                </a:solidFill>
              </a:rPr>
              <a:t>Team Problem Solving</a:t>
            </a:r>
          </a:p>
        </p:txBody>
      </p:sp>
      <p:sp>
        <p:nvSpPr>
          <p:cNvPr id="48132" name="Rectangle 3"/>
          <p:cNvSpPr>
            <a:spLocks noGrp="1" noChangeArrowheads="1"/>
          </p:cNvSpPr>
          <p:nvPr>
            <p:ph type="body" idx="1"/>
          </p:nvPr>
        </p:nvSpPr>
        <p:spPr>
          <a:xfrm>
            <a:off x="381000" y="1371600"/>
            <a:ext cx="7391400" cy="5486400"/>
          </a:xfrm>
        </p:spPr>
        <p:txBody>
          <a:bodyPr/>
          <a:lstStyle/>
          <a:p>
            <a:pPr>
              <a:lnSpc>
                <a:spcPct val="80000"/>
              </a:lnSpc>
              <a:buFont typeface="Wingdings" pitchFamily="2" charset="2"/>
              <a:buNone/>
            </a:pPr>
            <a:r>
              <a:rPr lang="en-US" sz="1600" dirty="0"/>
              <a:t>Session Description </a:t>
            </a:r>
          </a:p>
          <a:p>
            <a:pPr>
              <a:lnSpc>
                <a:spcPct val="80000"/>
              </a:lnSpc>
              <a:buFont typeface="Wingdings" pitchFamily="2" charset="2"/>
              <a:buNone/>
            </a:pPr>
            <a:r>
              <a:rPr lang="en-US" sz="1600" dirty="0"/>
              <a:t>    This session will teach the participants how to work more effectively as a team.</a:t>
            </a:r>
          </a:p>
          <a:p>
            <a:pPr>
              <a:lnSpc>
                <a:spcPct val="80000"/>
              </a:lnSpc>
              <a:buFont typeface="Wingdings" pitchFamily="2" charset="2"/>
              <a:buNone/>
            </a:pPr>
            <a:r>
              <a:rPr lang="en-US" sz="1600" dirty="0"/>
              <a:t>                 </a:t>
            </a:r>
          </a:p>
          <a:p>
            <a:pPr>
              <a:lnSpc>
                <a:spcPct val="80000"/>
              </a:lnSpc>
              <a:buFont typeface="Wingdings" pitchFamily="2" charset="2"/>
              <a:buNone/>
            </a:pPr>
            <a:r>
              <a:rPr lang="en-US" sz="1600" dirty="0"/>
              <a:t>At the completion of this session the team member will:</a:t>
            </a:r>
          </a:p>
          <a:p>
            <a:pPr>
              <a:lnSpc>
                <a:spcPct val="80000"/>
              </a:lnSpc>
            </a:pPr>
            <a:r>
              <a:rPr lang="en-US" sz="1600" dirty="0"/>
              <a:t>be able to identify personality types that make up a team</a:t>
            </a:r>
          </a:p>
          <a:p>
            <a:pPr>
              <a:lnSpc>
                <a:spcPct val="80000"/>
              </a:lnSpc>
            </a:pPr>
            <a:r>
              <a:rPr lang="en-US" sz="1600" dirty="0"/>
              <a:t>work as a team on activities</a:t>
            </a:r>
          </a:p>
          <a:p>
            <a:pPr>
              <a:lnSpc>
                <a:spcPct val="80000"/>
              </a:lnSpc>
            </a:pPr>
            <a:r>
              <a:rPr lang="en-US" sz="1600" dirty="0"/>
              <a:t>learn to identify effective work teams</a:t>
            </a:r>
          </a:p>
          <a:p>
            <a:pPr>
              <a:lnSpc>
                <a:spcPct val="80000"/>
              </a:lnSpc>
            </a:pPr>
            <a:r>
              <a:rPr lang="en-US" sz="1600" dirty="0"/>
              <a:t>learn problem solving steps</a:t>
            </a:r>
          </a:p>
          <a:p>
            <a:pPr>
              <a:lnSpc>
                <a:spcPct val="80000"/>
              </a:lnSpc>
            </a:pPr>
            <a:endParaRPr lang="en-US" sz="1600" dirty="0"/>
          </a:p>
          <a:p>
            <a:pPr>
              <a:lnSpc>
                <a:spcPct val="80000"/>
              </a:lnSpc>
              <a:buFont typeface="Wingdings" pitchFamily="2" charset="2"/>
              <a:buNone/>
            </a:pPr>
            <a:r>
              <a:rPr lang="en-US" sz="1600" dirty="0"/>
              <a:t>Presenter: Linda Steele</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Who should attend? Mandatory for all </a:t>
            </a:r>
          </a:p>
          <a:p>
            <a:pPr>
              <a:lnSpc>
                <a:spcPct val="80000"/>
              </a:lnSpc>
              <a:buFont typeface="Wingdings" pitchFamily="2" charset="2"/>
              <a:buNone/>
            </a:pPr>
            <a:r>
              <a:rPr lang="en-US" sz="1600" dirty="0"/>
              <a:t>Prerequisite:  None </a:t>
            </a:r>
          </a:p>
          <a:p>
            <a:pPr>
              <a:lnSpc>
                <a:spcPct val="80000"/>
              </a:lnSpc>
              <a:buNone/>
            </a:pPr>
            <a:r>
              <a:rPr lang="en-US" sz="1600" dirty="0"/>
              <a:t>Level: Basic    </a:t>
            </a:r>
            <a:r>
              <a:rPr lang="en-US" sz="1600" b="0" dirty="0"/>
              <a:t>    </a:t>
            </a:r>
            <a:endParaRPr lang="en-US" sz="1600" dirty="0"/>
          </a:p>
          <a:p>
            <a:pPr>
              <a:lnSpc>
                <a:spcPct val="80000"/>
              </a:lnSpc>
              <a:buFont typeface="Wingdings" pitchFamily="2" charset="2"/>
              <a:buNone/>
            </a:pPr>
            <a:r>
              <a:rPr lang="en-US" sz="1600" dirty="0"/>
              <a:t>Program Length: 2 hours</a:t>
            </a:r>
          </a:p>
          <a:p>
            <a:pPr>
              <a:lnSpc>
                <a:spcPct val="80000"/>
              </a:lnSpc>
              <a:buFont typeface="Wingdings" pitchFamily="2" charset="2"/>
              <a:buNone/>
            </a:pPr>
            <a:r>
              <a:rPr lang="en-US" sz="1600" dirty="0"/>
              <a:t>CPE awarded:      2  hours Communications and Marketing</a:t>
            </a:r>
          </a:p>
          <a:p>
            <a:pPr>
              <a:lnSpc>
                <a:spcPct val="80000"/>
              </a:lnSpc>
              <a:buFont typeface="Wingdings" pitchFamily="2" charset="2"/>
              <a:buNone/>
            </a:pPr>
            <a:endParaRPr lang="en-US" sz="2000" dirty="0"/>
          </a:p>
          <a:p>
            <a:pPr>
              <a:lnSpc>
                <a:spcPct val="80000"/>
              </a:lnSpc>
            </a:pPr>
            <a:endParaRPr lang="en-US" sz="2000" dirty="0"/>
          </a:p>
          <a:p>
            <a:pPr>
              <a:lnSpc>
                <a:spcPct val="80000"/>
              </a:lnSpc>
            </a:pPr>
            <a:endParaRPr lang="en-US" sz="1600" dirty="0"/>
          </a:p>
          <a:p>
            <a:pPr>
              <a:lnSpc>
                <a:spcPct val="80000"/>
              </a:lnSpc>
            </a:pPr>
            <a:endParaRPr lang="en-US" sz="1600" dirty="0"/>
          </a:p>
          <a:p>
            <a:pPr>
              <a:lnSpc>
                <a:spcPct val="80000"/>
              </a:lnSpc>
            </a:pPr>
            <a:endParaRPr lang="en-US" sz="1600" dirty="0"/>
          </a:p>
        </p:txBody>
      </p:sp>
    </p:spTree>
    <p:extLst>
      <p:ext uri="{BB962C8B-B14F-4D97-AF65-F5344CB8AC3E}">
        <p14:creationId xmlns:p14="http://schemas.microsoft.com/office/powerpoint/2010/main" val="272668679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53</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10 Ways to Make Meetings More Effective</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the ten ways to make meetings more effective.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identify areas of improvement to make meetings more successful</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None/>
            </a:pPr>
            <a:r>
              <a:rPr lang="en-US" sz="1600" dirty="0"/>
              <a:t>CPE awarded:      1 hour Business Management and Organization</a:t>
            </a:r>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4365486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54</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Time Efficiency</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techniques to improve time management skills needed.</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gain strategies to manage time</a:t>
            </a:r>
          </a:p>
          <a:p>
            <a:pPr>
              <a:lnSpc>
                <a:spcPct val="90000"/>
              </a:lnSpc>
            </a:pPr>
            <a:r>
              <a:rPr lang="en-US" sz="1600" dirty="0"/>
              <a:t>learn to assign tasks in Outlook</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None/>
            </a:pPr>
            <a:r>
              <a:rPr lang="en-US" sz="1600" dirty="0"/>
              <a:t>CPE awarded:      1 hour Business Management and Organization</a:t>
            </a:r>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216484171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55</a:t>
            </a:fld>
            <a:endParaRPr lang="en-US" dirty="0"/>
          </a:p>
        </p:txBody>
      </p:sp>
      <p:sp>
        <p:nvSpPr>
          <p:cNvPr id="46083" name="Rectangle 2"/>
          <p:cNvSpPr>
            <a:spLocks noGrp="1" noChangeArrowheads="1"/>
          </p:cNvSpPr>
          <p:nvPr>
            <p:ph type="title"/>
          </p:nvPr>
        </p:nvSpPr>
        <p:spPr>
          <a:xfrm>
            <a:off x="76200" y="228600"/>
            <a:ext cx="8077200" cy="1143000"/>
          </a:xfrm>
        </p:spPr>
        <p:txBody>
          <a:bodyPr/>
          <a:lstStyle/>
          <a:p>
            <a:pPr algn="ctr"/>
            <a:r>
              <a:rPr lang="en-US" sz="3200" dirty="0">
                <a:solidFill>
                  <a:schemeClr val="accent1"/>
                </a:solidFill>
              </a:rPr>
              <a:t>Women In the Accounting Profession – Understanding Gender Differences</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500" dirty="0"/>
              <a:t>Session Description </a:t>
            </a:r>
          </a:p>
          <a:p>
            <a:pPr>
              <a:lnSpc>
                <a:spcPct val="90000"/>
              </a:lnSpc>
              <a:buFont typeface="Wingdings" pitchFamily="2" charset="2"/>
              <a:buNone/>
            </a:pPr>
            <a:r>
              <a:rPr lang="en-US" sz="1500" dirty="0"/>
              <a:t>    This session will give an understanding of gender differences in accounting today.</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Presenter: Linda Steele</a:t>
            </a:r>
          </a:p>
          <a:p>
            <a:pPr>
              <a:lnSpc>
                <a:spcPct val="90000"/>
              </a:lnSpc>
              <a:buFont typeface="Wingdings" pitchFamily="2" charset="2"/>
              <a:buNone/>
            </a:pPr>
            <a:r>
              <a:rPr lang="en-US" sz="1500" dirty="0"/>
              <a:t>                   </a:t>
            </a:r>
          </a:p>
          <a:p>
            <a:pPr>
              <a:lnSpc>
                <a:spcPct val="90000"/>
              </a:lnSpc>
              <a:buFont typeface="Wingdings" pitchFamily="2" charset="2"/>
              <a:buNone/>
            </a:pPr>
            <a:r>
              <a:rPr lang="en-US" sz="1500" dirty="0"/>
              <a:t>At the completion of this session the team member will: </a:t>
            </a:r>
          </a:p>
          <a:p>
            <a:pPr>
              <a:lnSpc>
                <a:spcPct val="90000"/>
              </a:lnSpc>
            </a:pPr>
            <a:r>
              <a:rPr lang="en-US" sz="1500" dirty="0"/>
              <a:t>look at recent studies</a:t>
            </a:r>
          </a:p>
          <a:p>
            <a:pPr>
              <a:lnSpc>
                <a:spcPct val="90000"/>
              </a:lnSpc>
            </a:pPr>
            <a:r>
              <a:rPr lang="en-US" sz="1500" dirty="0"/>
              <a:t>understand gender differences to help a woman better succeed</a:t>
            </a:r>
          </a:p>
          <a:p>
            <a:pPr>
              <a:lnSpc>
                <a:spcPct val="90000"/>
              </a:lnSpc>
            </a:pPr>
            <a:r>
              <a:rPr lang="en-US" sz="1500" dirty="0"/>
              <a:t>Provide tips for improving gaps </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Who should attend? Anyone</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Prerequisite: none</a:t>
            </a:r>
          </a:p>
          <a:p>
            <a:pPr>
              <a:lnSpc>
                <a:spcPct val="90000"/>
              </a:lnSpc>
              <a:buFont typeface="Wingdings" pitchFamily="2" charset="2"/>
              <a:buNone/>
            </a:pPr>
            <a:endParaRPr lang="en-US" sz="1500" dirty="0"/>
          </a:p>
          <a:p>
            <a:pPr>
              <a:lnSpc>
                <a:spcPct val="90000"/>
              </a:lnSpc>
              <a:buNone/>
            </a:pPr>
            <a:r>
              <a:rPr lang="en-US" sz="1500" dirty="0"/>
              <a:t>Level: Basic   </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Program Length: 1.5  hours</a:t>
            </a:r>
          </a:p>
          <a:p>
            <a:pPr>
              <a:lnSpc>
                <a:spcPct val="90000"/>
              </a:lnSpc>
              <a:buNone/>
            </a:pPr>
            <a:r>
              <a:rPr lang="en-US" sz="1500" dirty="0"/>
              <a:t>CPE awarded:      1.5 hours </a:t>
            </a:r>
            <a:r>
              <a:rPr lang="en-US" sz="1400" dirty="0"/>
              <a:t>Business Management and Organization</a:t>
            </a: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92962593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56</a:t>
            </a:fld>
            <a:endParaRPr lang="en-US" dirty="0"/>
          </a:p>
        </p:txBody>
      </p:sp>
      <p:sp>
        <p:nvSpPr>
          <p:cNvPr id="46083" name="Rectangle 2"/>
          <p:cNvSpPr>
            <a:spLocks noGrp="1" noChangeArrowheads="1"/>
          </p:cNvSpPr>
          <p:nvPr>
            <p:ph type="title"/>
          </p:nvPr>
        </p:nvSpPr>
        <p:spPr>
          <a:xfrm>
            <a:off x="76200" y="228600"/>
            <a:ext cx="8077200" cy="1143000"/>
          </a:xfrm>
        </p:spPr>
        <p:txBody>
          <a:bodyPr/>
          <a:lstStyle/>
          <a:p>
            <a:pPr algn="ctr"/>
            <a:r>
              <a:rPr lang="en-US" sz="3200" dirty="0">
                <a:solidFill>
                  <a:schemeClr val="accent1"/>
                </a:solidFill>
              </a:rPr>
              <a:t>Understanding the DISC</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500" dirty="0"/>
              <a:t>Session Description </a:t>
            </a:r>
          </a:p>
          <a:p>
            <a:pPr>
              <a:lnSpc>
                <a:spcPct val="90000"/>
              </a:lnSpc>
              <a:buFont typeface="Wingdings" pitchFamily="2" charset="2"/>
              <a:buNone/>
            </a:pPr>
            <a:r>
              <a:rPr lang="en-US" sz="1500" dirty="0"/>
              <a:t>    This session will give an understanding of how to use the DISC to work better with other employees.</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Presenter: Linda Steele</a:t>
            </a:r>
          </a:p>
          <a:p>
            <a:pPr>
              <a:lnSpc>
                <a:spcPct val="90000"/>
              </a:lnSpc>
              <a:buFont typeface="Wingdings" pitchFamily="2" charset="2"/>
              <a:buNone/>
            </a:pPr>
            <a:r>
              <a:rPr lang="en-US" sz="1500" dirty="0"/>
              <a:t>                   </a:t>
            </a:r>
          </a:p>
          <a:p>
            <a:pPr>
              <a:lnSpc>
                <a:spcPct val="90000"/>
              </a:lnSpc>
              <a:buFont typeface="Wingdings" pitchFamily="2" charset="2"/>
              <a:buNone/>
            </a:pPr>
            <a:r>
              <a:rPr lang="en-US" sz="1500" dirty="0"/>
              <a:t>At the completion of this session the team member will: </a:t>
            </a:r>
          </a:p>
          <a:p>
            <a:pPr>
              <a:lnSpc>
                <a:spcPct val="90000"/>
              </a:lnSpc>
            </a:pPr>
            <a:r>
              <a:rPr lang="en-US" sz="1500" dirty="0"/>
              <a:t>understand the motivation to work styles</a:t>
            </a:r>
          </a:p>
          <a:p>
            <a:pPr>
              <a:lnSpc>
                <a:spcPct val="90000"/>
              </a:lnSpc>
            </a:pPr>
            <a:r>
              <a:rPr lang="en-US" sz="1500" dirty="0"/>
              <a:t>understand how to communicate better with different styles</a:t>
            </a:r>
          </a:p>
          <a:p>
            <a:pPr>
              <a:lnSpc>
                <a:spcPct val="90000"/>
              </a:lnSpc>
            </a:pPr>
            <a:r>
              <a:rPr lang="en-US" sz="1500" dirty="0"/>
              <a:t>provide tips for improving gaps </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Who should attend? Anyone</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Prerequisite: none</a:t>
            </a:r>
          </a:p>
          <a:p>
            <a:pPr>
              <a:lnSpc>
                <a:spcPct val="90000"/>
              </a:lnSpc>
              <a:buFont typeface="Wingdings" pitchFamily="2" charset="2"/>
              <a:buNone/>
            </a:pPr>
            <a:endParaRPr lang="en-US" sz="1500" dirty="0"/>
          </a:p>
          <a:p>
            <a:pPr>
              <a:lnSpc>
                <a:spcPct val="90000"/>
              </a:lnSpc>
              <a:buNone/>
            </a:pPr>
            <a:r>
              <a:rPr lang="en-US" sz="1500" dirty="0"/>
              <a:t>Level: Basic   </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Program Length: 1  hour</a:t>
            </a:r>
          </a:p>
          <a:p>
            <a:pPr>
              <a:lnSpc>
                <a:spcPct val="90000"/>
              </a:lnSpc>
              <a:buNone/>
            </a:pPr>
            <a:r>
              <a:rPr lang="en-US" sz="1500" dirty="0"/>
              <a:t>CPE awarded:      1 hour </a:t>
            </a:r>
            <a:r>
              <a:rPr lang="en-US" sz="1400" dirty="0"/>
              <a:t>Business Management and Organization</a:t>
            </a: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393262449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57</a:t>
            </a:fld>
            <a:endParaRPr lang="en-US" dirty="0"/>
          </a:p>
        </p:txBody>
      </p:sp>
      <p:sp>
        <p:nvSpPr>
          <p:cNvPr id="46083" name="Rectangle 2"/>
          <p:cNvSpPr>
            <a:spLocks noGrp="1" noChangeArrowheads="1"/>
          </p:cNvSpPr>
          <p:nvPr>
            <p:ph type="title"/>
          </p:nvPr>
        </p:nvSpPr>
        <p:spPr>
          <a:xfrm>
            <a:off x="76200" y="228600"/>
            <a:ext cx="8077200" cy="1143000"/>
          </a:xfrm>
        </p:spPr>
        <p:txBody>
          <a:bodyPr/>
          <a:lstStyle/>
          <a:p>
            <a:pPr algn="ctr"/>
            <a:r>
              <a:rPr lang="en-US" sz="3200" dirty="0">
                <a:solidFill>
                  <a:schemeClr val="accent1"/>
                </a:solidFill>
              </a:rPr>
              <a:t>Why Kolbe?</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500" dirty="0"/>
              <a:t>Session Description </a:t>
            </a:r>
          </a:p>
          <a:p>
            <a:pPr>
              <a:lnSpc>
                <a:spcPct val="90000"/>
              </a:lnSpc>
              <a:buFont typeface="Wingdings" pitchFamily="2" charset="2"/>
              <a:buNone/>
            </a:pPr>
            <a:r>
              <a:rPr lang="en-US" sz="1500" dirty="0"/>
              <a:t>    This session will give an understanding of how to use the Kolbe to work better with other employees.</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Presenter: Linda Steele</a:t>
            </a:r>
          </a:p>
          <a:p>
            <a:pPr>
              <a:lnSpc>
                <a:spcPct val="90000"/>
              </a:lnSpc>
              <a:buFont typeface="Wingdings" pitchFamily="2" charset="2"/>
              <a:buNone/>
            </a:pPr>
            <a:r>
              <a:rPr lang="en-US" sz="1500" dirty="0"/>
              <a:t>                   </a:t>
            </a:r>
          </a:p>
          <a:p>
            <a:pPr>
              <a:lnSpc>
                <a:spcPct val="90000"/>
              </a:lnSpc>
              <a:buFont typeface="Wingdings" pitchFamily="2" charset="2"/>
              <a:buNone/>
            </a:pPr>
            <a:r>
              <a:rPr lang="en-US" sz="1500" dirty="0"/>
              <a:t>At the completion of this session the team member will: </a:t>
            </a:r>
          </a:p>
          <a:p>
            <a:pPr>
              <a:lnSpc>
                <a:spcPct val="90000"/>
              </a:lnSpc>
            </a:pPr>
            <a:r>
              <a:rPr lang="en-US" sz="1500" dirty="0"/>
              <a:t>understand the motivation to work styles</a:t>
            </a:r>
          </a:p>
          <a:p>
            <a:pPr>
              <a:lnSpc>
                <a:spcPct val="90000"/>
              </a:lnSpc>
            </a:pPr>
            <a:r>
              <a:rPr lang="en-US" sz="1500" dirty="0"/>
              <a:t>understand how to communicate better with different styles</a:t>
            </a:r>
          </a:p>
          <a:p>
            <a:pPr>
              <a:lnSpc>
                <a:spcPct val="90000"/>
              </a:lnSpc>
            </a:pPr>
            <a:r>
              <a:rPr lang="en-US" sz="1500" dirty="0"/>
              <a:t>provide tips for improving gaps </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Who should attend? Anyone</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Prerequisite: none</a:t>
            </a:r>
          </a:p>
          <a:p>
            <a:pPr>
              <a:lnSpc>
                <a:spcPct val="90000"/>
              </a:lnSpc>
              <a:buFont typeface="Wingdings" pitchFamily="2" charset="2"/>
              <a:buNone/>
            </a:pPr>
            <a:endParaRPr lang="en-US" sz="1500" dirty="0"/>
          </a:p>
          <a:p>
            <a:pPr>
              <a:lnSpc>
                <a:spcPct val="90000"/>
              </a:lnSpc>
              <a:buNone/>
            </a:pPr>
            <a:r>
              <a:rPr lang="en-US" sz="1500" dirty="0"/>
              <a:t>Level: Basic   </a:t>
            </a:r>
          </a:p>
          <a:p>
            <a:pPr>
              <a:lnSpc>
                <a:spcPct val="90000"/>
              </a:lnSpc>
              <a:buFont typeface="Wingdings" pitchFamily="2" charset="2"/>
              <a:buNone/>
            </a:pPr>
            <a:endParaRPr lang="en-US" sz="1500" dirty="0"/>
          </a:p>
          <a:p>
            <a:pPr>
              <a:lnSpc>
                <a:spcPct val="90000"/>
              </a:lnSpc>
              <a:buFont typeface="Wingdings" pitchFamily="2" charset="2"/>
              <a:buNone/>
            </a:pPr>
            <a:r>
              <a:rPr lang="en-US" sz="1500" dirty="0"/>
              <a:t>Program Length: 1  hour</a:t>
            </a:r>
          </a:p>
          <a:p>
            <a:pPr>
              <a:lnSpc>
                <a:spcPct val="90000"/>
              </a:lnSpc>
              <a:buNone/>
            </a:pPr>
            <a:r>
              <a:rPr lang="en-US" sz="1500" dirty="0"/>
              <a:t>CPE awarded:      1 hour </a:t>
            </a:r>
            <a:r>
              <a:rPr lang="en-US" sz="1400" dirty="0"/>
              <a:t>Business Management and Organization</a:t>
            </a: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29686750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58</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Zeroing in on Project Management Skills</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test the individual’s project management skills as well as teach skills in project management.</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r>
              <a:rPr lang="en-US" sz="1600" dirty="0"/>
              <a:t>able to apply skills learned in project management</a:t>
            </a:r>
          </a:p>
          <a:p>
            <a:r>
              <a:rPr lang="en-US" sz="1600" dirty="0"/>
              <a:t>Have a better understanding of the elements of project management</a:t>
            </a:r>
          </a:p>
          <a:p>
            <a:pPr marL="0" indent="0">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None/>
            </a:pPr>
            <a:r>
              <a:rPr lang="en-US" sz="1600" dirty="0"/>
              <a:t>CPE awarded:      1 hour Business Management and Organization</a:t>
            </a:r>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2302145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Client service and marketing</a:t>
            </a:r>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59</a:t>
            </a:fld>
            <a:endParaRPr lang="en-US" dirty="0"/>
          </a:p>
        </p:txBody>
      </p:sp>
    </p:spTree>
    <p:extLst>
      <p:ext uri="{BB962C8B-B14F-4D97-AF65-F5344CB8AC3E}">
        <p14:creationId xmlns:p14="http://schemas.microsoft.com/office/powerpoint/2010/main" val="2941709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1371600" y="6172200"/>
            <a:ext cx="1905000" cy="457200"/>
          </a:xfrm>
          <a:prstGeom prst="rect">
            <a:avLst/>
          </a:prstGeom>
        </p:spPr>
        <p:txBody>
          <a:bodyPr/>
          <a:lstStyle/>
          <a:p>
            <a:pPr>
              <a:defRPr/>
            </a:pPr>
            <a:fld id="{A353ED28-3DB1-48F7-B369-484AFA2B047F}" type="slidenum">
              <a:rPr lang="en-US" smtClean="0"/>
              <a:pPr>
                <a:defRPr/>
              </a:pPr>
              <a:t>6</a:t>
            </a:fld>
            <a:endParaRPr lang="en-US" dirty="0"/>
          </a:p>
        </p:txBody>
      </p:sp>
      <p:sp>
        <p:nvSpPr>
          <p:cNvPr id="3" name="Text Box 46"/>
          <p:cNvSpPr txBox="1">
            <a:spLocks noChangeArrowheads="1"/>
          </p:cNvSpPr>
          <p:nvPr/>
        </p:nvSpPr>
        <p:spPr bwMode="auto">
          <a:xfrm>
            <a:off x="6477000" y="2590800"/>
            <a:ext cx="1524000" cy="581025"/>
          </a:xfrm>
          <a:prstGeom prst="rect">
            <a:avLst/>
          </a:prstGeom>
          <a:noFill/>
          <a:ln w="9525">
            <a:noFill/>
            <a:miter lim="800000"/>
            <a:headEnd/>
            <a:tailEnd/>
          </a:ln>
        </p:spPr>
        <p:txBody>
          <a:bodyPr>
            <a:spAutoFit/>
          </a:bodyPr>
          <a:lstStyle/>
          <a:p>
            <a:pPr>
              <a:spcBef>
                <a:spcPct val="50000"/>
              </a:spcBef>
            </a:pPr>
            <a:r>
              <a:rPr lang="en-US" sz="1600" dirty="0">
                <a:latin typeface="Arial" charset="0"/>
              </a:rPr>
              <a:t>All classes are </a:t>
            </a:r>
            <a:r>
              <a:rPr lang="en-US" sz="1600" u="sng" dirty="0">
                <a:latin typeface="Arial" charset="0"/>
              </a:rPr>
              <a:t>group-live</a:t>
            </a:r>
          </a:p>
        </p:txBody>
      </p:sp>
      <p:sp>
        <p:nvSpPr>
          <p:cNvPr id="4" name="Text Box 47"/>
          <p:cNvSpPr txBox="1">
            <a:spLocks noChangeArrowheads="1"/>
          </p:cNvSpPr>
          <p:nvPr/>
        </p:nvSpPr>
        <p:spPr bwMode="auto">
          <a:xfrm>
            <a:off x="6477000" y="3352800"/>
            <a:ext cx="1524000" cy="1314450"/>
          </a:xfrm>
          <a:prstGeom prst="rect">
            <a:avLst/>
          </a:prstGeom>
          <a:noFill/>
          <a:ln w="9525">
            <a:noFill/>
            <a:miter lim="800000"/>
            <a:headEnd/>
            <a:tailEnd/>
          </a:ln>
        </p:spPr>
        <p:txBody>
          <a:bodyPr>
            <a:spAutoFit/>
          </a:bodyPr>
          <a:lstStyle/>
          <a:p>
            <a:pPr>
              <a:spcBef>
                <a:spcPct val="50000"/>
              </a:spcBef>
            </a:pPr>
            <a:r>
              <a:rPr lang="en-US" sz="1600" dirty="0">
                <a:latin typeface="Arial" charset="0"/>
              </a:rPr>
              <a:t>No advanced prep work is required for any of the classes.</a:t>
            </a:r>
          </a:p>
        </p:txBody>
      </p:sp>
      <p:sp>
        <p:nvSpPr>
          <p:cNvPr id="5" name="Rectangle 2"/>
          <p:cNvSpPr txBox="1">
            <a:spLocks noChangeArrowheads="1"/>
          </p:cNvSpPr>
          <p:nvPr/>
        </p:nvSpPr>
        <p:spPr>
          <a:xfrm>
            <a:off x="304800" y="0"/>
            <a:ext cx="7391400" cy="609600"/>
          </a:xfrm>
          <a:prstGeom prst="rect">
            <a:avLst/>
          </a:prstGeom>
        </p:spPr>
        <p:txBody>
          <a:bodyPr/>
          <a:lstStyle>
            <a:lvl1pPr algn="l" rtl="0" eaLnBrk="0" fontAlgn="base" hangingPunct="0">
              <a:spcBef>
                <a:spcPct val="0"/>
              </a:spcBef>
              <a:spcAft>
                <a:spcPct val="0"/>
              </a:spcAft>
              <a:defRPr sz="4000" b="1">
                <a:solidFill>
                  <a:schemeClr val="tx2"/>
                </a:solidFill>
                <a:latin typeface="+mj-lt"/>
                <a:ea typeface="+mj-ea"/>
                <a:cs typeface="+mj-cs"/>
              </a:defRPr>
            </a:lvl1pPr>
            <a:lvl2pPr algn="l" rtl="0" eaLnBrk="0" fontAlgn="base" hangingPunct="0">
              <a:spcBef>
                <a:spcPct val="0"/>
              </a:spcBef>
              <a:spcAft>
                <a:spcPct val="0"/>
              </a:spcAft>
              <a:defRPr sz="4000" b="1">
                <a:solidFill>
                  <a:schemeClr val="tx2"/>
                </a:solidFill>
                <a:latin typeface="Arial" charset="0"/>
              </a:defRPr>
            </a:lvl2pPr>
            <a:lvl3pPr algn="l" rtl="0" eaLnBrk="0" fontAlgn="base" hangingPunct="0">
              <a:spcBef>
                <a:spcPct val="0"/>
              </a:spcBef>
              <a:spcAft>
                <a:spcPct val="0"/>
              </a:spcAft>
              <a:defRPr sz="4000" b="1">
                <a:solidFill>
                  <a:schemeClr val="tx2"/>
                </a:solidFill>
                <a:latin typeface="Arial" charset="0"/>
              </a:defRPr>
            </a:lvl3pPr>
            <a:lvl4pPr algn="l" rtl="0" eaLnBrk="0" fontAlgn="base" hangingPunct="0">
              <a:spcBef>
                <a:spcPct val="0"/>
              </a:spcBef>
              <a:spcAft>
                <a:spcPct val="0"/>
              </a:spcAft>
              <a:defRPr sz="4000" b="1">
                <a:solidFill>
                  <a:schemeClr val="tx2"/>
                </a:solidFill>
                <a:latin typeface="Arial" charset="0"/>
              </a:defRPr>
            </a:lvl4pPr>
            <a:lvl5pPr algn="l" rtl="0" eaLnBrk="0" fontAlgn="base" hangingPunct="0">
              <a:spcBef>
                <a:spcPct val="0"/>
              </a:spcBef>
              <a:spcAft>
                <a:spcPct val="0"/>
              </a:spcAft>
              <a:defRPr sz="4000" b="1">
                <a:solidFill>
                  <a:schemeClr val="tx2"/>
                </a:solidFill>
                <a:latin typeface="Arial" charset="0"/>
              </a:defRPr>
            </a:lvl5pPr>
            <a:lvl6pPr marL="457200" algn="l" rtl="0" eaLnBrk="0" fontAlgn="base" hangingPunct="0">
              <a:spcBef>
                <a:spcPct val="0"/>
              </a:spcBef>
              <a:spcAft>
                <a:spcPct val="0"/>
              </a:spcAft>
              <a:defRPr sz="4000" b="1">
                <a:solidFill>
                  <a:schemeClr val="tx2"/>
                </a:solidFill>
                <a:latin typeface="Arial" charset="0"/>
              </a:defRPr>
            </a:lvl6pPr>
            <a:lvl7pPr marL="914400" algn="l" rtl="0" eaLnBrk="0" fontAlgn="base" hangingPunct="0">
              <a:spcBef>
                <a:spcPct val="0"/>
              </a:spcBef>
              <a:spcAft>
                <a:spcPct val="0"/>
              </a:spcAft>
              <a:defRPr sz="4000" b="1">
                <a:solidFill>
                  <a:schemeClr val="tx2"/>
                </a:solidFill>
                <a:latin typeface="Arial" charset="0"/>
              </a:defRPr>
            </a:lvl7pPr>
            <a:lvl8pPr marL="1371600" algn="l" rtl="0" eaLnBrk="0" fontAlgn="base" hangingPunct="0">
              <a:spcBef>
                <a:spcPct val="0"/>
              </a:spcBef>
              <a:spcAft>
                <a:spcPct val="0"/>
              </a:spcAft>
              <a:defRPr sz="4000" b="1">
                <a:solidFill>
                  <a:schemeClr val="tx2"/>
                </a:solidFill>
                <a:latin typeface="Arial" charset="0"/>
              </a:defRPr>
            </a:lvl8pPr>
            <a:lvl9pPr marL="1828800" algn="l" rtl="0" eaLnBrk="0" fontAlgn="base" hangingPunct="0">
              <a:spcBef>
                <a:spcPct val="0"/>
              </a:spcBef>
              <a:spcAft>
                <a:spcPct val="0"/>
              </a:spcAft>
              <a:defRPr sz="4000" b="1">
                <a:solidFill>
                  <a:schemeClr val="tx2"/>
                </a:solidFill>
                <a:latin typeface="Arial" charset="0"/>
              </a:defRPr>
            </a:lvl9pPr>
          </a:lstStyle>
          <a:p>
            <a:r>
              <a:rPr lang="en-US" sz="3600" dirty="0">
                <a:solidFill>
                  <a:schemeClr val="accent1"/>
                </a:solidFill>
              </a:rPr>
              <a:t>Table of Contents</a:t>
            </a:r>
          </a:p>
        </p:txBody>
      </p:sp>
      <p:graphicFrame>
        <p:nvGraphicFramePr>
          <p:cNvPr id="7" name="Object 6">
            <a:extLst>
              <a:ext uri="{FF2B5EF4-FFF2-40B4-BE49-F238E27FC236}">
                <a16:creationId xmlns:a16="http://schemas.microsoft.com/office/drawing/2014/main" id="{592C584E-DA90-4524-87DC-815BE8B6BDE2}"/>
              </a:ext>
            </a:extLst>
          </p:cNvPr>
          <p:cNvGraphicFramePr>
            <a:graphicFrameLocks noChangeAspect="1"/>
          </p:cNvGraphicFramePr>
          <p:nvPr>
            <p:extLst>
              <p:ext uri="{D42A27DB-BD31-4B8C-83A1-F6EECF244321}">
                <p14:modId xmlns:p14="http://schemas.microsoft.com/office/powerpoint/2010/main" val="316846820"/>
              </p:ext>
            </p:extLst>
          </p:nvPr>
        </p:nvGraphicFramePr>
        <p:xfrm>
          <a:off x="609600" y="609600"/>
          <a:ext cx="5791199" cy="5943600"/>
        </p:xfrm>
        <a:graphic>
          <a:graphicData uri="http://schemas.openxmlformats.org/presentationml/2006/ole">
            <mc:AlternateContent xmlns:mc="http://schemas.openxmlformats.org/markup-compatibility/2006">
              <mc:Choice xmlns:v="urn:schemas-microsoft-com:vml" Requires="v">
                <p:oleObj spid="_x0000_s5122" name="Document" r:id="rId4" imgW="5942845" imgH="9319250" progId="Word.Document.12">
                  <p:embed/>
                </p:oleObj>
              </mc:Choice>
              <mc:Fallback>
                <p:oleObj name="Document" r:id="rId4" imgW="5942845" imgH="9319250" progId="Word.Document.12">
                  <p:embed/>
                  <p:pic>
                    <p:nvPicPr>
                      <p:cNvPr id="7" name="Object 6">
                        <a:extLst>
                          <a:ext uri="{FF2B5EF4-FFF2-40B4-BE49-F238E27FC236}">
                            <a16:creationId xmlns:a16="http://schemas.microsoft.com/office/drawing/2014/main" id="{592C584E-DA90-4524-87DC-815BE8B6BDE2}"/>
                          </a:ext>
                        </a:extLst>
                      </p:cNvPr>
                      <p:cNvPicPr/>
                      <p:nvPr/>
                    </p:nvPicPr>
                    <p:blipFill>
                      <a:blip r:embed="rId5"/>
                      <a:stretch>
                        <a:fillRect/>
                      </a:stretch>
                    </p:blipFill>
                    <p:spPr>
                      <a:xfrm>
                        <a:off x="609600" y="609600"/>
                        <a:ext cx="5791199" cy="5943600"/>
                      </a:xfrm>
                      <a:prstGeom prst="rect">
                        <a:avLst/>
                      </a:prstGeom>
                    </p:spPr>
                  </p:pic>
                </p:oleObj>
              </mc:Fallback>
            </mc:AlternateContent>
          </a:graphicData>
        </a:graphic>
      </p:graphicFrame>
    </p:spTree>
    <p:extLst>
      <p:ext uri="{BB962C8B-B14F-4D97-AF65-F5344CB8AC3E}">
        <p14:creationId xmlns:p14="http://schemas.microsoft.com/office/powerpoint/2010/main" val="406275410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0"/>
          </p:nvPr>
        </p:nvSpPr>
        <p:spPr>
          <a:noFill/>
        </p:spPr>
        <p:txBody>
          <a:bodyPr/>
          <a:lstStyle/>
          <a:p>
            <a:fld id="{30F43571-382A-41D8-A10B-FFE0E43D877C}" type="slidenum">
              <a:rPr lang="en-US"/>
              <a:pPr/>
              <a:t>60</a:t>
            </a:fld>
            <a:endParaRPr lang="en-US" dirty="0"/>
          </a:p>
        </p:txBody>
      </p:sp>
      <p:sp>
        <p:nvSpPr>
          <p:cNvPr id="34819" name="Rectangle 2"/>
          <p:cNvSpPr>
            <a:spLocks noGrp="1" noChangeArrowheads="1"/>
          </p:cNvSpPr>
          <p:nvPr>
            <p:ph type="title"/>
          </p:nvPr>
        </p:nvSpPr>
        <p:spPr>
          <a:xfrm>
            <a:off x="304800" y="0"/>
            <a:ext cx="7391400" cy="1219200"/>
          </a:xfrm>
        </p:spPr>
        <p:txBody>
          <a:bodyPr/>
          <a:lstStyle/>
          <a:p>
            <a:pPr algn="ctr"/>
            <a:r>
              <a:rPr lang="en-US" dirty="0">
                <a:solidFill>
                  <a:schemeClr val="accent1"/>
                </a:solidFill>
              </a:rPr>
              <a:t>Asking for Referrals</a:t>
            </a:r>
          </a:p>
        </p:txBody>
      </p:sp>
      <p:sp>
        <p:nvSpPr>
          <p:cNvPr id="34820" name="Rectangle 3"/>
          <p:cNvSpPr>
            <a:spLocks noGrp="1" noChangeArrowheads="1"/>
          </p:cNvSpPr>
          <p:nvPr>
            <p:ph type="body" idx="1"/>
          </p:nvPr>
        </p:nvSpPr>
        <p:spPr>
          <a:xfrm>
            <a:off x="381000" y="1295400"/>
            <a:ext cx="7848600" cy="4800600"/>
          </a:xfrm>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participants skills to ask for referrals.</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learn different ways to ask for referrals</a:t>
            </a:r>
          </a:p>
          <a:p>
            <a:pPr>
              <a:lnSpc>
                <a:spcPct val="80000"/>
              </a:lnSpc>
            </a:pPr>
            <a:r>
              <a:rPr lang="en-US" sz="1400" dirty="0"/>
              <a:t>learn techniques to develop better skills</a:t>
            </a:r>
          </a:p>
          <a:p>
            <a:pPr>
              <a:lnSpc>
                <a:spcPct val="80000"/>
              </a:lnSpc>
            </a:pPr>
            <a:r>
              <a:rPr lang="en-US" sz="1400" dirty="0"/>
              <a:t>practice exercise getting referrals</a:t>
            </a:r>
          </a:p>
          <a:p>
            <a:pPr marL="0" indent="0">
              <a:lnSpc>
                <a:spcPct val="80000"/>
              </a:lnSpc>
              <a:buNone/>
            </a:pPr>
            <a:endParaRPr lang="en-US" sz="1400" dirty="0"/>
          </a:p>
          <a:p>
            <a:pPr>
              <a:lnSpc>
                <a:spcPct val="80000"/>
              </a:lnSpc>
              <a:buFont typeface="Wingdings" pitchFamily="2" charset="2"/>
              <a:buNone/>
            </a:pPr>
            <a:r>
              <a:rPr lang="en-US" sz="1400" dirty="0"/>
              <a:t>Who should attend? Anyone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1.5 hours</a:t>
            </a:r>
          </a:p>
          <a:p>
            <a:pPr>
              <a:lnSpc>
                <a:spcPct val="80000"/>
              </a:lnSpc>
              <a:buFont typeface="Wingdings" pitchFamily="2" charset="2"/>
              <a:buNone/>
            </a:pPr>
            <a:endParaRPr lang="en-US" sz="1400" dirty="0"/>
          </a:p>
          <a:p>
            <a:pPr>
              <a:lnSpc>
                <a:spcPct val="80000"/>
              </a:lnSpc>
              <a:buNone/>
            </a:pPr>
            <a:r>
              <a:rPr lang="en-US" sz="1400" dirty="0"/>
              <a:t>CPE awarded:        1.5 hours Communications and Marketing</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dirty="0"/>
          </a:p>
          <a:p>
            <a:pPr>
              <a:lnSpc>
                <a:spcPct val="80000"/>
              </a:lnSpc>
              <a:buNone/>
            </a:pPr>
            <a:r>
              <a:rPr lang="en-US" sz="1400" dirty="0"/>
              <a:t>Level: Basic    </a:t>
            </a:r>
            <a:r>
              <a:rPr lang="en-US" sz="1400" b="0" dirty="0"/>
              <a:t>    </a:t>
            </a:r>
            <a:endParaRPr lang="en-US" sz="1400" dirty="0"/>
          </a:p>
          <a:p>
            <a:pPr>
              <a:lnSpc>
                <a:spcPct val="80000"/>
              </a:lnSpc>
            </a:pPr>
            <a:endParaRPr lang="en-US" sz="1400" dirty="0"/>
          </a:p>
        </p:txBody>
      </p:sp>
    </p:spTree>
    <p:extLst>
      <p:ext uri="{BB962C8B-B14F-4D97-AF65-F5344CB8AC3E}">
        <p14:creationId xmlns:p14="http://schemas.microsoft.com/office/powerpoint/2010/main" val="26959932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0"/>
          </p:nvPr>
        </p:nvSpPr>
        <p:spPr>
          <a:noFill/>
        </p:spPr>
        <p:txBody>
          <a:bodyPr/>
          <a:lstStyle/>
          <a:p>
            <a:fld id="{30F43571-382A-41D8-A10B-FFE0E43D877C}" type="slidenum">
              <a:rPr lang="en-US"/>
              <a:pPr/>
              <a:t>61</a:t>
            </a:fld>
            <a:endParaRPr lang="en-US" dirty="0"/>
          </a:p>
        </p:txBody>
      </p:sp>
      <p:sp>
        <p:nvSpPr>
          <p:cNvPr id="34819" name="Rectangle 2"/>
          <p:cNvSpPr>
            <a:spLocks noGrp="1" noChangeArrowheads="1"/>
          </p:cNvSpPr>
          <p:nvPr>
            <p:ph type="title"/>
          </p:nvPr>
        </p:nvSpPr>
        <p:spPr>
          <a:xfrm>
            <a:off x="304800" y="0"/>
            <a:ext cx="7391400" cy="1219200"/>
          </a:xfrm>
        </p:spPr>
        <p:txBody>
          <a:bodyPr/>
          <a:lstStyle/>
          <a:p>
            <a:pPr algn="ctr"/>
            <a:r>
              <a:rPr lang="en-US" dirty="0">
                <a:solidFill>
                  <a:schemeClr val="accent1"/>
                </a:solidFill>
              </a:rPr>
              <a:t>Better Communication</a:t>
            </a:r>
            <a:r>
              <a:rPr lang="en-US" b="0" dirty="0"/>
              <a:t> </a:t>
            </a:r>
            <a:r>
              <a:rPr lang="en-US" dirty="0">
                <a:solidFill>
                  <a:schemeClr val="accent1"/>
                </a:solidFill>
              </a:rPr>
              <a:t>Skills Across Sites</a:t>
            </a:r>
          </a:p>
        </p:txBody>
      </p:sp>
      <p:sp>
        <p:nvSpPr>
          <p:cNvPr id="34820" name="Rectangle 3"/>
          <p:cNvSpPr>
            <a:spLocks noGrp="1" noChangeArrowheads="1"/>
          </p:cNvSpPr>
          <p:nvPr>
            <p:ph type="body" idx="1"/>
          </p:nvPr>
        </p:nvSpPr>
        <p:spPr>
          <a:xfrm>
            <a:off x="381000" y="1295400"/>
            <a:ext cx="7848600" cy="4800600"/>
          </a:xfrm>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participants skills to communicate across sites.</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learn communication skills </a:t>
            </a:r>
          </a:p>
          <a:p>
            <a:pPr>
              <a:lnSpc>
                <a:spcPct val="80000"/>
              </a:lnSpc>
            </a:pPr>
            <a:r>
              <a:rPr lang="en-US" sz="1400" dirty="0"/>
              <a:t>learn techniques to develop better skills</a:t>
            </a:r>
          </a:p>
          <a:p>
            <a:pPr marL="0" indent="0">
              <a:lnSpc>
                <a:spcPct val="80000"/>
              </a:lnSpc>
              <a:buNone/>
            </a:pPr>
            <a:endParaRPr lang="en-US" sz="1400" dirty="0"/>
          </a:p>
          <a:p>
            <a:pPr>
              <a:lnSpc>
                <a:spcPct val="80000"/>
              </a:lnSpc>
              <a:buFont typeface="Wingdings" pitchFamily="2" charset="2"/>
              <a:buNone/>
            </a:pPr>
            <a:r>
              <a:rPr lang="en-US" sz="1400" dirty="0"/>
              <a:t>Who should attend? Anyone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80000"/>
              </a:lnSpc>
              <a:buNone/>
            </a:pPr>
            <a:r>
              <a:rPr lang="en-US" sz="1400" dirty="0"/>
              <a:t>CPE awarded:        1 hour Communications and Marketing</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dirty="0"/>
          </a:p>
          <a:p>
            <a:pPr>
              <a:lnSpc>
                <a:spcPct val="80000"/>
              </a:lnSpc>
              <a:buNone/>
            </a:pPr>
            <a:r>
              <a:rPr lang="en-US" sz="1400" dirty="0"/>
              <a:t>Level: Basic    </a:t>
            </a:r>
            <a:r>
              <a:rPr lang="en-US" sz="1400" b="0" dirty="0"/>
              <a:t>    </a:t>
            </a:r>
            <a:endParaRPr lang="en-US" sz="1400" dirty="0"/>
          </a:p>
          <a:p>
            <a:pPr>
              <a:lnSpc>
                <a:spcPct val="80000"/>
              </a:lnSpc>
            </a:pPr>
            <a:endParaRPr lang="en-US" sz="1400" dirty="0"/>
          </a:p>
        </p:txBody>
      </p:sp>
    </p:spTree>
    <p:extLst>
      <p:ext uri="{BB962C8B-B14F-4D97-AF65-F5344CB8AC3E}">
        <p14:creationId xmlns:p14="http://schemas.microsoft.com/office/powerpoint/2010/main" val="221022371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p:spPr>
        <p:txBody>
          <a:bodyPr/>
          <a:lstStyle/>
          <a:p>
            <a:fld id="{F30559A5-CA54-4703-880E-2BD1E309A7D1}" type="slidenum">
              <a:rPr lang="en-US"/>
              <a:pPr/>
              <a:t>62</a:t>
            </a:fld>
            <a:endParaRPr lang="en-US" dirty="0"/>
          </a:p>
        </p:txBody>
      </p:sp>
      <p:sp>
        <p:nvSpPr>
          <p:cNvPr id="48131" name="Rectangle 2"/>
          <p:cNvSpPr>
            <a:spLocks noGrp="1" noChangeArrowheads="1"/>
          </p:cNvSpPr>
          <p:nvPr>
            <p:ph type="title"/>
          </p:nvPr>
        </p:nvSpPr>
        <p:spPr>
          <a:xfrm>
            <a:off x="76200" y="152400"/>
            <a:ext cx="8001000" cy="1676400"/>
          </a:xfrm>
        </p:spPr>
        <p:txBody>
          <a:bodyPr/>
          <a:lstStyle/>
          <a:p>
            <a:pPr algn="ctr"/>
            <a:r>
              <a:rPr lang="en-US" dirty="0">
                <a:solidFill>
                  <a:schemeClr val="accent1"/>
                </a:solidFill>
              </a:rPr>
              <a:t>Breaking the Ice Toward Developing New Relationships</a:t>
            </a:r>
          </a:p>
        </p:txBody>
      </p:sp>
      <p:sp>
        <p:nvSpPr>
          <p:cNvPr id="48132" name="Rectangle 3"/>
          <p:cNvSpPr>
            <a:spLocks noGrp="1" noChangeArrowheads="1"/>
          </p:cNvSpPr>
          <p:nvPr>
            <p:ph type="body" idx="1"/>
          </p:nvPr>
        </p:nvSpPr>
        <p:spPr>
          <a:xfrm>
            <a:off x="381000" y="2438400"/>
            <a:ext cx="7391400" cy="4419600"/>
          </a:xfrm>
        </p:spPr>
        <p:txBody>
          <a:bodyPr/>
          <a:lstStyle/>
          <a:p>
            <a:pPr>
              <a:lnSpc>
                <a:spcPct val="80000"/>
              </a:lnSpc>
              <a:buFont typeface="Wingdings" pitchFamily="2" charset="2"/>
              <a:buNone/>
            </a:pPr>
            <a:r>
              <a:rPr lang="en-US" sz="1600" dirty="0"/>
              <a:t>Session Description </a:t>
            </a:r>
          </a:p>
          <a:p>
            <a:pPr>
              <a:lnSpc>
                <a:spcPct val="80000"/>
              </a:lnSpc>
              <a:buFont typeface="Wingdings" pitchFamily="2" charset="2"/>
              <a:buNone/>
            </a:pPr>
            <a:r>
              <a:rPr lang="en-US" sz="1600" dirty="0"/>
              <a:t>    This session will teach the participants successful marking tips.</a:t>
            </a:r>
          </a:p>
          <a:p>
            <a:pPr>
              <a:lnSpc>
                <a:spcPct val="80000"/>
              </a:lnSpc>
              <a:buFont typeface="Wingdings" pitchFamily="2" charset="2"/>
              <a:buNone/>
            </a:pPr>
            <a:r>
              <a:rPr lang="en-US" sz="1600" dirty="0"/>
              <a:t>                 </a:t>
            </a:r>
          </a:p>
          <a:p>
            <a:pPr>
              <a:lnSpc>
                <a:spcPct val="80000"/>
              </a:lnSpc>
              <a:buNone/>
            </a:pPr>
            <a:r>
              <a:rPr lang="en-US" sz="1600" dirty="0"/>
              <a:t>              </a:t>
            </a:r>
          </a:p>
          <a:p>
            <a:pPr>
              <a:lnSpc>
                <a:spcPct val="80000"/>
              </a:lnSpc>
              <a:buNone/>
            </a:pPr>
            <a:r>
              <a:rPr lang="en-US" sz="1600" dirty="0"/>
              <a:t>At the completion of this session the team member will:</a:t>
            </a:r>
          </a:p>
          <a:p>
            <a:pPr>
              <a:lnSpc>
                <a:spcPct val="80000"/>
              </a:lnSpc>
            </a:pPr>
            <a:r>
              <a:rPr lang="en-US" sz="1600" dirty="0"/>
              <a:t>how to give out business cards</a:t>
            </a:r>
          </a:p>
          <a:p>
            <a:pPr>
              <a:lnSpc>
                <a:spcPct val="80000"/>
              </a:lnSpc>
            </a:pPr>
            <a:r>
              <a:rPr lang="en-US" sz="1600" dirty="0"/>
              <a:t>how to approach networking events</a:t>
            </a:r>
          </a:p>
          <a:p>
            <a:pPr marL="0" indent="0">
              <a:lnSpc>
                <a:spcPct val="80000"/>
              </a:lnSpc>
              <a:buNone/>
            </a:pPr>
            <a:endParaRPr lang="en-US" sz="1600" dirty="0"/>
          </a:p>
          <a:p>
            <a:pPr>
              <a:lnSpc>
                <a:spcPct val="80000"/>
              </a:lnSpc>
              <a:buFont typeface="Wingdings" pitchFamily="2" charset="2"/>
              <a:buNone/>
            </a:pPr>
            <a:r>
              <a:rPr lang="en-US" sz="1600" dirty="0"/>
              <a:t>Presenter: Linda Steele</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Who should attend? Anyone</a:t>
            </a:r>
          </a:p>
          <a:p>
            <a:pPr>
              <a:lnSpc>
                <a:spcPct val="80000"/>
              </a:lnSpc>
              <a:buFont typeface="Wingdings" pitchFamily="2" charset="2"/>
              <a:buNone/>
            </a:pPr>
            <a:r>
              <a:rPr lang="en-US" sz="1600" dirty="0"/>
              <a:t>Prerequisite:  none</a:t>
            </a:r>
            <a:r>
              <a:rPr lang="en-US" sz="1600" b="0" dirty="0"/>
              <a:t>    </a:t>
            </a:r>
            <a:endParaRPr lang="en-US" sz="1600" dirty="0"/>
          </a:p>
          <a:p>
            <a:pPr>
              <a:lnSpc>
                <a:spcPct val="80000"/>
              </a:lnSpc>
              <a:buFont typeface="Wingdings" pitchFamily="2" charset="2"/>
              <a:buNone/>
            </a:pPr>
            <a:r>
              <a:rPr lang="en-US" sz="1600" dirty="0"/>
              <a:t>Program Length: 1 hour Communications and Marketing </a:t>
            </a:r>
          </a:p>
          <a:p>
            <a:pPr>
              <a:lnSpc>
                <a:spcPct val="80000"/>
              </a:lnSpc>
            </a:pPr>
            <a:endParaRPr lang="en-US" sz="1600" dirty="0"/>
          </a:p>
          <a:p>
            <a:pPr>
              <a:lnSpc>
                <a:spcPct val="80000"/>
              </a:lnSpc>
            </a:pPr>
            <a:endParaRPr lang="en-US" sz="1600" dirty="0"/>
          </a:p>
          <a:p>
            <a:pPr>
              <a:lnSpc>
                <a:spcPct val="80000"/>
              </a:lnSpc>
            </a:pPr>
            <a:endParaRPr lang="en-US" sz="1600" dirty="0"/>
          </a:p>
        </p:txBody>
      </p:sp>
    </p:spTree>
    <p:extLst>
      <p:ext uri="{BB962C8B-B14F-4D97-AF65-F5344CB8AC3E}">
        <p14:creationId xmlns:p14="http://schemas.microsoft.com/office/powerpoint/2010/main" val="318421745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p:spPr>
        <p:txBody>
          <a:bodyPr/>
          <a:lstStyle/>
          <a:p>
            <a:fld id="{F30559A5-CA54-4703-880E-2BD1E309A7D1}" type="slidenum">
              <a:rPr lang="en-US"/>
              <a:pPr/>
              <a:t>63</a:t>
            </a:fld>
            <a:endParaRPr lang="en-US" dirty="0"/>
          </a:p>
        </p:txBody>
      </p:sp>
      <p:sp>
        <p:nvSpPr>
          <p:cNvPr id="48131" name="Rectangle 2"/>
          <p:cNvSpPr>
            <a:spLocks noGrp="1" noChangeArrowheads="1"/>
          </p:cNvSpPr>
          <p:nvPr>
            <p:ph type="title"/>
          </p:nvPr>
        </p:nvSpPr>
        <p:spPr>
          <a:xfrm>
            <a:off x="304800" y="152400"/>
            <a:ext cx="7391400" cy="762000"/>
          </a:xfrm>
        </p:spPr>
        <p:txBody>
          <a:bodyPr/>
          <a:lstStyle/>
          <a:p>
            <a:r>
              <a:rPr lang="en-US" dirty="0">
                <a:solidFill>
                  <a:schemeClr val="accent1"/>
                </a:solidFill>
              </a:rPr>
              <a:t>Client Service Best Practices</a:t>
            </a:r>
          </a:p>
        </p:txBody>
      </p:sp>
      <p:sp>
        <p:nvSpPr>
          <p:cNvPr id="48132" name="Rectangle 3"/>
          <p:cNvSpPr>
            <a:spLocks noGrp="1" noChangeArrowheads="1"/>
          </p:cNvSpPr>
          <p:nvPr>
            <p:ph type="body" idx="1"/>
          </p:nvPr>
        </p:nvSpPr>
        <p:spPr>
          <a:xfrm>
            <a:off x="381000" y="914400"/>
            <a:ext cx="7391400" cy="5943600"/>
          </a:xfrm>
        </p:spPr>
        <p:txBody>
          <a:bodyPr/>
          <a:lstStyle/>
          <a:p>
            <a:pPr>
              <a:lnSpc>
                <a:spcPct val="80000"/>
              </a:lnSpc>
              <a:buFont typeface="Wingdings" pitchFamily="2" charset="2"/>
              <a:buNone/>
            </a:pPr>
            <a:r>
              <a:rPr lang="en-US" sz="1600" dirty="0"/>
              <a:t>Session Description </a:t>
            </a:r>
          </a:p>
          <a:p>
            <a:pPr>
              <a:lnSpc>
                <a:spcPct val="80000"/>
              </a:lnSpc>
              <a:buNone/>
            </a:pPr>
            <a:r>
              <a:rPr lang="en-US" sz="1600" dirty="0"/>
              <a:t>    This session will teach the participants how to give better client service through tips and survey.</a:t>
            </a:r>
          </a:p>
          <a:p>
            <a:pPr>
              <a:lnSpc>
                <a:spcPct val="80000"/>
              </a:lnSpc>
              <a:buNone/>
            </a:pPr>
            <a:r>
              <a:rPr lang="en-US" sz="1600" dirty="0"/>
              <a:t>                 </a:t>
            </a:r>
          </a:p>
          <a:p>
            <a:pPr>
              <a:lnSpc>
                <a:spcPct val="80000"/>
              </a:lnSpc>
              <a:buNone/>
            </a:pPr>
            <a:r>
              <a:rPr lang="en-US" sz="1600" dirty="0"/>
              <a:t>At the completion of this session the team member will:</a:t>
            </a:r>
          </a:p>
          <a:p>
            <a:pPr>
              <a:lnSpc>
                <a:spcPct val="80000"/>
              </a:lnSpc>
            </a:pPr>
            <a:r>
              <a:rPr lang="en-US" sz="1600" dirty="0"/>
              <a:t>be able to use tips given</a:t>
            </a:r>
          </a:p>
          <a:p>
            <a:pPr>
              <a:lnSpc>
                <a:spcPct val="80000"/>
              </a:lnSpc>
            </a:pPr>
            <a:r>
              <a:rPr lang="en-US" sz="1600" dirty="0"/>
              <a:t>be able to conduct a client service survey</a:t>
            </a:r>
          </a:p>
          <a:p>
            <a:pPr>
              <a:lnSpc>
                <a:spcPct val="80000"/>
              </a:lnSpc>
            </a:pPr>
            <a:endParaRPr lang="en-US" sz="1600" dirty="0"/>
          </a:p>
          <a:p>
            <a:pPr>
              <a:lnSpc>
                <a:spcPct val="80000"/>
              </a:lnSpc>
              <a:buFont typeface="Wingdings" pitchFamily="2" charset="2"/>
              <a:buNone/>
            </a:pPr>
            <a:r>
              <a:rPr lang="en-US" sz="1600" dirty="0"/>
              <a:t>Presenter: Linda Steele</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Who should attend? Anyone</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Prerequisite:  none</a:t>
            </a:r>
            <a:r>
              <a:rPr lang="en-US" sz="1600" b="0" dirty="0"/>
              <a:t>    </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Program Length: 1 hour</a:t>
            </a:r>
          </a:p>
          <a:p>
            <a:pPr>
              <a:lnSpc>
                <a:spcPct val="80000"/>
              </a:lnSpc>
              <a:buFont typeface="Wingdings" pitchFamily="2" charset="2"/>
              <a:buNone/>
            </a:pPr>
            <a:endParaRPr lang="en-US" sz="1600" dirty="0"/>
          </a:p>
          <a:p>
            <a:pPr>
              <a:lnSpc>
                <a:spcPct val="80000"/>
              </a:lnSpc>
              <a:buNone/>
            </a:pPr>
            <a:r>
              <a:rPr lang="en-US" sz="1600" dirty="0"/>
              <a:t>Level: Basic   </a:t>
            </a:r>
          </a:p>
          <a:p>
            <a:pPr>
              <a:lnSpc>
                <a:spcPct val="80000"/>
              </a:lnSpc>
              <a:buNone/>
            </a:pPr>
            <a:endParaRPr lang="en-US" sz="1600" dirty="0"/>
          </a:p>
          <a:p>
            <a:pPr>
              <a:lnSpc>
                <a:spcPct val="80000"/>
              </a:lnSpc>
              <a:buFont typeface="Wingdings" pitchFamily="2" charset="2"/>
              <a:buNone/>
            </a:pPr>
            <a:r>
              <a:rPr lang="en-US" sz="1600" dirty="0"/>
              <a:t>CPE awarded:      1 hours Communications and Marketing</a:t>
            </a:r>
          </a:p>
          <a:p>
            <a:pPr>
              <a:lnSpc>
                <a:spcPct val="80000"/>
              </a:lnSpc>
              <a:buFont typeface="Wingdings" pitchFamily="2" charset="2"/>
              <a:buNone/>
            </a:pPr>
            <a:endParaRPr lang="en-US" sz="1300" dirty="0"/>
          </a:p>
          <a:p>
            <a:pPr>
              <a:lnSpc>
                <a:spcPct val="80000"/>
              </a:lnSpc>
            </a:pPr>
            <a:endParaRPr lang="en-US" sz="1300" dirty="0"/>
          </a:p>
          <a:p>
            <a:pPr>
              <a:lnSpc>
                <a:spcPct val="80000"/>
              </a:lnSpc>
            </a:pPr>
            <a:endParaRPr lang="en-US" sz="1600" dirty="0"/>
          </a:p>
          <a:p>
            <a:pPr>
              <a:lnSpc>
                <a:spcPct val="80000"/>
              </a:lnSpc>
            </a:pPr>
            <a:endParaRPr lang="en-US" sz="1600" dirty="0"/>
          </a:p>
          <a:p>
            <a:pPr>
              <a:lnSpc>
                <a:spcPct val="80000"/>
              </a:lnSpc>
            </a:pPr>
            <a:endParaRPr lang="en-US" sz="1600" dirty="0"/>
          </a:p>
        </p:txBody>
      </p:sp>
    </p:spTree>
    <p:extLst>
      <p:ext uri="{BB962C8B-B14F-4D97-AF65-F5344CB8AC3E}">
        <p14:creationId xmlns:p14="http://schemas.microsoft.com/office/powerpoint/2010/main" val="388227677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p:spPr>
        <p:txBody>
          <a:bodyPr/>
          <a:lstStyle/>
          <a:p>
            <a:fld id="{F30559A5-CA54-4703-880E-2BD1E309A7D1}" type="slidenum">
              <a:rPr lang="en-US"/>
              <a:pPr/>
              <a:t>64</a:t>
            </a:fld>
            <a:endParaRPr lang="en-US" dirty="0"/>
          </a:p>
        </p:txBody>
      </p:sp>
      <p:sp>
        <p:nvSpPr>
          <p:cNvPr id="48131" name="Rectangle 2"/>
          <p:cNvSpPr>
            <a:spLocks noGrp="1" noChangeArrowheads="1"/>
          </p:cNvSpPr>
          <p:nvPr>
            <p:ph type="title"/>
          </p:nvPr>
        </p:nvSpPr>
        <p:spPr>
          <a:xfrm>
            <a:off x="304800" y="152400"/>
            <a:ext cx="7391400" cy="762000"/>
          </a:xfrm>
        </p:spPr>
        <p:txBody>
          <a:bodyPr/>
          <a:lstStyle/>
          <a:p>
            <a:r>
              <a:rPr lang="en-US" dirty="0">
                <a:solidFill>
                  <a:schemeClr val="accent1"/>
                </a:solidFill>
              </a:rPr>
              <a:t>Client Service Level I</a:t>
            </a:r>
          </a:p>
        </p:txBody>
      </p:sp>
      <p:sp>
        <p:nvSpPr>
          <p:cNvPr id="48132" name="Rectangle 3"/>
          <p:cNvSpPr>
            <a:spLocks noGrp="1" noChangeArrowheads="1"/>
          </p:cNvSpPr>
          <p:nvPr>
            <p:ph type="body" idx="1"/>
          </p:nvPr>
        </p:nvSpPr>
        <p:spPr>
          <a:xfrm>
            <a:off x="381000" y="914400"/>
            <a:ext cx="7391400" cy="5943600"/>
          </a:xfrm>
        </p:spPr>
        <p:txBody>
          <a:bodyPr/>
          <a:lstStyle/>
          <a:p>
            <a:pPr>
              <a:lnSpc>
                <a:spcPct val="80000"/>
              </a:lnSpc>
              <a:buFont typeface="Wingdings" pitchFamily="2" charset="2"/>
              <a:buNone/>
            </a:pPr>
            <a:r>
              <a:rPr lang="en-US" sz="1300" dirty="0"/>
              <a:t>Session Description </a:t>
            </a:r>
          </a:p>
          <a:p>
            <a:pPr>
              <a:lnSpc>
                <a:spcPct val="80000"/>
              </a:lnSpc>
              <a:buNone/>
            </a:pPr>
            <a:r>
              <a:rPr lang="en-US" sz="1300" dirty="0"/>
              <a:t>    This session will teach the participants how to sell and communicate effectively with clients.</a:t>
            </a:r>
          </a:p>
          <a:p>
            <a:pPr>
              <a:lnSpc>
                <a:spcPct val="80000"/>
              </a:lnSpc>
              <a:buFont typeface="Wingdings" pitchFamily="2" charset="2"/>
              <a:buNone/>
            </a:pPr>
            <a:endParaRPr lang="en-US" sz="1300" dirty="0"/>
          </a:p>
          <a:p>
            <a:pPr>
              <a:lnSpc>
                <a:spcPct val="80000"/>
              </a:lnSpc>
              <a:buFont typeface="Wingdings" pitchFamily="2" charset="2"/>
              <a:buNone/>
            </a:pPr>
            <a:r>
              <a:rPr lang="en-US" sz="1300" dirty="0"/>
              <a:t>This level includes:</a:t>
            </a:r>
          </a:p>
          <a:p>
            <a:pPr>
              <a:lnSpc>
                <a:spcPct val="80000"/>
              </a:lnSpc>
            </a:pPr>
            <a:r>
              <a:rPr lang="en-US" sz="1300" dirty="0"/>
              <a:t>Create Better Understanding Through Active Listening</a:t>
            </a:r>
          </a:p>
          <a:p>
            <a:pPr>
              <a:lnSpc>
                <a:spcPct val="80000"/>
              </a:lnSpc>
            </a:pPr>
            <a:r>
              <a:rPr lang="en-US" sz="1300" dirty="0"/>
              <a:t>Telephone Skills for Customer Service and Ales Professionals</a:t>
            </a:r>
          </a:p>
          <a:p>
            <a:pPr>
              <a:lnSpc>
                <a:spcPct val="80000"/>
              </a:lnSpc>
            </a:pPr>
            <a:r>
              <a:rPr lang="en-US" sz="1300" dirty="0"/>
              <a:t>How to Think Like Your Customers Think</a:t>
            </a:r>
          </a:p>
          <a:p>
            <a:pPr>
              <a:lnSpc>
                <a:spcPct val="80000"/>
              </a:lnSpc>
            </a:pPr>
            <a:r>
              <a:rPr lang="en-US" sz="1300" dirty="0"/>
              <a:t>How To Handle Emotions Under Pressure</a:t>
            </a:r>
          </a:p>
          <a:p>
            <a:pPr>
              <a:lnSpc>
                <a:spcPct val="80000"/>
              </a:lnSpc>
            </a:pPr>
            <a:r>
              <a:rPr lang="en-US" sz="1300" dirty="0"/>
              <a:t>How to Effectively Handle Customer Complaints</a:t>
            </a:r>
          </a:p>
          <a:p>
            <a:pPr>
              <a:lnSpc>
                <a:spcPct val="80000"/>
              </a:lnSpc>
              <a:buNone/>
            </a:pPr>
            <a:endParaRPr lang="en-US" sz="1300" dirty="0"/>
          </a:p>
          <a:p>
            <a:pPr>
              <a:lnSpc>
                <a:spcPct val="80000"/>
              </a:lnSpc>
              <a:buNone/>
            </a:pPr>
            <a:r>
              <a:rPr lang="en-US" sz="1300" dirty="0"/>
              <a:t>                   </a:t>
            </a:r>
          </a:p>
          <a:p>
            <a:pPr>
              <a:lnSpc>
                <a:spcPct val="80000"/>
              </a:lnSpc>
              <a:buNone/>
            </a:pPr>
            <a:r>
              <a:rPr lang="en-US" sz="1300" dirty="0"/>
              <a:t>At the completion of this session the team member will:</a:t>
            </a:r>
          </a:p>
          <a:p>
            <a:pPr>
              <a:lnSpc>
                <a:spcPct val="80000"/>
              </a:lnSpc>
            </a:pPr>
            <a:r>
              <a:rPr lang="en-US" sz="1300" dirty="0"/>
              <a:t>be able to define and use active listening skills</a:t>
            </a:r>
          </a:p>
          <a:p>
            <a:pPr>
              <a:lnSpc>
                <a:spcPct val="80000"/>
              </a:lnSpc>
            </a:pPr>
            <a:r>
              <a:rPr lang="en-US" sz="1300" dirty="0"/>
              <a:t>be able to handle customer complaints more efficiently</a:t>
            </a:r>
          </a:p>
          <a:p>
            <a:pPr>
              <a:lnSpc>
                <a:spcPct val="80000"/>
              </a:lnSpc>
            </a:pPr>
            <a:r>
              <a:rPr lang="en-US" sz="1300" dirty="0"/>
              <a:t>be able to utilize telephone skills</a:t>
            </a:r>
          </a:p>
          <a:p>
            <a:pPr>
              <a:lnSpc>
                <a:spcPct val="80000"/>
              </a:lnSpc>
            </a:pPr>
            <a:r>
              <a:rPr lang="en-US" sz="1300" dirty="0"/>
              <a:t>be able to think more like a customer</a:t>
            </a:r>
          </a:p>
          <a:p>
            <a:pPr>
              <a:lnSpc>
                <a:spcPct val="80000"/>
              </a:lnSpc>
            </a:pPr>
            <a:endParaRPr lang="en-US" sz="1300" dirty="0"/>
          </a:p>
          <a:p>
            <a:pPr>
              <a:lnSpc>
                <a:spcPct val="80000"/>
              </a:lnSpc>
              <a:buFont typeface="Wingdings" pitchFamily="2" charset="2"/>
              <a:buNone/>
            </a:pPr>
            <a:r>
              <a:rPr lang="en-US" sz="1300" dirty="0"/>
              <a:t>Presenter: Linda Steele</a:t>
            </a:r>
          </a:p>
          <a:p>
            <a:pPr>
              <a:lnSpc>
                <a:spcPct val="80000"/>
              </a:lnSpc>
              <a:buFont typeface="Wingdings" pitchFamily="2" charset="2"/>
              <a:buNone/>
            </a:pPr>
            <a:endParaRPr lang="en-US" sz="1300" dirty="0"/>
          </a:p>
          <a:p>
            <a:pPr>
              <a:lnSpc>
                <a:spcPct val="80000"/>
              </a:lnSpc>
              <a:buFont typeface="Wingdings" pitchFamily="2" charset="2"/>
              <a:buNone/>
            </a:pPr>
            <a:r>
              <a:rPr lang="en-US" sz="1300" dirty="0"/>
              <a:t>Who should attend? Anyone</a:t>
            </a:r>
          </a:p>
          <a:p>
            <a:pPr>
              <a:lnSpc>
                <a:spcPct val="80000"/>
              </a:lnSpc>
              <a:buFont typeface="Wingdings" pitchFamily="2" charset="2"/>
              <a:buNone/>
            </a:pPr>
            <a:r>
              <a:rPr lang="en-US" sz="1300" dirty="0"/>
              <a:t>Prerequisite:  none</a:t>
            </a:r>
            <a:r>
              <a:rPr lang="en-US" sz="1300" b="0" dirty="0"/>
              <a:t>    </a:t>
            </a:r>
            <a:endParaRPr lang="en-US" sz="1300" dirty="0"/>
          </a:p>
          <a:p>
            <a:pPr>
              <a:lnSpc>
                <a:spcPct val="80000"/>
              </a:lnSpc>
              <a:buFont typeface="Wingdings" pitchFamily="2" charset="2"/>
              <a:buNone/>
            </a:pPr>
            <a:r>
              <a:rPr lang="en-US" sz="1300" dirty="0"/>
              <a:t>Program Length: 5 hours with a test afterwards</a:t>
            </a:r>
          </a:p>
          <a:p>
            <a:pPr>
              <a:lnSpc>
                <a:spcPct val="80000"/>
              </a:lnSpc>
              <a:buNone/>
            </a:pPr>
            <a:r>
              <a:rPr lang="en-US" sz="1300" dirty="0"/>
              <a:t>Level: Basic   </a:t>
            </a:r>
          </a:p>
          <a:p>
            <a:pPr>
              <a:lnSpc>
                <a:spcPct val="80000"/>
              </a:lnSpc>
              <a:buNone/>
            </a:pPr>
            <a:r>
              <a:rPr lang="en-US" sz="1300" dirty="0"/>
              <a:t>CPE awarded:      5  hours </a:t>
            </a:r>
            <a:r>
              <a:rPr lang="en-US" sz="1400" dirty="0"/>
              <a:t>Communications and Marketing</a:t>
            </a:r>
          </a:p>
          <a:p>
            <a:pPr>
              <a:lnSpc>
                <a:spcPct val="80000"/>
              </a:lnSpc>
              <a:buFont typeface="Wingdings" pitchFamily="2" charset="2"/>
              <a:buNone/>
            </a:pPr>
            <a:endParaRPr lang="en-US" sz="1300" dirty="0"/>
          </a:p>
          <a:p>
            <a:pPr>
              <a:lnSpc>
                <a:spcPct val="80000"/>
              </a:lnSpc>
            </a:pPr>
            <a:endParaRPr lang="en-US" sz="1300" dirty="0"/>
          </a:p>
          <a:p>
            <a:pPr>
              <a:lnSpc>
                <a:spcPct val="80000"/>
              </a:lnSpc>
            </a:pPr>
            <a:endParaRPr lang="en-US" sz="1600" dirty="0"/>
          </a:p>
          <a:p>
            <a:pPr>
              <a:lnSpc>
                <a:spcPct val="80000"/>
              </a:lnSpc>
            </a:pPr>
            <a:endParaRPr lang="en-US" sz="1600" dirty="0"/>
          </a:p>
          <a:p>
            <a:pPr>
              <a:lnSpc>
                <a:spcPct val="80000"/>
              </a:lnSpc>
            </a:pPr>
            <a:endParaRPr lang="en-US" sz="1600" dirty="0"/>
          </a:p>
        </p:txBody>
      </p:sp>
    </p:spTree>
    <p:extLst>
      <p:ext uri="{BB962C8B-B14F-4D97-AF65-F5344CB8AC3E}">
        <p14:creationId xmlns:p14="http://schemas.microsoft.com/office/powerpoint/2010/main" val="358960518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p:spPr>
        <p:txBody>
          <a:bodyPr/>
          <a:lstStyle/>
          <a:p>
            <a:fld id="{F30559A5-CA54-4703-880E-2BD1E309A7D1}" type="slidenum">
              <a:rPr lang="en-US"/>
              <a:pPr/>
              <a:t>65</a:t>
            </a:fld>
            <a:endParaRPr lang="en-US" dirty="0"/>
          </a:p>
        </p:txBody>
      </p:sp>
      <p:sp>
        <p:nvSpPr>
          <p:cNvPr id="48131" name="Rectangle 2"/>
          <p:cNvSpPr>
            <a:spLocks noGrp="1" noChangeArrowheads="1"/>
          </p:cNvSpPr>
          <p:nvPr>
            <p:ph type="title"/>
          </p:nvPr>
        </p:nvSpPr>
        <p:spPr>
          <a:xfrm>
            <a:off x="304800" y="228600"/>
            <a:ext cx="7391400" cy="762000"/>
          </a:xfrm>
        </p:spPr>
        <p:txBody>
          <a:bodyPr/>
          <a:lstStyle/>
          <a:p>
            <a:r>
              <a:rPr lang="en-US" dirty="0">
                <a:solidFill>
                  <a:schemeClr val="accent1"/>
                </a:solidFill>
              </a:rPr>
              <a:t>Client Service Level II</a:t>
            </a:r>
          </a:p>
        </p:txBody>
      </p:sp>
      <p:sp>
        <p:nvSpPr>
          <p:cNvPr id="48132" name="Rectangle 3"/>
          <p:cNvSpPr>
            <a:spLocks noGrp="1" noChangeArrowheads="1"/>
          </p:cNvSpPr>
          <p:nvPr>
            <p:ph type="body" idx="1"/>
          </p:nvPr>
        </p:nvSpPr>
        <p:spPr>
          <a:xfrm>
            <a:off x="381000" y="914400"/>
            <a:ext cx="7391400" cy="5943600"/>
          </a:xfrm>
        </p:spPr>
        <p:txBody>
          <a:bodyPr/>
          <a:lstStyle/>
          <a:p>
            <a:pPr>
              <a:lnSpc>
                <a:spcPct val="80000"/>
              </a:lnSpc>
              <a:buFont typeface="Wingdings" pitchFamily="2" charset="2"/>
              <a:buNone/>
            </a:pPr>
            <a:r>
              <a:rPr lang="en-US" sz="1300" dirty="0"/>
              <a:t>Session Description </a:t>
            </a:r>
          </a:p>
          <a:p>
            <a:pPr>
              <a:lnSpc>
                <a:spcPct val="80000"/>
              </a:lnSpc>
              <a:buNone/>
            </a:pPr>
            <a:r>
              <a:rPr lang="en-US" sz="1300" dirty="0"/>
              <a:t>    This session will teach the participants how to sell and communicate effectively with clients.</a:t>
            </a:r>
          </a:p>
          <a:p>
            <a:pPr>
              <a:lnSpc>
                <a:spcPct val="80000"/>
              </a:lnSpc>
              <a:buFont typeface="Wingdings" pitchFamily="2" charset="2"/>
              <a:buNone/>
            </a:pPr>
            <a:r>
              <a:rPr lang="en-US" sz="1300" dirty="0"/>
              <a:t>                 </a:t>
            </a:r>
          </a:p>
          <a:p>
            <a:pPr>
              <a:lnSpc>
                <a:spcPct val="80000"/>
              </a:lnSpc>
              <a:buFont typeface="Wingdings" pitchFamily="2" charset="2"/>
              <a:buNone/>
            </a:pPr>
            <a:r>
              <a:rPr lang="en-US" sz="1300" dirty="0"/>
              <a:t>This level includes:</a:t>
            </a:r>
          </a:p>
          <a:p>
            <a:pPr>
              <a:lnSpc>
                <a:spcPct val="80000"/>
              </a:lnSpc>
            </a:pPr>
            <a:r>
              <a:rPr lang="en-US" sz="1300" dirty="0"/>
              <a:t>Next Generation of Customer Service: Up-to-Date Tips for Keeping Your Customers Satisfied</a:t>
            </a:r>
          </a:p>
          <a:p>
            <a:pPr>
              <a:lnSpc>
                <a:spcPct val="80000"/>
              </a:lnSpc>
            </a:pPr>
            <a:r>
              <a:rPr lang="en-US" sz="1300" dirty="0"/>
              <a:t>Overcoming Sales Objections</a:t>
            </a:r>
          </a:p>
          <a:p>
            <a:pPr>
              <a:lnSpc>
                <a:spcPct val="80000"/>
              </a:lnSpc>
            </a:pPr>
            <a:r>
              <a:rPr lang="en-US" sz="1300" dirty="0"/>
              <a:t>The Essentials of E-mail and Business Writing</a:t>
            </a:r>
          </a:p>
          <a:p>
            <a:pPr>
              <a:lnSpc>
                <a:spcPct val="80000"/>
              </a:lnSpc>
            </a:pPr>
            <a:r>
              <a:rPr lang="en-US" sz="1300" dirty="0"/>
              <a:t>Time Management Tips</a:t>
            </a:r>
          </a:p>
          <a:p>
            <a:pPr>
              <a:lnSpc>
                <a:spcPct val="80000"/>
              </a:lnSpc>
            </a:pPr>
            <a:r>
              <a:rPr lang="en-US" sz="1300" dirty="0"/>
              <a:t>Getting Results Without Authority</a:t>
            </a:r>
          </a:p>
          <a:p>
            <a:pPr>
              <a:lnSpc>
                <a:spcPct val="80000"/>
              </a:lnSpc>
              <a:buNone/>
            </a:pPr>
            <a:endParaRPr lang="en-US" sz="1300" dirty="0"/>
          </a:p>
          <a:p>
            <a:pPr>
              <a:lnSpc>
                <a:spcPct val="80000"/>
              </a:lnSpc>
              <a:buNone/>
            </a:pPr>
            <a:r>
              <a:rPr lang="en-US" sz="1300" dirty="0"/>
              <a:t>                    </a:t>
            </a:r>
          </a:p>
          <a:p>
            <a:pPr>
              <a:lnSpc>
                <a:spcPct val="80000"/>
              </a:lnSpc>
              <a:buNone/>
            </a:pPr>
            <a:r>
              <a:rPr lang="en-US" sz="1300" dirty="0"/>
              <a:t>At the completion of this session the team member will:</a:t>
            </a:r>
          </a:p>
          <a:p>
            <a:pPr>
              <a:lnSpc>
                <a:spcPct val="80000"/>
              </a:lnSpc>
            </a:pPr>
            <a:r>
              <a:rPr lang="en-US" sz="1300" dirty="0"/>
              <a:t>be able to manage time more efficiently</a:t>
            </a:r>
          </a:p>
          <a:p>
            <a:pPr>
              <a:lnSpc>
                <a:spcPct val="80000"/>
              </a:lnSpc>
            </a:pPr>
            <a:r>
              <a:rPr lang="en-US" sz="1300" dirty="0"/>
              <a:t>be able to sell services</a:t>
            </a:r>
          </a:p>
          <a:p>
            <a:pPr>
              <a:lnSpc>
                <a:spcPct val="80000"/>
              </a:lnSpc>
            </a:pPr>
            <a:r>
              <a:rPr lang="en-US" sz="1300" dirty="0"/>
              <a:t>be able to meet client needs</a:t>
            </a:r>
          </a:p>
          <a:p>
            <a:pPr>
              <a:lnSpc>
                <a:spcPct val="80000"/>
              </a:lnSpc>
            </a:pPr>
            <a:r>
              <a:rPr lang="en-US" sz="1300" dirty="0"/>
              <a:t>be able to take charge of job assignments more easily</a:t>
            </a:r>
          </a:p>
          <a:p>
            <a:pPr>
              <a:lnSpc>
                <a:spcPct val="80000"/>
              </a:lnSpc>
            </a:pPr>
            <a:endParaRPr lang="en-US" sz="1300" dirty="0"/>
          </a:p>
          <a:p>
            <a:pPr>
              <a:lnSpc>
                <a:spcPct val="80000"/>
              </a:lnSpc>
              <a:buFont typeface="Wingdings" pitchFamily="2" charset="2"/>
              <a:buNone/>
            </a:pPr>
            <a:r>
              <a:rPr lang="en-US" sz="1300" dirty="0"/>
              <a:t>Presenter: Linda Steele</a:t>
            </a:r>
          </a:p>
          <a:p>
            <a:pPr>
              <a:lnSpc>
                <a:spcPct val="80000"/>
              </a:lnSpc>
              <a:buFont typeface="Wingdings" pitchFamily="2" charset="2"/>
              <a:buNone/>
            </a:pPr>
            <a:endParaRPr lang="en-US" sz="1300" dirty="0"/>
          </a:p>
          <a:p>
            <a:pPr>
              <a:lnSpc>
                <a:spcPct val="80000"/>
              </a:lnSpc>
              <a:buFont typeface="Wingdings" pitchFamily="2" charset="2"/>
              <a:buNone/>
            </a:pPr>
            <a:r>
              <a:rPr lang="en-US" sz="1300" dirty="0"/>
              <a:t>Who should attend? Anyone</a:t>
            </a:r>
          </a:p>
          <a:p>
            <a:pPr>
              <a:lnSpc>
                <a:spcPct val="80000"/>
              </a:lnSpc>
              <a:buFont typeface="Wingdings" pitchFamily="2" charset="2"/>
              <a:buNone/>
            </a:pPr>
            <a:r>
              <a:rPr lang="en-US" sz="1300" dirty="0"/>
              <a:t>Prerequisite:  none</a:t>
            </a:r>
            <a:r>
              <a:rPr lang="en-US" sz="1300" b="0" dirty="0"/>
              <a:t>    </a:t>
            </a:r>
            <a:endParaRPr lang="en-US" sz="1300" dirty="0"/>
          </a:p>
          <a:p>
            <a:pPr>
              <a:lnSpc>
                <a:spcPct val="80000"/>
              </a:lnSpc>
              <a:buFont typeface="Wingdings" pitchFamily="2" charset="2"/>
              <a:buNone/>
            </a:pPr>
            <a:r>
              <a:rPr lang="en-US" sz="1300" dirty="0"/>
              <a:t>Program Length: 5 hours with a test afterwards</a:t>
            </a:r>
          </a:p>
          <a:p>
            <a:pPr>
              <a:lnSpc>
                <a:spcPct val="80000"/>
              </a:lnSpc>
              <a:buNone/>
            </a:pPr>
            <a:r>
              <a:rPr lang="en-US" sz="1300" dirty="0"/>
              <a:t>Level: Basic   </a:t>
            </a:r>
          </a:p>
          <a:p>
            <a:pPr>
              <a:lnSpc>
                <a:spcPct val="80000"/>
              </a:lnSpc>
              <a:buFont typeface="Wingdings" pitchFamily="2" charset="2"/>
              <a:buNone/>
            </a:pPr>
            <a:r>
              <a:rPr lang="en-US" sz="1300" dirty="0"/>
              <a:t>CPE awarded:      5  hours Marketing</a:t>
            </a:r>
          </a:p>
          <a:p>
            <a:pPr>
              <a:lnSpc>
                <a:spcPct val="80000"/>
              </a:lnSpc>
              <a:buFont typeface="Wingdings" pitchFamily="2" charset="2"/>
              <a:buNone/>
            </a:pPr>
            <a:endParaRPr lang="en-US" sz="1400" dirty="0"/>
          </a:p>
          <a:p>
            <a:pPr>
              <a:lnSpc>
                <a:spcPct val="80000"/>
              </a:lnSpc>
            </a:pPr>
            <a:endParaRPr lang="en-US" sz="2000" dirty="0"/>
          </a:p>
          <a:p>
            <a:pPr>
              <a:lnSpc>
                <a:spcPct val="80000"/>
              </a:lnSpc>
            </a:pPr>
            <a:endParaRPr lang="en-US" sz="1600" dirty="0"/>
          </a:p>
          <a:p>
            <a:pPr>
              <a:lnSpc>
                <a:spcPct val="80000"/>
              </a:lnSpc>
            </a:pPr>
            <a:endParaRPr lang="en-US" sz="1600" dirty="0"/>
          </a:p>
          <a:p>
            <a:pPr>
              <a:lnSpc>
                <a:spcPct val="80000"/>
              </a:lnSpc>
            </a:pPr>
            <a:endParaRPr lang="en-US" sz="1600" dirty="0"/>
          </a:p>
        </p:txBody>
      </p:sp>
    </p:spTree>
    <p:extLst>
      <p:ext uri="{BB962C8B-B14F-4D97-AF65-F5344CB8AC3E}">
        <p14:creationId xmlns:p14="http://schemas.microsoft.com/office/powerpoint/2010/main" val="300072517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p:spPr>
        <p:txBody>
          <a:bodyPr/>
          <a:lstStyle/>
          <a:p>
            <a:fld id="{F30559A5-CA54-4703-880E-2BD1E309A7D1}" type="slidenum">
              <a:rPr lang="en-US"/>
              <a:pPr/>
              <a:t>66</a:t>
            </a:fld>
            <a:endParaRPr lang="en-US" dirty="0"/>
          </a:p>
        </p:txBody>
      </p:sp>
      <p:sp>
        <p:nvSpPr>
          <p:cNvPr id="48131" name="Rectangle 2"/>
          <p:cNvSpPr>
            <a:spLocks noGrp="1" noChangeArrowheads="1"/>
          </p:cNvSpPr>
          <p:nvPr>
            <p:ph type="title"/>
          </p:nvPr>
        </p:nvSpPr>
        <p:spPr>
          <a:xfrm>
            <a:off x="304800" y="228600"/>
            <a:ext cx="7391400" cy="762000"/>
          </a:xfrm>
        </p:spPr>
        <p:txBody>
          <a:bodyPr/>
          <a:lstStyle/>
          <a:p>
            <a:r>
              <a:rPr lang="en-US" dirty="0">
                <a:solidFill>
                  <a:schemeClr val="accent1"/>
                </a:solidFill>
              </a:rPr>
              <a:t>Client Service Level III</a:t>
            </a:r>
          </a:p>
        </p:txBody>
      </p:sp>
      <p:sp>
        <p:nvSpPr>
          <p:cNvPr id="48132" name="Rectangle 3"/>
          <p:cNvSpPr>
            <a:spLocks noGrp="1" noChangeArrowheads="1"/>
          </p:cNvSpPr>
          <p:nvPr>
            <p:ph type="body" idx="1"/>
          </p:nvPr>
        </p:nvSpPr>
        <p:spPr>
          <a:xfrm>
            <a:off x="381000" y="914400"/>
            <a:ext cx="7391400" cy="5943600"/>
          </a:xfrm>
        </p:spPr>
        <p:txBody>
          <a:bodyPr/>
          <a:lstStyle/>
          <a:p>
            <a:pPr>
              <a:lnSpc>
                <a:spcPct val="80000"/>
              </a:lnSpc>
              <a:buFont typeface="Wingdings" pitchFamily="2" charset="2"/>
              <a:buNone/>
            </a:pPr>
            <a:r>
              <a:rPr lang="en-US" sz="1300" dirty="0"/>
              <a:t>Session Description </a:t>
            </a:r>
          </a:p>
          <a:p>
            <a:pPr>
              <a:lnSpc>
                <a:spcPct val="80000"/>
              </a:lnSpc>
              <a:buNone/>
            </a:pPr>
            <a:r>
              <a:rPr lang="en-US" sz="1300" dirty="0"/>
              <a:t>    This session will teach the participants how to sell and communicate effectively with internal and external clients.</a:t>
            </a:r>
          </a:p>
          <a:p>
            <a:pPr>
              <a:lnSpc>
                <a:spcPct val="80000"/>
              </a:lnSpc>
              <a:buFont typeface="Wingdings" pitchFamily="2" charset="2"/>
              <a:buNone/>
            </a:pPr>
            <a:r>
              <a:rPr lang="en-US" sz="1300" dirty="0"/>
              <a:t>                 </a:t>
            </a:r>
          </a:p>
          <a:p>
            <a:pPr>
              <a:lnSpc>
                <a:spcPct val="80000"/>
              </a:lnSpc>
              <a:buFont typeface="Wingdings" pitchFamily="2" charset="2"/>
              <a:buNone/>
            </a:pPr>
            <a:r>
              <a:rPr lang="en-US" sz="1300" dirty="0"/>
              <a:t>This level includes:</a:t>
            </a:r>
          </a:p>
          <a:p>
            <a:pPr>
              <a:lnSpc>
                <a:spcPct val="80000"/>
              </a:lnSpc>
            </a:pPr>
            <a:r>
              <a:rPr lang="en-US" sz="1300" dirty="0"/>
              <a:t>Ethics in the Workplace</a:t>
            </a:r>
          </a:p>
          <a:p>
            <a:pPr>
              <a:lnSpc>
                <a:spcPct val="80000"/>
              </a:lnSpc>
            </a:pPr>
            <a:r>
              <a:rPr lang="en-US" sz="1300" dirty="0"/>
              <a:t>Creating an Environment of Customer Service Excellence</a:t>
            </a:r>
          </a:p>
          <a:p>
            <a:pPr>
              <a:lnSpc>
                <a:spcPct val="80000"/>
              </a:lnSpc>
            </a:pPr>
            <a:r>
              <a:rPr lang="en-US" sz="1300" dirty="0"/>
              <a:t>Critical Thinking and Problem Solving Skills</a:t>
            </a:r>
          </a:p>
          <a:p>
            <a:pPr>
              <a:lnSpc>
                <a:spcPct val="80000"/>
              </a:lnSpc>
            </a:pPr>
            <a:r>
              <a:rPr lang="en-US" sz="1300" dirty="0"/>
              <a:t>How to Find and Attract Excellent Customer Service Professionals</a:t>
            </a:r>
          </a:p>
          <a:p>
            <a:pPr>
              <a:lnSpc>
                <a:spcPct val="80000"/>
              </a:lnSpc>
            </a:pPr>
            <a:r>
              <a:rPr lang="en-US" sz="1300" dirty="0"/>
              <a:t>How to Handle Emotionally Charged Situations in the Workplace</a:t>
            </a:r>
          </a:p>
          <a:p>
            <a:pPr>
              <a:lnSpc>
                <a:spcPct val="80000"/>
              </a:lnSpc>
              <a:buNone/>
            </a:pPr>
            <a:endParaRPr lang="en-US" sz="1300" dirty="0"/>
          </a:p>
          <a:p>
            <a:pPr>
              <a:lnSpc>
                <a:spcPct val="80000"/>
              </a:lnSpc>
              <a:buNone/>
            </a:pPr>
            <a:r>
              <a:rPr lang="en-US" sz="1300" dirty="0"/>
              <a:t>At the completion of this session the team member will:</a:t>
            </a:r>
          </a:p>
          <a:p>
            <a:pPr>
              <a:lnSpc>
                <a:spcPct val="80000"/>
              </a:lnSpc>
            </a:pPr>
            <a:r>
              <a:rPr lang="en-US" sz="1300" dirty="0"/>
              <a:t>be able to think more ethically</a:t>
            </a:r>
          </a:p>
          <a:p>
            <a:pPr>
              <a:lnSpc>
                <a:spcPct val="80000"/>
              </a:lnSpc>
            </a:pPr>
            <a:r>
              <a:rPr lang="en-US" sz="1300" dirty="0"/>
              <a:t>be able to sell services</a:t>
            </a:r>
          </a:p>
          <a:p>
            <a:pPr>
              <a:lnSpc>
                <a:spcPct val="80000"/>
              </a:lnSpc>
            </a:pPr>
            <a:r>
              <a:rPr lang="en-US" sz="1300" dirty="0"/>
              <a:t>be able to think and solve problems more effectively</a:t>
            </a:r>
          </a:p>
          <a:p>
            <a:pPr>
              <a:lnSpc>
                <a:spcPct val="80000"/>
              </a:lnSpc>
            </a:pPr>
            <a:r>
              <a:rPr lang="en-US" sz="1300" dirty="0"/>
              <a:t>be able to have skills to recruit for the firm</a:t>
            </a:r>
          </a:p>
          <a:p>
            <a:pPr>
              <a:lnSpc>
                <a:spcPct val="80000"/>
              </a:lnSpc>
            </a:pPr>
            <a:endParaRPr lang="en-US" sz="1300" dirty="0"/>
          </a:p>
          <a:p>
            <a:pPr>
              <a:lnSpc>
                <a:spcPct val="80000"/>
              </a:lnSpc>
              <a:buFont typeface="Wingdings" pitchFamily="2" charset="2"/>
              <a:buNone/>
            </a:pPr>
            <a:r>
              <a:rPr lang="en-US" sz="1300" dirty="0"/>
              <a:t>Presenter: Linda Steele</a:t>
            </a:r>
          </a:p>
          <a:p>
            <a:pPr>
              <a:lnSpc>
                <a:spcPct val="80000"/>
              </a:lnSpc>
              <a:buFont typeface="Wingdings" pitchFamily="2" charset="2"/>
              <a:buNone/>
            </a:pPr>
            <a:endParaRPr lang="en-US" sz="1300" dirty="0"/>
          </a:p>
          <a:p>
            <a:pPr>
              <a:lnSpc>
                <a:spcPct val="80000"/>
              </a:lnSpc>
              <a:buFont typeface="Wingdings" pitchFamily="2" charset="2"/>
              <a:buNone/>
            </a:pPr>
            <a:r>
              <a:rPr lang="en-US" sz="1300" dirty="0"/>
              <a:t>Who should attend? Anyone</a:t>
            </a:r>
          </a:p>
          <a:p>
            <a:pPr>
              <a:lnSpc>
                <a:spcPct val="80000"/>
              </a:lnSpc>
              <a:buFont typeface="Wingdings" pitchFamily="2" charset="2"/>
              <a:buNone/>
            </a:pPr>
            <a:r>
              <a:rPr lang="en-US" sz="1300" dirty="0"/>
              <a:t>Prerequisite:  None</a:t>
            </a:r>
          </a:p>
          <a:p>
            <a:pPr>
              <a:lnSpc>
                <a:spcPct val="80000"/>
              </a:lnSpc>
              <a:buFont typeface="Wingdings" pitchFamily="2" charset="2"/>
              <a:buNone/>
            </a:pPr>
            <a:r>
              <a:rPr lang="en-US" sz="1300" dirty="0"/>
              <a:t>Program Length: 5 hours with a test afterwards</a:t>
            </a:r>
          </a:p>
          <a:p>
            <a:pPr>
              <a:lnSpc>
                <a:spcPct val="80000"/>
              </a:lnSpc>
              <a:buNone/>
            </a:pPr>
            <a:r>
              <a:rPr lang="en-US" sz="1300" dirty="0"/>
              <a:t>Level: Basic   </a:t>
            </a:r>
          </a:p>
          <a:p>
            <a:pPr>
              <a:lnSpc>
                <a:spcPct val="80000"/>
              </a:lnSpc>
              <a:buNone/>
            </a:pPr>
            <a:r>
              <a:rPr lang="en-US" sz="1300" dirty="0"/>
              <a:t>CPE awarded:      5  hours </a:t>
            </a:r>
            <a:r>
              <a:rPr lang="en-US" sz="1400" dirty="0"/>
              <a:t>Communications and Marketing</a:t>
            </a:r>
          </a:p>
          <a:p>
            <a:pPr>
              <a:lnSpc>
                <a:spcPct val="80000"/>
              </a:lnSpc>
              <a:buFont typeface="Wingdings" pitchFamily="2" charset="2"/>
              <a:buNone/>
            </a:pPr>
            <a:endParaRPr lang="en-US" sz="1400" dirty="0"/>
          </a:p>
          <a:p>
            <a:pPr>
              <a:lnSpc>
                <a:spcPct val="80000"/>
              </a:lnSpc>
            </a:pPr>
            <a:endParaRPr lang="en-US" sz="2000" dirty="0"/>
          </a:p>
          <a:p>
            <a:pPr>
              <a:lnSpc>
                <a:spcPct val="80000"/>
              </a:lnSpc>
            </a:pPr>
            <a:endParaRPr lang="en-US" sz="1600" dirty="0"/>
          </a:p>
          <a:p>
            <a:pPr>
              <a:lnSpc>
                <a:spcPct val="80000"/>
              </a:lnSpc>
            </a:pPr>
            <a:endParaRPr lang="en-US" sz="1600" dirty="0"/>
          </a:p>
          <a:p>
            <a:pPr>
              <a:lnSpc>
                <a:spcPct val="80000"/>
              </a:lnSpc>
            </a:pPr>
            <a:endParaRPr lang="en-US" sz="1600" dirty="0"/>
          </a:p>
        </p:txBody>
      </p:sp>
    </p:spTree>
    <p:extLst>
      <p:ext uri="{BB962C8B-B14F-4D97-AF65-F5344CB8AC3E}">
        <p14:creationId xmlns:p14="http://schemas.microsoft.com/office/powerpoint/2010/main" val="175814096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0"/>
          </p:nvPr>
        </p:nvSpPr>
        <p:spPr>
          <a:noFill/>
        </p:spPr>
        <p:txBody>
          <a:bodyPr/>
          <a:lstStyle/>
          <a:p>
            <a:fld id="{30F43571-382A-41D8-A10B-FFE0E43D877C}" type="slidenum">
              <a:rPr lang="en-US"/>
              <a:pPr/>
              <a:t>67</a:t>
            </a:fld>
            <a:endParaRPr lang="en-US" dirty="0"/>
          </a:p>
        </p:txBody>
      </p:sp>
      <p:sp>
        <p:nvSpPr>
          <p:cNvPr id="34819" name="Rectangle 2"/>
          <p:cNvSpPr>
            <a:spLocks noGrp="1" noChangeArrowheads="1"/>
          </p:cNvSpPr>
          <p:nvPr>
            <p:ph type="title"/>
          </p:nvPr>
        </p:nvSpPr>
        <p:spPr>
          <a:xfrm>
            <a:off x="304800" y="0"/>
            <a:ext cx="7391400" cy="1219200"/>
          </a:xfrm>
        </p:spPr>
        <p:txBody>
          <a:bodyPr/>
          <a:lstStyle/>
          <a:p>
            <a:pPr algn="ctr"/>
            <a:r>
              <a:rPr lang="en-US" dirty="0">
                <a:solidFill>
                  <a:schemeClr val="accent1"/>
                </a:solidFill>
              </a:rPr>
              <a:t>Communication: Negotiation Skills </a:t>
            </a:r>
          </a:p>
        </p:txBody>
      </p:sp>
      <p:sp>
        <p:nvSpPr>
          <p:cNvPr id="34820" name="Rectangle 3"/>
          <p:cNvSpPr>
            <a:spLocks noGrp="1" noChangeArrowheads="1"/>
          </p:cNvSpPr>
          <p:nvPr>
            <p:ph type="body" idx="1"/>
          </p:nvPr>
        </p:nvSpPr>
        <p:spPr>
          <a:xfrm>
            <a:off x="381000" y="1295400"/>
            <a:ext cx="7848600" cy="4800600"/>
          </a:xfrm>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participants skills to better negotiate.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learn negotiation skills </a:t>
            </a:r>
          </a:p>
          <a:p>
            <a:pPr>
              <a:lnSpc>
                <a:spcPct val="80000"/>
              </a:lnSpc>
            </a:pPr>
            <a:r>
              <a:rPr lang="en-US" sz="1400" dirty="0"/>
              <a:t>practice exercises to enforce these skills</a:t>
            </a:r>
          </a:p>
          <a:p>
            <a:pPr marL="0" indent="0">
              <a:lnSpc>
                <a:spcPct val="80000"/>
              </a:lnSpc>
              <a:buNone/>
            </a:pPr>
            <a:endParaRPr lang="en-US" sz="1400" dirty="0"/>
          </a:p>
          <a:p>
            <a:pPr>
              <a:lnSpc>
                <a:spcPct val="80000"/>
              </a:lnSpc>
              <a:buFont typeface="Wingdings" pitchFamily="2" charset="2"/>
              <a:buNone/>
            </a:pPr>
            <a:r>
              <a:rPr lang="en-US" sz="1400" dirty="0"/>
              <a:t>Who should attend? Anyone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1.5 hours</a:t>
            </a:r>
          </a:p>
          <a:p>
            <a:pPr>
              <a:lnSpc>
                <a:spcPct val="80000"/>
              </a:lnSpc>
              <a:buFont typeface="Wingdings" pitchFamily="2" charset="2"/>
              <a:buNone/>
            </a:pPr>
            <a:endParaRPr lang="en-US" sz="1400" dirty="0"/>
          </a:p>
          <a:p>
            <a:pPr>
              <a:lnSpc>
                <a:spcPct val="80000"/>
              </a:lnSpc>
              <a:buNone/>
            </a:pPr>
            <a:r>
              <a:rPr lang="en-US" sz="1400" dirty="0"/>
              <a:t>CPE awarded:        1.5 hours Communications and Marketing</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dirty="0"/>
          </a:p>
          <a:p>
            <a:pPr>
              <a:lnSpc>
                <a:spcPct val="80000"/>
              </a:lnSpc>
              <a:buNone/>
            </a:pPr>
            <a:r>
              <a:rPr lang="en-US" sz="1400" dirty="0"/>
              <a:t>Level: Basic    </a:t>
            </a:r>
            <a:r>
              <a:rPr lang="en-US" sz="1400" b="0" dirty="0"/>
              <a:t>    </a:t>
            </a:r>
            <a:endParaRPr lang="en-US" sz="1400" dirty="0"/>
          </a:p>
          <a:p>
            <a:pPr>
              <a:lnSpc>
                <a:spcPct val="80000"/>
              </a:lnSpc>
            </a:pPr>
            <a:endParaRPr lang="en-US" sz="1400" dirty="0"/>
          </a:p>
        </p:txBody>
      </p:sp>
    </p:spTree>
    <p:extLst>
      <p:ext uri="{BB962C8B-B14F-4D97-AF65-F5344CB8AC3E}">
        <p14:creationId xmlns:p14="http://schemas.microsoft.com/office/powerpoint/2010/main" val="138542599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68</a:t>
            </a:fld>
            <a:endParaRPr lang="en-US" dirty="0"/>
          </a:p>
        </p:txBody>
      </p:sp>
      <p:sp>
        <p:nvSpPr>
          <p:cNvPr id="54275" name="Rectangle 2"/>
          <p:cNvSpPr>
            <a:spLocks noGrp="1" noChangeArrowheads="1"/>
          </p:cNvSpPr>
          <p:nvPr>
            <p:ph type="title"/>
          </p:nvPr>
        </p:nvSpPr>
        <p:spPr/>
        <p:txBody>
          <a:bodyPr/>
          <a:lstStyle/>
          <a:p>
            <a:r>
              <a:rPr lang="en-US" dirty="0">
                <a:solidFill>
                  <a:schemeClr val="accent1"/>
                </a:solidFill>
              </a:rPr>
              <a:t>Cross Selling</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participants how to cross sell the firm services.</a:t>
            </a:r>
          </a:p>
          <a:p>
            <a:pPr>
              <a:lnSpc>
                <a:spcPct val="80000"/>
              </a:lnSpc>
              <a:buFont typeface="Wingdings" pitchFamily="2" charset="2"/>
              <a:buNone/>
            </a:pPr>
            <a:r>
              <a:rPr lang="en-US" sz="1400" dirty="0"/>
              <a:t>                </a:t>
            </a:r>
          </a:p>
          <a:p>
            <a:pPr>
              <a:lnSpc>
                <a:spcPct val="80000"/>
              </a:lnSpc>
              <a:buFont typeface="Wingdings" pitchFamily="2" charset="2"/>
              <a:buNone/>
            </a:pPr>
            <a:r>
              <a:rPr lang="en-US" sz="1400" dirty="0"/>
              <a:t>At the completion of this session the team member will:</a:t>
            </a:r>
          </a:p>
          <a:p>
            <a:pPr>
              <a:lnSpc>
                <a:spcPct val="80000"/>
              </a:lnSpc>
            </a:pPr>
            <a:r>
              <a:rPr lang="en-US" sz="1400" dirty="0"/>
              <a:t>be able to sell other services</a:t>
            </a:r>
          </a:p>
          <a:p>
            <a:pPr>
              <a:lnSpc>
                <a:spcPct val="80000"/>
              </a:lnSpc>
            </a:pPr>
            <a:r>
              <a:rPr lang="en-US" sz="1400" dirty="0"/>
              <a:t>have marketing tips to use</a:t>
            </a:r>
          </a:p>
          <a:p>
            <a:pPr>
              <a:lnSpc>
                <a:spcPct val="80000"/>
              </a:lnSpc>
            </a:pPr>
            <a:endParaRPr lang="en-US" sz="1400" dirty="0"/>
          </a:p>
          <a:p>
            <a:pPr>
              <a:lnSpc>
                <a:spcPct val="80000"/>
              </a:lnSpc>
              <a:buFont typeface="Wingdings" pitchFamily="2" charset="2"/>
              <a:buNone/>
            </a:pPr>
            <a:r>
              <a:rPr lang="en-US" sz="1400" dirty="0"/>
              <a:t>Who should attend? Open to all</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1.5 hours</a:t>
            </a:r>
          </a:p>
          <a:p>
            <a:pPr>
              <a:lnSpc>
                <a:spcPct val="80000"/>
              </a:lnSpc>
              <a:buFont typeface="Wingdings" pitchFamily="2" charset="2"/>
              <a:buNone/>
            </a:pPr>
            <a:endParaRPr lang="en-US" sz="1400" dirty="0"/>
          </a:p>
          <a:p>
            <a:pPr>
              <a:lnSpc>
                <a:spcPct val="80000"/>
              </a:lnSpc>
              <a:buNone/>
            </a:pPr>
            <a:r>
              <a:rPr lang="en-US" sz="1400" dirty="0"/>
              <a:t>CPE awarded:      1.5 hours Communications and Marketing</a:t>
            </a:r>
          </a:p>
          <a:p>
            <a:pPr>
              <a:lnSpc>
                <a:spcPct val="80000"/>
              </a:lnSpc>
              <a:buFont typeface="Wingdings" pitchFamily="2" charset="2"/>
              <a:buNone/>
            </a:pPr>
            <a:endParaRPr lang="en-US" sz="1400" dirty="0"/>
          </a:p>
          <a:p>
            <a:pPr>
              <a:lnSpc>
                <a:spcPct val="80000"/>
              </a:lnSpc>
            </a:pPr>
            <a:endParaRPr lang="en-US" sz="1400" dirty="0"/>
          </a:p>
          <a:p>
            <a:pPr>
              <a:lnSpc>
                <a:spcPct val="80000"/>
              </a:lnSpc>
            </a:pPr>
            <a:endParaRPr lang="en-US" sz="1400" dirty="0"/>
          </a:p>
        </p:txBody>
      </p:sp>
    </p:spTree>
    <p:extLst>
      <p:ext uri="{BB962C8B-B14F-4D97-AF65-F5344CB8AC3E}">
        <p14:creationId xmlns:p14="http://schemas.microsoft.com/office/powerpoint/2010/main" val="12706803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69</a:t>
            </a:fld>
            <a:endParaRPr lang="en-US" dirty="0"/>
          </a:p>
        </p:txBody>
      </p:sp>
      <p:sp>
        <p:nvSpPr>
          <p:cNvPr id="54275" name="Rectangle 2"/>
          <p:cNvSpPr>
            <a:spLocks noGrp="1" noChangeArrowheads="1"/>
          </p:cNvSpPr>
          <p:nvPr>
            <p:ph type="title"/>
          </p:nvPr>
        </p:nvSpPr>
        <p:spPr>
          <a:xfrm>
            <a:off x="304800" y="228600"/>
            <a:ext cx="7924800" cy="1143000"/>
          </a:xfrm>
        </p:spPr>
        <p:txBody>
          <a:bodyPr/>
          <a:lstStyle/>
          <a:p>
            <a:r>
              <a:rPr lang="en-US" dirty="0">
                <a:solidFill>
                  <a:schemeClr val="accent1"/>
                </a:solidFill>
              </a:rPr>
              <a:t>Effective Client Meetings Create New Service Opportunities </a:t>
            </a:r>
          </a:p>
        </p:txBody>
      </p:sp>
      <p:sp>
        <p:nvSpPr>
          <p:cNvPr id="54276" name="Rectangle 3"/>
          <p:cNvSpPr>
            <a:spLocks noGrp="1" noChangeArrowheads="1"/>
          </p:cNvSpPr>
          <p:nvPr>
            <p:ph type="body" idx="1"/>
          </p:nvPr>
        </p:nvSpPr>
        <p:spPr>
          <a:xfrm>
            <a:off x="381000" y="1524000"/>
            <a:ext cx="7391400" cy="4343400"/>
          </a:xfrm>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participants how to have effective client meetings to sell other services.</a:t>
            </a:r>
          </a:p>
          <a:p>
            <a:pPr>
              <a:lnSpc>
                <a:spcPct val="80000"/>
              </a:lnSpc>
              <a:buFont typeface="Wingdings" pitchFamily="2" charset="2"/>
              <a:buNone/>
            </a:pPr>
            <a:r>
              <a:rPr lang="en-US" sz="1400" dirty="0"/>
              <a:t>                </a:t>
            </a:r>
          </a:p>
          <a:p>
            <a:pPr>
              <a:lnSpc>
                <a:spcPct val="80000"/>
              </a:lnSpc>
              <a:buFont typeface="Wingdings" pitchFamily="2" charset="2"/>
              <a:buNone/>
            </a:pPr>
            <a:r>
              <a:rPr lang="en-US" sz="1400" dirty="0"/>
              <a:t>At the completion of this session the team member will:</a:t>
            </a:r>
          </a:p>
          <a:p>
            <a:pPr>
              <a:lnSpc>
                <a:spcPct val="80000"/>
              </a:lnSpc>
            </a:pPr>
            <a:r>
              <a:rPr lang="en-US" sz="1400" dirty="0"/>
              <a:t>be able to sell other services</a:t>
            </a:r>
          </a:p>
          <a:p>
            <a:pPr>
              <a:lnSpc>
                <a:spcPct val="80000"/>
              </a:lnSpc>
            </a:pPr>
            <a:r>
              <a:rPr lang="en-US" sz="1400" dirty="0"/>
              <a:t>have marketing tips to use</a:t>
            </a:r>
          </a:p>
          <a:p>
            <a:pPr>
              <a:lnSpc>
                <a:spcPct val="80000"/>
              </a:lnSpc>
            </a:pPr>
            <a:r>
              <a:rPr lang="en-US" sz="1400" dirty="0"/>
              <a:t>have questions to use to establish needs</a:t>
            </a:r>
          </a:p>
          <a:p>
            <a:pPr>
              <a:lnSpc>
                <a:spcPct val="80000"/>
              </a:lnSpc>
            </a:pPr>
            <a:endParaRPr lang="en-US" sz="1400" dirty="0"/>
          </a:p>
          <a:p>
            <a:pPr>
              <a:lnSpc>
                <a:spcPct val="80000"/>
              </a:lnSpc>
              <a:buFont typeface="Wingdings" pitchFamily="2" charset="2"/>
              <a:buNone/>
            </a:pPr>
            <a:r>
              <a:rPr lang="en-US" sz="1400" dirty="0"/>
              <a:t>Who should attend? Open to all</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80000"/>
              </a:lnSpc>
              <a:buNone/>
            </a:pPr>
            <a:r>
              <a:rPr lang="en-US" sz="1400" dirty="0"/>
              <a:t>CPE awarded:      1 hour Communications and Marketing</a:t>
            </a:r>
          </a:p>
          <a:p>
            <a:pPr>
              <a:lnSpc>
                <a:spcPct val="80000"/>
              </a:lnSpc>
              <a:buFont typeface="Wingdings" pitchFamily="2" charset="2"/>
              <a:buNone/>
            </a:pPr>
            <a:endParaRPr lang="en-US" sz="1400" dirty="0"/>
          </a:p>
          <a:p>
            <a:pPr>
              <a:lnSpc>
                <a:spcPct val="80000"/>
              </a:lnSpc>
            </a:pPr>
            <a:endParaRPr lang="en-US" sz="1400" dirty="0"/>
          </a:p>
          <a:p>
            <a:pPr>
              <a:lnSpc>
                <a:spcPct val="80000"/>
              </a:lnSpc>
            </a:pPr>
            <a:endParaRPr lang="en-US" sz="1400" dirty="0"/>
          </a:p>
        </p:txBody>
      </p:sp>
    </p:spTree>
    <p:extLst>
      <p:ext uri="{BB962C8B-B14F-4D97-AF65-F5344CB8AC3E}">
        <p14:creationId xmlns:p14="http://schemas.microsoft.com/office/powerpoint/2010/main" val="2249229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4419600"/>
            <a:ext cx="7772400" cy="1349375"/>
          </a:xfrm>
        </p:spPr>
        <p:txBody>
          <a:bodyPr/>
          <a:lstStyle/>
          <a:p>
            <a:r>
              <a:rPr lang="en-US" dirty="0"/>
              <a:t>Adobe</a:t>
            </a:r>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7</a:t>
            </a:fld>
            <a:endParaRPr lang="en-US" dirty="0"/>
          </a:p>
        </p:txBody>
      </p:sp>
    </p:spTree>
    <p:extLst>
      <p:ext uri="{BB962C8B-B14F-4D97-AF65-F5344CB8AC3E}">
        <p14:creationId xmlns:p14="http://schemas.microsoft.com/office/powerpoint/2010/main" val="403171392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0"/>
          </p:nvPr>
        </p:nvSpPr>
        <p:spPr>
          <a:noFill/>
        </p:spPr>
        <p:txBody>
          <a:bodyPr/>
          <a:lstStyle/>
          <a:p>
            <a:fld id="{30F43571-382A-41D8-A10B-FFE0E43D877C}" type="slidenum">
              <a:rPr lang="en-US"/>
              <a:pPr/>
              <a:t>70</a:t>
            </a:fld>
            <a:endParaRPr lang="en-US" dirty="0"/>
          </a:p>
        </p:txBody>
      </p:sp>
      <p:sp>
        <p:nvSpPr>
          <p:cNvPr id="34819" name="Rectangle 2"/>
          <p:cNvSpPr>
            <a:spLocks noGrp="1" noChangeArrowheads="1"/>
          </p:cNvSpPr>
          <p:nvPr>
            <p:ph type="title"/>
          </p:nvPr>
        </p:nvSpPr>
        <p:spPr>
          <a:xfrm>
            <a:off x="304800" y="0"/>
            <a:ext cx="7391400" cy="1219200"/>
          </a:xfrm>
        </p:spPr>
        <p:txBody>
          <a:bodyPr/>
          <a:lstStyle/>
          <a:p>
            <a:pPr algn="ctr"/>
            <a:r>
              <a:rPr lang="en-US" dirty="0">
                <a:solidFill>
                  <a:schemeClr val="accent1"/>
                </a:solidFill>
              </a:rPr>
              <a:t>Elevator Speech</a:t>
            </a:r>
          </a:p>
        </p:txBody>
      </p:sp>
      <p:sp>
        <p:nvSpPr>
          <p:cNvPr id="34820" name="Rectangle 3"/>
          <p:cNvSpPr>
            <a:spLocks noGrp="1" noChangeArrowheads="1"/>
          </p:cNvSpPr>
          <p:nvPr>
            <p:ph type="body" idx="1"/>
          </p:nvPr>
        </p:nvSpPr>
        <p:spPr>
          <a:xfrm>
            <a:off x="381000" y="1295400"/>
            <a:ext cx="7848600" cy="4800600"/>
          </a:xfrm>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 to create an elevator speech.</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have an elevator speech to use</a:t>
            </a:r>
          </a:p>
          <a:p>
            <a:pPr>
              <a:lnSpc>
                <a:spcPct val="80000"/>
              </a:lnSpc>
            </a:pPr>
            <a:r>
              <a:rPr lang="en-US" sz="1400" dirty="0"/>
              <a:t>learn techniques to help him/her be more confident and comfortable in any speaking situation</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Who should attend? Anyone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80000"/>
              </a:lnSpc>
              <a:buNone/>
            </a:pPr>
            <a:r>
              <a:rPr lang="en-US" sz="1400" dirty="0"/>
              <a:t>CPE awarded:        1 hour Communications and Marketing</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dirty="0"/>
          </a:p>
          <a:p>
            <a:pPr>
              <a:lnSpc>
                <a:spcPct val="80000"/>
              </a:lnSpc>
              <a:buNone/>
            </a:pPr>
            <a:r>
              <a:rPr lang="en-US" sz="1400" dirty="0"/>
              <a:t>Level: Basic    </a:t>
            </a:r>
            <a:r>
              <a:rPr lang="en-US" sz="1400" b="0" dirty="0"/>
              <a:t>    </a:t>
            </a:r>
            <a:endParaRPr lang="en-US" sz="1400" dirty="0"/>
          </a:p>
          <a:p>
            <a:pPr>
              <a:lnSpc>
                <a:spcPct val="80000"/>
              </a:lnSpc>
            </a:pPr>
            <a:endParaRPr lang="en-US" sz="1400" dirty="0"/>
          </a:p>
        </p:txBody>
      </p:sp>
    </p:spTree>
    <p:extLst>
      <p:ext uri="{BB962C8B-B14F-4D97-AF65-F5344CB8AC3E}">
        <p14:creationId xmlns:p14="http://schemas.microsoft.com/office/powerpoint/2010/main" val="60868029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0"/>
          </p:nvPr>
        </p:nvSpPr>
        <p:spPr>
          <a:noFill/>
        </p:spPr>
        <p:txBody>
          <a:bodyPr/>
          <a:lstStyle/>
          <a:p>
            <a:fld id="{30F43571-382A-41D8-A10B-FFE0E43D877C}" type="slidenum">
              <a:rPr lang="en-US"/>
              <a:pPr/>
              <a:t>71</a:t>
            </a:fld>
            <a:endParaRPr lang="en-US" dirty="0"/>
          </a:p>
        </p:txBody>
      </p:sp>
      <p:sp>
        <p:nvSpPr>
          <p:cNvPr id="34819" name="Rectangle 2"/>
          <p:cNvSpPr>
            <a:spLocks noGrp="1" noChangeArrowheads="1"/>
          </p:cNvSpPr>
          <p:nvPr>
            <p:ph type="title"/>
          </p:nvPr>
        </p:nvSpPr>
        <p:spPr>
          <a:xfrm>
            <a:off x="304800" y="0"/>
            <a:ext cx="7391400" cy="1219200"/>
          </a:xfrm>
        </p:spPr>
        <p:txBody>
          <a:bodyPr/>
          <a:lstStyle/>
          <a:p>
            <a:pPr algn="ctr"/>
            <a:r>
              <a:rPr lang="en-US" dirty="0">
                <a:solidFill>
                  <a:schemeClr val="accent1"/>
                </a:solidFill>
              </a:rPr>
              <a:t>Facebook for Business</a:t>
            </a:r>
          </a:p>
        </p:txBody>
      </p:sp>
      <p:sp>
        <p:nvSpPr>
          <p:cNvPr id="34820" name="Rectangle 3"/>
          <p:cNvSpPr>
            <a:spLocks noGrp="1" noChangeArrowheads="1"/>
          </p:cNvSpPr>
          <p:nvPr>
            <p:ph type="body" idx="1"/>
          </p:nvPr>
        </p:nvSpPr>
        <p:spPr>
          <a:xfrm>
            <a:off x="381000" y="1295400"/>
            <a:ext cx="7848600" cy="4800600"/>
          </a:xfrm>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 how to use Facebook for business.</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learn how to advertise</a:t>
            </a:r>
          </a:p>
          <a:p>
            <a:pPr>
              <a:lnSpc>
                <a:spcPct val="80000"/>
              </a:lnSpc>
            </a:pPr>
            <a:r>
              <a:rPr lang="en-US" sz="1400" dirty="0"/>
              <a:t>learn techniques to develop a good Facebook page</a:t>
            </a:r>
          </a:p>
          <a:p>
            <a:pPr marL="0" indent="0">
              <a:lnSpc>
                <a:spcPct val="80000"/>
              </a:lnSpc>
              <a:buNone/>
            </a:pPr>
            <a:endParaRPr lang="en-US" sz="1400" dirty="0"/>
          </a:p>
          <a:p>
            <a:pPr>
              <a:lnSpc>
                <a:spcPct val="80000"/>
              </a:lnSpc>
              <a:buFont typeface="Wingdings" pitchFamily="2" charset="2"/>
              <a:buNone/>
            </a:pPr>
            <a:r>
              <a:rPr lang="en-US" sz="1400" dirty="0"/>
              <a:t>Who should attend? Anyone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80000"/>
              </a:lnSpc>
              <a:buNone/>
            </a:pPr>
            <a:r>
              <a:rPr lang="en-US" sz="1400" dirty="0"/>
              <a:t>CPE awarded:        1 hour Communications and Marketing</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dirty="0"/>
          </a:p>
          <a:p>
            <a:pPr>
              <a:lnSpc>
                <a:spcPct val="80000"/>
              </a:lnSpc>
              <a:buNone/>
            </a:pPr>
            <a:r>
              <a:rPr lang="en-US" sz="1400" dirty="0"/>
              <a:t>Level: Basic    </a:t>
            </a:r>
            <a:r>
              <a:rPr lang="en-US" sz="1400" b="0" dirty="0"/>
              <a:t>    </a:t>
            </a:r>
            <a:endParaRPr lang="en-US" sz="1400" dirty="0"/>
          </a:p>
          <a:p>
            <a:pPr>
              <a:lnSpc>
                <a:spcPct val="80000"/>
              </a:lnSpc>
            </a:pPr>
            <a:endParaRPr lang="en-US" sz="1400" dirty="0"/>
          </a:p>
        </p:txBody>
      </p:sp>
    </p:spTree>
    <p:extLst>
      <p:ext uri="{BB962C8B-B14F-4D97-AF65-F5344CB8AC3E}">
        <p14:creationId xmlns:p14="http://schemas.microsoft.com/office/powerpoint/2010/main" val="355054703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0"/>
          </p:nvPr>
        </p:nvSpPr>
        <p:spPr>
          <a:noFill/>
        </p:spPr>
        <p:txBody>
          <a:bodyPr/>
          <a:lstStyle/>
          <a:p>
            <a:fld id="{30F43571-382A-41D8-A10B-FFE0E43D877C}" type="slidenum">
              <a:rPr lang="en-US"/>
              <a:pPr/>
              <a:t>72</a:t>
            </a:fld>
            <a:endParaRPr lang="en-US" dirty="0"/>
          </a:p>
        </p:txBody>
      </p:sp>
      <p:sp>
        <p:nvSpPr>
          <p:cNvPr id="34819" name="Rectangle 2"/>
          <p:cNvSpPr>
            <a:spLocks noGrp="1" noChangeArrowheads="1"/>
          </p:cNvSpPr>
          <p:nvPr>
            <p:ph type="title"/>
          </p:nvPr>
        </p:nvSpPr>
        <p:spPr>
          <a:xfrm>
            <a:off x="304800" y="0"/>
            <a:ext cx="7391400" cy="1219200"/>
          </a:xfrm>
        </p:spPr>
        <p:txBody>
          <a:bodyPr/>
          <a:lstStyle/>
          <a:p>
            <a:pPr algn="ctr"/>
            <a:r>
              <a:rPr lang="en-US" dirty="0">
                <a:solidFill>
                  <a:schemeClr val="accent1"/>
                </a:solidFill>
              </a:rPr>
              <a:t>Generating Better Business Referrals </a:t>
            </a:r>
          </a:p>
        </p:txBody>
      </p:sp>
      <p:sp>
        <p:nvSpPr>
          <p:cNvPr id="34820" name="Rectangle 3"/>
          <p:cNvSpPr>
            <a:spLocks noGrp="1" noChangeArrowheads="1"/>
          </p:cNvSpPr>
          <p:nvPr>
            <p:ph type="body" idx="1"/>
          </p:nvPr>
        </p:nvSpPr>
        <p:spPr>
          <a:xfrm>
            <a:off x="381000" y="1295400"/>
            <a:ext cx="7848600" cy="4800600"/>
          </a:xfrm>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 how to generate better business referrals.</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learn how to advertise</a:t>
            </a:r>
          </a:p>
          <a:p>
            <a:pPr>
              <a:lnSpc>
                <a:spcPct val="80000"/>
              </a:lnSpc>
            </a:pPr>
            <a:r>
              <a:rPr lang="en-US" sz="1400" dirty="0"/>
              <a:t>learn techniques to develop leads</a:t>
            </a:r>
          </a:p>
          <a:p>
            <a:pPr marL="0" indent="0">
              <a:lnSpc>
                <a:spcPct val="80000"/>
              </a:lnSpc>
              <a:buNone/>
            </a:pPr>
            <a:endParaRPr lang="en-US" sz="1400" dirty="0"/>
          </a:p>
          <a:p>
            <a:pPr>
              <a:lnSpc>
                <a:spcPct val="80000"/>
              </a:lnSpc>
              <a:buFont typeface="Wingdings" pitchFamily="2" charset="2"/>
              <a:buNone/>
            </a:pPr>
            <a:r>
              <a:rPr lang="en-US" sz="1400" dirty="0"/>
              <a:t>Who should attend? Anyone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80000"/>
              </a:lnSpc>
              <a:buNone/>
            </a:pPr>
            <a:r>
              <a:rPr lang="en-US" sz="1400" dirty="0"/>
              <a:t>CPE awarded:        1 hour Communications and Marketing</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dirty="0"/>
          </a:p>
          <a:p>
            <a:pPr>
              <a:lnSpc>
                <a:spcPct val="80000"/>
              </a:lnSpc>
              <a:buNone/>
            </a:pPr>
            <a:r>
              <a:rPr lang="en-US" sz="1400" dirty="0"/>
              <a:t>Level: Basic    </a:t>
            </a:r>
            <a:r>
              <a:rPr lang="en-US" sz="1400" b="0" dirty="0"/>
              <a:t>    </a:t>
            </a:r>
            <a:endParaRPr lang="en-US" sz="1400" dirty="0"/>
          </a:p>
          <a:p>
            <a:pPr>
              <a:lnSpc>
                <a:spcPct val="80000"/>
              </a:lnSpc>
            </a:pPr>
            <a:endParaRPr lang="en-US" sz="1400" dirty="0"/>
          </a:p>
        </p:txBody>
      </p:sp>
    </p:spTree>
    <p:extLst>
      <p:ext uri="{BB962C8B-B14F-4D97-AF65-F5344CB8AC3E}">
        <p14:creationId xmlns:p14="http://schemas.microsoft.com/office/powerpoint/2010/main" val="8973405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0"/>
          </p:nvPr>
        </p:nvSpPr>
        <p:spPr>
          <a:noFill/>
        </p:spPr>
        <p:txBody>
          <a:bodyPr/>
          <a:lstStyle/>
          <a:p>
            <a:fld id="{30F43571-382A-41D8-A10B-FFE0E43D877C}" type="slidenum">
              <a:rPr lang="en-US"/>
              <a:pPr/>
              <a:t>73</a:t>
            </a:fld>
            <a:endParaRPr lang="en-US" dirty="0"/>
          </a:p>
        </p:txBody>
      </p:sp>
      <p:sp>
        <p:nvSpPr>
          <p:cNvPr id="34819" name="Rectangle 2"/>
          <p:cNvSpPr>
            <a:spLocks noGrp="1" noChangeArrowheads="1"/>
          </p:cNvSpPr>
          <p:nvPr>
            <p:ph type="title"/>
          </p:nvPr>
        </p:nvSpPr>
        <p:spPr>
          <a:xfrm>
            <a:off x="304800" y="0"/>
            <a:ext cx="7391400" cy="1219200"/>
          </a:xfrm>
        </p:spPr>
        <p:txBody>
          <a:bodyPr/>
          <a:lstStyle/>
          <a:p>
            <a:pPr algn="ctr"/>
            <a:r>
              <a:rPr lang="en-US" dirty="0">
                <a:solidFill>
                  <a:schemeClr val="accent1"/>
                </a:solidFill>
              </a:rPr>
              <a:t>How to Boost Services Through Referrals</a:t>
            </a:r>
          </a:p>
        </p:txBody>
      </p:sp>
      <p:sp>
        <p:nvSpPr>
          <p:cNvPr id="34820" name="Rectangle 3"/>
          <p:cNvSpPr>
            <a:spLocks noGrp="1" noChangeArrowheads="1"/>
          </p:cNvSpPr>
          <p:nvPr>
            <p:ph type="body" idx="1"/>
          </p:nvPr>
        </p:nvSpPr>
        <p:spPr>
          <a:xfrm>
            <a:off x="381000" y="1295400"/>
            <a:ext cx="7848600" cy="4800600"/>
          </a:xfrm>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 how to use current customers to get referrals.</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learn how to get referrals</a:t>
            </a:r>
          </a:p>
          <a:p>
            <a:pPr>
              <a:lnSpc>
                <a:spcPct val="80000"/>
              </a:lnSpc>
            </a:pPr>
            <a:r>
              <a:rPr lang="en-US" sz="1400" dirty="0"/>
              <a:t>learn techniques to develop a good approach to referrals</a:t>
            </a:r>
          </a:p>
          <a:p>
            <a:pPr>
              <a:lnSpc>
                <a:spcPct val="80000"/>
              </a:lnSpc>
            </a:pPr>
            <a:r>
              <a:rPr lang="en-US" sz="1400" dirty="0"/>
              <a:t>have a follow-up activity to follow class</a:t>
            </a:r>
          </a:p>
          <a:p>
            <a:pPr marL="0" indent="0">
              <a:lnSpc>
                <a:spcPct val="80000"/>
              </a:lnSpc>
              <a:buNone/>
            </a:pPr>
            <a:endParaRPr lang="en-US" sz="1400" dirty="0"/>
          </a:p>
          <a:p>
            <a:pPr>
              <a:lnSpc>
                <a:spcPct val="80000"/>
              </a:lnSpc>
              <a:buFont typeface="Wingdings" pitchFamily="2" charset="2"/>
              <a:buNone/>
            </a:pPr>
            <a:r>
              <a:rPr lang="en-US" sz="1400" dirty="0"/>
              <a:t>Who should attend? Anyone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1.5 hours</a:t>
            </a:r>
          </a:p>
          <a:p>
            <a:pPr>
              <a:lnSpc>
                <a:spcPct val="80000"/>
              </a:lnSpc>
              <a:buFont typeface="Wingdings" pitchFamily="2" charset="2"/>
              <a:buNone/>
            </a:pPr>
            <a:endParaRPr lang="en-US" sz="1400" dirty="0"/>
          </a:p>
          <a:p>
            <a:pPr>
              <a:lnSpc>
                <a:spcPct val="80000"/>
              </a:lnSpc>
              <a:buNone/>
            </a:pPr>
            <a:r>
              <a:rPr lang="en-US" sz="1400" dirty="0"/>
              <a:t>CPE awarded:        1.5 hours Communications and Marketing</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dirty="0"/>
          </a:p>
          <a:p>
            <a:pPr>
              <a:lnSpc>
                <a:spcPct val="80000"/>
              </a:lnSpc>
              <a:buNone/>
            </a:pPr>
            <a:r>
              <a:rPr lang="en-US" sz="1400" dirty="0"/>
              <a:t>Level: Basic    </a:t>
            </a:r>
            <a:r>
              <a:rPr lang="en-US" sz="1400" b="0" dirty="0"/>
              <a:t>    </a:t>
            </a:r>
            <a:endParaRPr lang="en-US" sz="1400" dirty="0"/>
          </a:p>
          <a:p>
            <a:pPr>
              <a:lnSpc>
                <a:spcPct val="80000"/>
              </a:lnSpc>
            </a:pPr>
            <a:endParaRPr lang="en-US" sz="1400" dirty="0"/>
          </a:p>
        </p:txBody>
      </p:sp>
    </p:spTree>
    <p:extLst>
      <p:ext uri="{BB962C8B-B14F-4D97-AF65-F5344CB8AC3E}">
        <p14:creationId xmlns:p14="http://schemas.microsoft.com/office/powerpoint/2010/main" val="357314194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0"/>
          </p:nvPr>
        </p:nvSpPr>
        <p:spPr>
          <a:noFill/>
        </p:spPr>
        <p:txBody>
          <a:bodyPr/>
          <a:lstStyle/>
          <a:p>
            <a:fld id="{30F43571-382A-41D8-A10B-FFE0E43D877C}" type="slidenum">
              <a:rPr lang="en-US"/>
              <a:pPr/>
              <a:t>74</a:t>
            </a:fld>
            <a:endParaRPr lang="en-US" dirty="0"/>
          </a:p>
        </p:txBody>
      </p:sp>
      <p:sp>
        <p:nvSpPr>
          <p:cNvPr id="34819" name="Rectangle 2"/>
          <p:cNvSpPr>
            <a:spLocks noGrp="1" noChangeArrowheads="1"/>
          </p:cNvSpPr>
          <p:nvPr>
            <p:ph type="title"/>
          </p:nvPr>
        </p:nvSpPr>
        <p:spPr>
          <a:xfrm>
            <a:off x="304800" y="0"/>
            <a:ext cx="7391400" cy="1219200"/>
          </a:xfrm>
        </p:spPr>
        <p:txBody>
          <a:bodyPr/>
          <a:lstStyle/>
          <a:p>
            <a:pPr algn="ctr"/>
            <a:r>
              <a:rPr lang="en-US" dirty="0">
                <a:solidFill>
                  <a:schemeClr val="accent1"/>
                </a:solidFill>
              </a:rPr>
              <a:t>How to Use Twitter for Business </a:t>
            </a:r>
          </a:p>
        </p:txBody>
      </p:sp>
      <p:sp>
        <p:nvSpPr>
          <p:cNvPr id="34820" name="Rectangle 3"/>
          <p:cNvSpPr>
            <a:spLocks noGrp="1" noChangeArrowheads="1"/>
          </p:cNvSpPr>
          <p:nvPr>
            <p:ph type="body" idx="1"/>
          </p:nvPr>
        </p:nvSpPr>
        <p:spPr>
          <a:xfrm>
            <a:off x="381000" y="1295400"/>
            <a:ext cx="7848600" cy="4800600"/>
          </a:xfrm>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 how to use Facebook for business.</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learn how to advertise</a:t>
            </a:r>
          </a:p>
          <a:p>
            <a:pPr>
              <a:lnSpc>
                <a:spcPct val="80000"/>
              </a:lnSpc>
            </a:pPr>
            <a:r>
              <a:rPr lang="en-US" sz="1400" dirty="0"/>
              <a:t>learn techniques to develop a good Twitter page</a:t>
            </a:r>
          </a:p>
          <a:p>
            <a:pPr marL="0" indent="0">
              <a:lnSpc>
                <a:spcPct val="80000"/>
              </a:lnSpc>
              <a:buNone/>
            </a:pPr>
            <a:endParaRPr lang="en-US" sz="1400" dirty="0"/>
          </a:p>
          <a:p>
            <a:pPr>
              <a:lnSpc>
                <a:spcPct val="80000"/>
              </a:lnSpc>
              <a:buFont typeface="Wingdings" pitchFamily="2" charset="2"/>
              <a:buNone/>
            </a:pPr>
            <a:r>
              <a:rPr lang="en-US" sz="1400" dirty="0"/>
              <a:t>Who should attend? Anyone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80000"/>
              </a:lnSpc>
              <a:buNone/>
            </a:pPr>
            <a:r>
              <a:rPr lang="en-US" sz="1400" dirty="0"/>
              <a:t>CPE awarded:        1 hour Communications and Marketing</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dirty="0"/>
          </a:p>
          <a:p>
            <a:pPr>
              <a:lnSpc>
                <a:spcPct val="80000"/>
              </a:lnSpc>
              <a:buNone/>
            </a:pPr>
            <a:r>
              <a:rPr lang="en-US" sz="1400" dirty="0"/>
              <a:t>Level: Basic    </a:t>
            </a:r>
            <a:r>
              <a:rPr lang="en-US" sz="1400" b="0" dirty="0"/>
              <a:t>    </a:t>
            </a:r>
            <a:endParaRPr lang="en-US" sz="1400" dirty="0"/>
          </a:p>
          <a:p>
            <a:pPr>
              <a:lnSpc>
                <a:spcPct val="80000"/>
              </a:lnSpc>
            </a:pPr>
            <a:endParaRPr lang="en-US" sz="1400" dirty="0"/>
          </a:p>
        </p:txBody>
      </p:sp>
    </p:spTree>
    <p:extLst>
      <p:ext uri="{BB962C8B-B14F-4D97-AF65-F5344CB8AC3E}">
        <p14:creationId xmlns:p14="http://schemas.microsoft.com/office/powerpoint/2010/main" val="259074518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75</a:t>
            </a:fld>
            <a:endParaRPr lang="en-US" dirty="0"/>
          </a:p>
        </p:txBody>
      </p:sp>
      <p:sp>
        <p:nvSpPr>
          <p:cNvPr id="54275" name="Rectangle 2"/>
          <p:cNvSpPr>
            <a:spLocks noGrp="1" noChangeArrowheads="1"/>
          </p:cNvSpPr>
          <p:nvPr>
            <p:ph type="title"/>
          </p:nvPr>
        </p:nvSpPr>
        <p:spPr/>
        <p:txBody>
          <a:bodyPr/>
          <a:lstStyle/>
          <a:p>
            <a:pPr algn="ctr"/>
            <a:r>
              <a:rPr lang="en-US" dirty="0">
                <a:solidFill>
                  <a:schemeClr val="accent1"/>
                </a:solidFill>
              </a:rPr>
              <a:t>Keeping Your Customers Satisfied</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give some tips on keeping your customers as customers.</a:t>
            </a:r>
          </a:p>
          <a:p>
            <a:pPr>
              <a:lnSpc>
                <a:spcPct val="80000"/>
              </a:lnSpc>
              <a:buFont typeface="Wingdings" pitchFamily="2" charset="2"/>
              <a:buNone/>
            </a:pPr>
            <a:r>
              <a:rPr lang="en-US" sz="1400" dirty="0"/>
              <a:t>                </a:t>
            </a:r>
          </a:p>
          <a:p>
            <a:pPr>
              <a:lnSpc>
                <a:spcPct val="80000"/>
              </a:lnSpc>
              <a:buFont typeface="Wingdings" pitchFamily="2" charset="2"/>
              <a:buNone/>
            </a:pPr>
            <a:r>
              <a:rPr lang="en-US" sz="1400" dirty="0"/>
              <a:t>At the completion of this session the team member will:</a:t>
            </a:r>
          </a:p>
          <a:p>
            <a:pPr>
              <a:lnSpc>
                <a:spcPct val="80000"/>
              </a:lnSpc>
            </a:pPr>
            <a:r>
              <a:rPr lang="en-US" sz="1400" dirty="0"/>
              <a:t>have some tools to use to communicate better with clients</a:t>
            </a:r>
          </a:p>
          <a:p>
            <a:pPr>
              <a:lnSpc>
                <a:spcPct val="80000"/>
              </a:lnSpc>
            </a:pPr>
            <a:r>
              <a:rPr lang="en-US" sz="1400" dirty="0"/>
              <a:t>understand this is a never-ending process</a:t>
            </a:r>
          </a:p>
          <a:p>
            <a:pPr>
              <a:lnSpc>
                <a:spcPct val="80000"/>
              </a:lnSpc>
            </a:pPr>
            <a:endParaRPr lang="en-US" sz="1400" dirty="0"/>
          </a:p>
          <a:p>
            <a:pPr>
              <a:lnSpc>
                <a:spcPct val="80000"/>
              </a:lnSpc>
              <a:buFont typeface="Wingdings" pitchFamily="2" charset="2"/>
              <a:buNone/>
            </a:pPr>
            <a:r>
              <a:rPr lang="en-US" sz="1400" dirty="0"/>
              <a:t>Who should attend? Open to all</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80000"/>
              </a:lnSpc>
              <a:buNone/>
            </a:pPr>
            <a:r>
              <a:rPr lang="en-US" sz="1400" dirty="0"/>
              <a:t>CPE awarded:      1 hour Communications and Marketing</a:t>
            </a:r>
          </a:p>
          <a:p>
            <a:pPr>
              <a:lnSpc>
                <a:spcPct val="80000"/>
              </a:lnSpc>
              <a:buFont typeface="Wingdings" pitchFamily="2" charset="2"/>
              <a:buNone/>
            </a:pPr>
            <a:endParaRPr lang="en-US" sz="1400" dirty="0"/>
          </a:p>
          <a:p>
            <a:pPr>
              <a:lnSpc>
                <a:spcPct val="80000"/>
              </a:lnSpc>
            </a:pPr>
            <a:endParaRPr lang="en-US" sz="1400" dirty="0"/>
          </a:p>
          <a:p>
            <a:pPr>
              <a:lnSpc>
                <a:spcPct val="80000"/>
              </a:lnSpc>
            </a:pPr>
            <a:endParaRPr lang="en-US" sz="1400" dirty="0"/>
          </a:p>
        </p:txBody>
      </p:sp>
    </p:spTree>
    <p:extLst>
      <p:ext uri="{BB962C8B-B14F-4D97-AF65-F5344CB8AC3E}">
        <p14:creationId xmlns:p14="http://schemas.microsoft.com/office/powerpoint/2010/main" val="6762891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76</a:t>
            </a:fld>
            <a:endParaRPr lang="en-US" dirty="0"/>
          </a:p>
        </p:txBody>
      </p:sp>
      <p:sp>
        <p:nvSpPr>
          <p:cNvPr id="54275" name="Rectangle 2"/>
          <p:cNvSpPr>
            <a:spLocks noGrp="1" noChangeArrowheads="1"/>
          </p:cNvSpPr>
          <p:nvPr>
            <p:ph type="title"/>
          </p:nvPr>
        </p:nvSpPr>
        <p:spPr/>
        <p:txBody>
          <a:bodyPr/>
          <a:lstStyle/>
          <a:p>
            <a:r>
              <a:rPr lang="en-US" dirty="0">
                <a:solidFill>
                  <a:schemeClr val="accent1"/>
                </a:solidFill>
              </a:rPr>
              <a:t>Linked-in</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participants how to use linked-in for marketing and networking purposes.</a:t>
            </a:r>
          </a:p>
          <a:p>
            <a:pPr>
              <a:lnSpc>
                <a:spcPct val="80000"/>
              </a:lnSpc>
              <a:buFont typeface="Wingdings" pitchFamily="2" charset="2"/>
              <a:buNone/>
            </a:pPr>
            <a:r>
              <a:rPr lang="en-US" sz="1400" dirty="0"/>
              <a:t>                </a:t>
            </a:r>
          </a:p>
          <a:p>
            <a:pPr>
              <a:lnSpc>
                <a:spcPct val="80000"/>
              </a:lnSpc>
              <a:buFont typeface="Wingdings" pitchFamily="2" charset="2"/>
              <a:buNone/>
            </a:pPr>
            <a:r>
              <a:rPr lang="en-US" sz="1400" dirty="0"/>
              <a:t>At the completion of this session the team member will:</a:t>
            </a:r>
          </a:p>
          <a:p>
            <a:pPr>
              <a:lnSpc>
                <a:spcPct val="80000"/>
              </a:lnSpc>
            </a:pPr>
            <a:r>
              <a:rPr lang="en-US" sz="1400" dirty="0"/>
              <a:t>set up an account</a:t>
            </a:r>
          </a:p>
          <a:p>
            <a:pPr>
              <a:lnSpc>
                <a:spcPct val="80000"/>
              </a:lnSpc>
            </a:pPr>
            <a:r>
              <a:rPr lang="en-US" sz="1400" dirty="0"/>
              <a:t>understand the relationships</a:t>
            </a:r>
          </a:p>
          <a:p>
            <a:pPr>
              <a:lnSpc>
                <a:spcPct val="80000"/>
              </a:lnSpc>
            </a:pPr>
            <a:endParaRPr lang="en-US" sz="1400" dirty="0"/>
          </a:p>
          <a:p>
            <a:pPr>
              <a:lnSpc>
                <a:spcPct val="80000"/>
              </a:lnSpc>
              <a:buFont typeface="Wingdings" pitchFamily="2" charset="2"/>
              <a:buNone/>
            </a:pPr>
            <a:r>
              <a:rPr lang="en-US" sz="1400" dirty="0"/>
              <a:t>Who should attend? Open to all</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80000"/>
              </a:lnSpc>
              <a:buNone/>
            </a:pPr>
            <a:r>
              <a:rPr lang="en-US" sz="1400" dirty="0"/>
              <a:t>CPE awarded:      1 hour Communications and Marketing</a:t>
            </a:r>
          </a:p>
          <a:p>
            <a:pPr>
              <a:lnSpc>
                <a:spcPct val="80000"/>
              </a:lnSpc>
              <a:buFont typeface="Wingdings" pitchFamily="2" charset="2"/>
              <a:buNone/>
            </a:pPr>
            <a:endParaRPr lang="en-US" sz="1400" dirty="0"/>
          </a:p>
          <a:p>
            <a:pPr>
              <a:lnSpc>
                <a:spcPct val="80000"/>
              </a:lnSpc>
            </a:pPr>
            <a:endParaRPr lang="en-US" sz="1400" dirty="0"/>
          </a:p>
          <a:p>
            <a:pPr>
              <a:lnSpc>
                <a:spcPct val="80000"/>
              </a:lnSpc>
            </a:pPr>
            <a:endParaRPr lang="en-US" sz="1400" dirty="0"/>
          </a:p>
        </p:txBody>
      </p:sp>
    </p:spTree>
    <p:extLst>
      <p:ext uri="{BB962C8B-B14F-4D97-AF65-F5344CB8AC3E}">
        <p14:creationId xmlns:p14="http://schemas.microsoft.com/office/powerpoint/2010/main" val="86469206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77</a:t>
            </a:fld>
            <a:endParaRPr lang="en-US" dirty="0"/>
          </a:p>
        </p:txBody>
      </p:sp>
      <p:sp>
        <p:nvSpPr>
          <p:cNvPr id="54275" name="Rectangle 2"/>
          <p:cNvSpPr>
            <a:spLocks noGrp="1" noChangeArrowheads="1"/>
          </p:cNvSpPr>
          <p:nvPr>
            <p:ph type="title"/>
          </p:nvPr>
        </p:nvSpPr>
        <p:spPr/>
        <p:txBody>
          <a:bodyPr/>
          <a:lstStyle/>
          <a:p>
            <a:r>
              <a:rPr lang="en-US" dirty="0">
                <a:solidFill>
                  <a:schemeClr val="accent1"/>
                </a:solidFill>
              </a:rPr>
              <a:t>Using Linked-in for Business</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participants how to use linked-in for marketing and networking purposes for the business.</a:t>
            </a:r>
          </a:p>
          <a:p>
            <a:pPr>
              <a:lnSpc>
                <a:spcPct val="80000"/>
              </a:lnSpc>
              <a:buFont typeface="Wingdings" pitchFamily="2" charset="2"/>
              <a:buNone/>
            </a:pPr>
            <a:r>
              <a:rPr lang="en-US" sz="1400" dirty="0"/>
              <a:t>                </a:t>
            </a:r>
          </a:p>
          <a:p>
            <a:pPr>
              <a:lnSpc>
                <a:spcPct val="80000"/>
              </a:lnSpc>
              <a:buFont typeface="Wingdings" pitchFamily="2" charset="2"/>
              <a:buNone/>
            </a:pPr>
            <a:r>
              <a:rPr lang="en-US" sz="1400" dirty="0"/>
              <a:t>At the completion of this session the team member will:</a:t>
            </a:r>
          </a:p>
          <a:p>
            <a:pPr>
              <a:lnSpc>
                <a:spcPct val="80000"/>
              </a:lnSpc>
            </a:pPr>
            <a:r>
              <a:rPr lang="en-US" sz="1400" dirty="0"/>
              <a:t>learn tips on how to use for business</a:t>
            </a:r>
          </a:p>
          <a:p>
            <a:pPr>
              <a:lnSpc>
                <a:spcPct val="80000"/>
              </a:lnSpc>
            </a:pPr>
            <a:r>
              <a:rPr lang="en-US" sz="1400" dirty="0"/>
              <a:t>understand the ways to use for business</a:t>
            </a:r>
          </a:p>
          <a:p>
            <a:pPr>
              <a:lnSpc>
                <a:spcPct val="80000"/>
              </a:lnSpc>
            </a:pPr>
            <a:endParaRPr lang="en-US" sz="1400" dirty="0"/>
          </a:p>
          <a:p>
            <a:pPr>
              <a:lnSpc>
                <a:spcPct val="80000"/>
              </a:lnSpc>
              <a:buFont typeface="Wingdings" pitchFamily="2" charset="2"/>
              <a:buNone/>
            </a:pPr>
            <a:r>
              <a:rPr lang="en-US" sz="1400" dirty="0"/>
              <a:t>Who should attend? Open to all</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1.5 hours</a:t>
            </a:r>
          </a:p>
          <a:p>
            <a:pPr>
              <a:lnSpc>
                <a:spcPct val="80000"/>
              </a:lnSpc>
              <a:buFont typeface="Wingdings" pitchFamily="2" charset="2"/>
              <a:buNone/>
            </a:pPr>
            <a:endParaRPr lang="en-US" sz="1400" dirty="0"/>
          </a:p>
          <a:p>
            <a:pPr>
              <a:lnSpc>
                <a:spcPct val="80000"/>
              </a:lnSpc>
              <a:buNone/>
            </a:pPr>
            <a:r>
              <a:rPr lang="en-US" sz="1400" dirty="0"/>
              <a:t>CPE awarded:      1.5 hours Communications and Marketing</a:t>
            </a:r>
          </a:p>
          <a:p>
            <a:pPr>
              <a:lnSpc>
                <a:spcPct val="80000"/>
              </a:lnSpc>
              <a:buFont typeface="Wingdings" pitchFamily="2" charset="2"/>
              <a:buNone/>
            </a:pPr>
            <a:endParaRPr lang="en-US" sz="1400" dirty="0"/>
          </a:p>
          <a:p>
            <a:pPr>
              <a:lnSpc>
                <a:spcPct val="80000"/>
              </a:lnSpc>
            </a:pPr>
            <a:endParaRPr lang="en-US" sz="1400" dirty="0"/>
          </a:p>
          <a:p>
            <a:pPr>
              <a:lnSpc>
                <a:spcPct val="80000"/>
              </a:lnSpc>
            </a:pPr>
            <a:endParaRPr lang="en-US" sz="1400" dirty="0"/>
          </a:p>
        </p:txBody>
      </p:sp>
    </p:spTree>
    <p:extLst>
      <p:ext uri="{BB962C8B-B14F-4D97-AF65-F5344CB8AC3E}">
        <p14:creationId xmlns:p14="http://schemas.microsoft.com/office/powerpoint/2010/main" val="50811152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78</a:t>
            </a:fld>
            <a:endParaRPr lang="en-US" dirty="0"/>
          </a:p>
        </p:txBody>
      </p:sp>
      <p:sp>
        <p:nvSpPr>
          <p:cNvPr id="54275" name="Rectangle 2"/>
          <p:cNvSpPr>
            <a:spLocks noGrp="1" noChangeArrowheads="1"/>
          </p:cNvSpPr>
          <p:nvPr>
            <p:ph type="title"/>
          </p:nvPr>
        </p:nvSpPr>
        <p:spPr/>
        <p:txBody>
          <a:bodyPr/>
          <a:lstStyle/>
          <a:p>
            <a:r>
              <a:rPr lang="en-US" dirty="0">
                <a:solidFill>
                  <a:schemeClr val="accent1"/>
                </a:solidFill>
              </a:rPr>
              <a:t>Marketing</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participants how to market and network.</a:t>
            </a:r>
          </a:p>
          <a:p>
            <a:pPr>
              <a:lnSpc>
                <a:spcPct val="80000"/>
              </a:lnSpc>
              <a:buFont typeface="Wingdings" pitchFamily="2" charset="2"/>
              <a:buNone/>
            </a:pPr>
            <a:r>
              <a:rPr lang="en-US" sz="1400" dirty="0"/>
              <a:t>                </a:t>
            </a:r>
          </a:p>
          <a:p>
            <a:pPr>
              <a:lnSpc>
                <a:spcPct val="80000"/>
              </a:lnSpc>
              <a:buFont typeface="Wingdings" pitchFamily="2" charset="2"/>
              <a:buNone/>
            </a:pPr>
            <a:r>
              <a:rPr lang="en-US" sz="1400" dirty="0"/>
              <a:t>At the completion of this session the team member will:</a:t>
            </a:r>
          </a:p>
          <a:p>
            <a:pPr>
              <a:lnSpc>
                <a:spcPct val="80000"/>
              </a:lnSpc>
            </a:pPr>
            <a:r>
              <a:rPr lang="en-US" sz="1400" dirty="0"/>
              <a:t>create an elevator speech</a:t>
            </a:r>
          </a:p>
          <a:p>
            <a:pPr>
              <a:lnSpc>
                <a:spcPct val="80000"/>
              </a:lnSpc>
            </a:pPr>
            <a:r>
              <a:rPr lang="en-US" sz="1400" dirty="0"/>
              <a:t>have marketing tips to use</a:t>
            </a:r>
          </a:p>
          <a:p>
            <a:pPr>
              <a:lnSpc>
                <a:spcPct val="80000"/>
              </a:lnSpc>
            </a:pPr>
            <a:endParaRPr lang="en-US" sz="1400" dirty="0"/>
          </a:p>
          <a:p>
            <a:pPr>
              <a:lnSpc>
                <a:spcPct val="80000"/>
              </a:lnSpc>
              <a:buFont typeface="Wingdings" pitchFamily="2" charset="2"/>
              <a:buNone/>
            </a:pPr>
            <a:r>
              <a:rPr lang="en-US" sz="1400" dirty="0"/>
              <a:t>Who should attend? Open to all</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80000"/>
              </a:lnSpc>
              <a:buNone/>
            </a:pPr>
            <a:r>
              <a:rPr lang="en-US" sz="1400" dirty="0"/>
              <a:t>CPE awarded:      1 hour Communications and Marketing</a:t>
            </a:r>
          </a:p>
          <a:p>
            <a:pPr>
              <a:lnSpc>
                <a:spcPct val="80000"/>
              </a:lnSpc>
              <a:buFont typeface="Wingdings" pitchFamily="2" charset="2"/>
              <a:buNone/>
            </a:pPr>
            <a:endParaRPr lang="en-US" sz="1400" dirty="0"/>
          </a:p>
          <a:p>
            <a:pPr>
              <a:lnSpc>
                <a:spcPct val="80000"/>
              </a:lnSpc>
            </a:pPr>
            <a:endParaRPr lang="en-US" sz="1400" dirty="0"/>
          </a:p>
          <a:p>
            <a:pPr>
              <a:lnSpc>
                <a:spcPct val="80000"/>
              </a:lnSpc>
            </a:pPr>
            <a:endParaRPr lang="en-US" sz="1400" dirty="0"/>
          </a:p>
        </p:txBody>
      </p:sp>
    </p:spTree>
    <p:extLst>
      <p:ext uri="{BB962C8B-B14F-4D97-AF65-F5344CB8AC3E}">
        <p14:creationId xmlns:p14="http://schemas.microsoft.com/office/powerpoint/2010/main" val="414964969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79</a:t>
            </a:fld>
            <a:endParaRPr lang="en-US" dirty="0"/>
          </a:p>
        </p:txBody>
      </p:sp>
      <p:sp>
        <p:nvSpPr>
          <p:cNvPr id="54275" name="Rectangle 2"/>
          <p:cNvSpPr>
            <a:spLocks noGrp="1" noChangeArrowheads="1"/>
          </p:cNvSpPr>
          <p:nvPr>
            <p:ph type="title"/>
          </p:nvPr>
        </p:nvSpPr>
        <p:spPr/>
        <p:txBody>
          <a:bodyPr/>
          <a:lstStyle/>
          <a:p>
            <a:r>
              <a:rPr lang="en-US" dirty="0">
                <a:solidFill>
                  <a:schemeClr val="accent1"/>
                </a:solidFill>
              </a:rPr>
              <a:t>Overcoming Sales Objections</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participants how to use tools to get the sale.</a:t>
            </a:r>
          </a:p>
          <a:p>
            <a:pPr>
              <a:lnSpc>
                <a:spcPct val="80000"/>
              </a:lnSpc>
              <a:buFont typeface="Wingdings" pitchFamily="2" charset="2"/>
              <a:buNone/>
            </a:pPr>
            <a:r>
              <a:rPr lang="en-US" sz="1400" dirty="0"/>
              <a:t>                </a:t>
            </a:r>
          </a:p>
          <a:p>
            <a:pPr>
              <a:lnSpc>
                <a:spcPct val="80000"/>
              </a:lnSpc>
              <a:buFont typeface="Wingdings" pitchFamily="2" charset="2"/>
              <a:buNone/>
            </a:pPr>
            <a:r>
              <a:rPr lang="en-US" sz="1400" dirty="0"/>
              <a:t>At the completion of this session the team member will:</a:t>
            </a:r>
          </a:p>
          <a:p>
            <a:pPr>
              <a:lnSpc>
                <a:spcPct val="80000"/>
              </a:lnSpc>
            </a:pPr>
            <a:r>
              <a:rPr lang="en-US" sz="1400" dirty="0"/>
              <a:t>have a list of things to do</a:t>
            </a:r>
          </a:p>
          <a:p>
            <a:pPr>
              <a:lnSpc>
                <a:spcPct val="80000"/>
              </a:lnSpc>
            </a:pPr>
            <a:r>
              <a:rPr lang="en-US" sz="1400" dirty="0"/>
              <a:t>have a list of things not to do</a:t>
            </a:r>
          </a:p>
          <a:p>
            <a:pPr>
              <a:lnSpc>
                <a:spcPct val="80000"/>
              </a:lnSpc>
            </a:pPr>
            <a:endParaRPr lang="en-US" sz="1400" dirty="0"/>
          </a:p>
          <a:p>
            <a:pPr>
              <a:lnSpc>
                <a:spcPct val="80000"/>
              </a:lnSpc>
              <a:buFont typeface="Wingdings" pitchFamily="2" charset="2"/>
              <a:buNone/>
            </a:pPr>
            <a:r>
              <a:rPr lang="en-US" sz="1400" dirty="0"/>
              <a:t>Who should attend? Open to all</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80000"/>
              </a:lnSpc>
              <a:buNone/>
            </a:pPr>
            <a:r>
              <a:rPr lang="en-US" sz="1400" dirty="0"/>
              <a:t>CPE awarded:      1 hour Communications and Marketing</a:t>
            </a:r>
          </a:p>
          <a:p>
            <a:pPr>
              <a:lnSpc>
                <a:spcPct val="80000"/>
              </a:lnSpc>
              <a:buFont typeface="Wingdings" pitchFamily="2" charset="2"/>
              <a:buNone/>
            </a:pPr>
            <a:endParaRPr lang="en-US" sz="1400" dirty="0"/>
          </a:p>
          <a:p>
            <a:pPr>
              <a:lnSpc>
                <a:spcPct val="80000"/>
              </a:lnSpc>
            </a:pPr>
            <a:endParaRPr lang="en-US" sz="1400" dirty="0"/>
          </a:p>
          <a:p>
            <a:pPr>
              <a:lnSpc>
                <a:spcPct val="80000"/>
              </a:lnSpc>
            </a:pPr>
            <a:endParaRPr lang="en-US" sz="1400" dirty="0"/>
          </a:p>
        </p:txBody>
      </p:sp>
    </p:spTree>
    <p:extLst>
      <p:ext uri="{BB962C8B-B14F-4D97-AF65-F5344CB8AC3E}">
        <p14:creationId xmlns:p14="http://schemas.microsoft.com/office/powerpoint/2010/main" val="998881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6F6D11F1-1DE4-46C5-82A3-545CB88BFD56}" type="slidenum">
              <a:rPr lang="en-US"/>
              <a:pPr/>
              <a:t>8</a:t>
            </a:fld>
            <a:endParaRPr lang="en-US" dirty="0"/>
          </a:p>
        </p:txBody>
      </p:sp>
      <p:sp>
        <p:nvSpPr>
          <p:cNvPr id="5123" name="Rectangle 2"/>
          <p:cNvSpPr>
            <a:spLocks noGrp="1" noChangeArrowheads="1"/>
          </p:cNvSpPr>
          <p:nvPr>
            <p:ph type="title"/>
          </p:nvPr>
        </p:nvSpPr>
        <p:spPr/>
        <p:txBody>
          <a:bodyPr/>
          <a:lstStyle/>
          <a:p>
            <a:r>
              <a:rPr lang="en-US" dirty="0">
                <a:solidFill>
                  <a:schemeClr val="accent1"/>
                </a:solidFill>
              </a:rPr>
              <a:t>Adobe Acrobat</a:t>
            </a:r>
          </a:p>
        </p:txBody>
      </p:sp>
      <p:sp>
        <p:nvSpPr>
          <p:cNvPr id="5124" name="Rectangle 3"/>
          <p:cNvSpPr>
            <a:spLocks noGrp="1" noChangeArrowheads="1"/>
          </p:cNvSpPr>
          <p:nvPr>
            <p:ph type="body" idx="1"/>
          </p:nvPr>
        </p:nvSpPr>
        <p:spPr>
          <a:xfrm>
            <a:off x="304800" y="1219200"/>
            <a:ext cx="7848600" cy="4419600"/>
          </a:xfrm>
        </p:spPr>
        <p:txBody>
          <a:bodyPr/>
          <a:lstStyle/>
          <a:p>
            <a:pPr>
              <a:lnSpc>
                <a:spcPct val="80000"/>
              </a:lnSpc>
              <a:buFont typeface="Wingdings" pitchFamily="2" charset="2"/>
              <a:buNone/>
            </a:pPr>
            <a:r>
              <a:rPr lang="en-US" sz="1400" dirty="0"/>
              <a:t>In this session, you will create Portable Document Format (PDF) electronic files. You will explore the Acrobat environment and learn a variety of features available to you in Acrobat 7.0.</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know how to create a PDF Document from an Electronic File</a:t>
            </a:r>
          </a:p>
          <a:p>
            <a:pPr>
              <a:lnSpc>
                <a:spcPct val="80000"/>
              </a:lnSpc>
            </a:pPr>
            <a:r>
              <a:rPr lang="en-US" sz="1400" dirty="0"/>
              <a:t>be able to create bookmarks and links</a:t>
            </a:r>
          </a:p>
          <a:p>
            <a:pPr>
              <a:lnSpc>
                <a:spcPct val="80000"/>
              </a:lnSpc>
            </a:pPr>
            <a:r>
              <a:rPr lang="en-US" sz="1400" dirty="0"/>
              <a:t>know how to use the Text Editing tools</a:t>
            </a:r>
          </a:p>
          <a:p>
            <a:pPr>
              <a:lnSpc>
                <a:spcPct val="80000"/>
              </a:lnSpc>
            </a:pPr>
            <a:r>
              <a:rPr lang="en-US" sz="1400" dirty="0"/>
              <a:t>be able to create an Adobe form using an existing Word document</a:t>
            </a:r>
          </a:p>
          <a:p>
            <a:pPr>
              <a:lnSpc>
                <a:spcPct val="80000"/>
              </a:lnSpc>
            </a:pPr>
            <a:r>
              <a:rPr lang="en-US" sz="1400" dirty="0"/>
              <a:t>be familiar with defining, editing, and deleting articles</a:t>
            </a:r>
          </a:p>
          <a:p>
            <a:pPr>
              <a:lnSpc>
                <a:spcPct val="80000"/>
              </a:lnSpc>
            </a:pPr>
            <a:r>
              <a:rPr lang="en-US" sz="1400" dirty="0"/>
              <a:t>be familiar with the available shortcuts in Acrobat</a:t>
            </a:r>
          </a:p>
          <a:p>
            <a:pPr>
              <a:lnSpc>
                <a:spcPct val="80000"/>
              </a:lnSpc>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a:t>
            </a:r>
          </a:p>
          <a:p>
            <a:pPr>
              <a:lnSpc>
                <a:spcPct val="80000"/>
              </a:lnSpc>
              <a:buFont typeface="Wingdings" pitchFamily="2" charset="2"/>
              <a:buNone/>
            </a:pPr>
            <a:endParaRPr lang="en-US" sz="1400" dirty="0"/>
          </a:p>
          <a:p>
            <a:pPr>
              <a:lnSpc>
                <a:spcPct val="80000"/>
              </a:lnSpc>
              <a:buNone/>
            </a:pPr>
            <a:r>
              <a:rPr lang="en-US" sz="1400" dirty="0"/>
              <a:t>Level: Basic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Who should attend:  Anyone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CPE awarded:	1 hour Computer Software and Applications</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3"/>
          <p:cNvSpPr>
            <a:spLocks noGrp="1"/>
          </p:cNvSpPr>
          <p:nvPr>
            <p:ph type="sldNum" sz="quarter" idx="10"/>
          </p:nvPr>
        </p:nvSpPr>
        <p:spPr>
          <a:noFill/>
        </p:spPr>
        <p:txBody>
          <a:bodyPr/>
          <a:lstStyle/>
          <a:p>
            <a:fld id="{0EC8E770-1006-4214-A163-3CEE9ECC193B}" type="slidenum">
              <a:rPr lang="en-US"/>
              <a:pPr/>
              <a:t>80</a:t>
            </a:fld>
            <a:endParaRPr lang="en-US" dirty="0"/>
          </a:p>
        </p:txBody>
      </p:sp>
      <p:sp>
        <p:nvSpPr>
          <p:cNvPr id="32771" name="Rectangle 2"/>
          <p:cNvSpPr>
            <a:spLocks noGrp="1" noChangeArrowheads="1"/>
          </p:cNvSpPr>
          <p:nvPr>
            <p:ph type="title"/>
          </p:nvPr>
        </p:nvSpPr>
        <p:spPr>
          <a:xfrm>
            <a:off x="304800" y="152400"/>
            <a:ext cx="7391400" cy="1066800"/>
          </a:xfrm>
        </p:spPr>
        <p:txBody>
          <a:bodyPr/>
          <a:lstStyle/>
          <a:p>
            <a:r>
              <a:rPr lang="en-US" dirty="0">
                <a:solidFill>
                  <a:schemeClr val="accent1"/>
                </a:solidFill>
              </a:rPr>
              <a:t>PowerPoint as a Marketing Tool</a:t>
            </a:r>
          </a:p>
        </p:txBody>
      </p:sp>
      <p:sp>
        <p:nvSpPr>
          <p:cNvPr id="32772" name="Rectangle 3"/>
          <p:cNvSpPr>
            <a:spLocks noGrp="1" noChangeArrowheads="1"/>
          </p:cNvSpPr>
          <p:nvPr>
            <p:ph type="body" idx="1"/>
          </p:nvPr>
        </p:nvSpPr>
        <p:spPr>
          <a:xfrm>
            <a:off x="381000" y="1143000"/>
            <a:ext cx="8153400" cy="5486400"/>
          </a:xfrm>
        </p:spPr>
        <p:txBody>
          <a:bodyPr/>
          <a:lstStyle/>
          <a:p>
            <a:pPr>
              <a:lnSpc>
                <a:spcPct val="80000"/>
              </a:lnSpc>
              <a:buFont typeface="Wingdings" pitchFamily="2" charset="2"/>
              <a:buNone/>
            </a:pPr>
            <a:endParaRPr lang="en-US" sz="1600" dirty="0"/>
          </a:p>
          <a:p>
            <a:pPr>
              <a:lnSpc>
                <a:spcPct val="80000"/>
              </a:lnSpc>
              <a:buFont typeface="Wingdings" pitchFamily="2" charset="2"/>
              <a:buNone/>
            </a:pPr>
            <a:r>
              <a:rPr lang="en-US" sz="1600" dirty="0"/>
              <a:t>Session Description </a:t>
            </a:r>
          </a:p>
          <a:p>
            <a:pPr>
              <a:lnSpc>
                <a:spcPct val="80000"/>
              </a:lnSpc>
              <a:buFont typeface="Wingdings" pitchFamily="2" charset="2"/>
              <a:buNone/>
            </a:pPr>
            <a:r>
              <a:rPr lang="en-US" sz="1600" dirty="0"/>
              <a:t>    This session is designed to introduce you to the using PowerPoint as a marketing took.</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At the completion of this session the team member will: </a:t>
            </a:r>
          </a:p>
          <a:p>
            <a:pPr>
              <a:lnSpc>
                <a:spcPct val="80000"/>
              </a:lnSpc>
            </a:pPr>
            <a:r>
              <a:rPr lang="en-US" sz="1600" dirty="0"/>
              <a:t>be able to create a new presentation</a:t>
            </a:r>
          </a:p>
          <a:p>
            <a:pPr>
              <a:lnSpc>
                <a:spcPct val="80000"/>
              </a:lnSpc>
            </a:pPr>
            <a:r>
              <a:rPr lang="en-US" sz="1600" dirty="0"/>
              <a:t>know how to transition speakers effectively</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Who should attend? Anyone-New PowerPoint Users	</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Presenter: Linda Steele</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Prerequisite:  None </a:t>
            </a:r>
          </a:p>
          <a:p>
            <a:pPr>
              <a:lnSpc>
                <a:spcPct val="80000"/>
              </a:lnSpc>
              <a:buFont typeface="Wingdings" pitchFamily="2" charset="2"/>
              <a:buNone/>
            </a:pPr>
            <a:endParaRPr lang="en-US" sz="1600" dirty="0"/>
          </a:p>
          <a:p>
            <a:pPr>
              <a:lnSpc>
                <a:spcPct val="80000"/>
              </a:lnSpc>
              <a:buNone/>
            </a:pPr>
            <a:r>
              <a:rPr lang="en-US" sz="1600" dirty="0"/>
              <a:t>Level: Basic    </a:t>
            </a:r>
            <a:r>
              <a:rPr lang="en-US" sz="1600" b="0" dirty="0"/>
              <a:t>    </a:t>
            </a:r>
            <a:endParaRPr lang="en-US" sz="1600" dirty="0"/>
          </a:p>
          <a:p>
            <a:pPr>
              <a:lnSpc>
                <a:spcPct val="80000"/>
              </a:lnSpc>
              <a:buFont typeface="Wingdings" pitchFamily="2" charset="2"/>
              <a:buNone/>
            </a:pPr>
            <a:endParaRPr lang="en-US" sz="1600" dirty="0"/>
          </a:p>
          <a:p>
            <a:pPr>
              <a:lnSpc>
                <a:spcPct val="80000"/>
              </a:lnSpc>
              <a:buFont typeface="Wingdings" pitchFamily="2" charset="2"/>
              <a:buNone/>
            </a:pPr>
            <a:r>
              <a:rPr lang="en-US" sz="1600" dirty="0"/>
              <a:t>Program Length: 2 hours</a:t>
            </a:r>
          </a:p>
          <a:p>
            <a:pPr>
              <a:lnSpc>
                <a:spcPct val="80000"/>
              </a:lnSpc>
              <a:buFont typeface="Wingdings" pitchFamily="2" charset="2"/>
              <a:buNone/>
            </a:pPr>
            <a:endParaRPr lang="en-US" sz="1600" dirty="0"/>
          </a:p>
          <a:p>
            <a:pPr>
              <a:lnSpc>
                <a:spcPct val="80000"/>
              </a:lnSpc>
              <a:buNone/>
            </a:pPr>
            <a:r>
              <a:rPr lang="en-US" sz="1600" dirty="0"/>
              <a:t>CPE awarded:	2 hours Computer Software and Applications</a:t>
            </a:r>
          </a:p>
          <a:p>
            <a:pPr>
              <a:lnSpc>
                <a:spcPct val="80000"/>
              </a:lnSpc>
              <a:buFont typeface="Wingdings" pitchFamily="2" charset="2"/>
              <a:buNone/>
            </a:pPr>
            <a:endParaRPr lang="en-US" sz="1600" dirty="0"/>
          </a:p>
        </p:txBody>
      </p:sp>
    </p:spTree>
    <p:extLst>
      <p:ext uri="{BB962C8B-B14F-4D97-AF65-F5344CB8AC3E}">
        <p14:creationId xmlns:p14="http://schemas.microsoft.com/office/powerpoint/2010/main" val="105416900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81</a:t>
            </a:fld>
            <a:endParaRPr lang="en-US" dirty="0"/>
          </a:p>
        </p:txBody>
      </p:sp>
      <p:sp>
        <p:nvSpPr>
          <p:cNvPr id="54275" name="Rectangle 2"/>
          <p:cNvSpPr>
            <a:spLocks noGrp="1" noChangeArrowheads="1"/>
          </p:cNvSpPr>
          <p:nvPr>
            <p:ph type="title"/>
          </p:nvPr>
        </p:nvSpPr>
        <p:spPr>
          <a:xfrm>
            <a:off x="0" y="228600"/>
            <a:ext cx="8077200" cy="1143000"/>
          </a:xfrm>
        </p:spPr>
        <p:txBody>
          <a:bodyPr/>
          <a:lstStyle/>
          <a:p>
            <a:pPr algn="ctr"/>
            <a:r>
              <a:rPr lang="en-US" dirty="0">
                <a:solidFill>
                  <a:schemeClr val="accent1"/>
                </a:solidFill>
              </a:rPr>
              <a:t>Secrets of Successful Sales Professionals</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participants how to market.</a:t>
            </a:r>
          </a:p>
          <a:p>
            <a:pPr>
              <a:lnSpc>
                <a:spcPct val="80000"/>
              </a:lnSpc>
              <a:buFont typeface="Wingdings" pitchFamily="2" charset="2"/>
              <a:buNone/>
            </a:pPr>
            <a:r>
              <a:rPr lang="en-US" sz="1400" dirty="0"/>
              <a:t>                </a:t>
            </a:r>
          </a:p>
          <a:p>
            <a:pPr>
              <a:lnSpc>
                <a:spcPct val="80000"/>
              </a:lnSpc>
              <a:buFont typeface="Wingdings" pitchFamily="2" charset="2"/>
              <a:buNone/>
            </a:pPr>
            <a:r>
              <a:rPr lang="en-US" sz="1400" dirty="0"/>
              <a:t>At the completion of this session the team member will:</a:t>
            </a:r>
          </a:p>
          <a:p>
            <a:pPr>
              <a:lnSpc>
                <a:spcPct val="80000"/>
              </a:lnSpc>
            </a:pPr>
            <a:r>
              <a:rPr lang="en-US" sz="1400" dirty="0"/>
              <a:t>have various skills to use</a:t>
            </a:r>
          </a:p>
          <a:p>
            <a:pPr>
              <a:lnSpc>
                <a:spcPct val="80000"/>
              </a:lnSpc>
            </a:pPr>
            <a:r>
              <a:rPr lang="en-US" sz="1400" dirty="0"/>
              <a:t>will sell an item to a classmate</a:t>
            </a:r>
          </a:p>
          <a:p>
            <a:pPr>
              <a:lnSpc>
                <a:spcPct val="80000"/>
              </a:lnSpc>
            </a:pPr>
            <a:endParaRPr lang="en-US" sz="1400" dirty="0"/>
          </a:p>
          <a:p>
            <a:pPr>
              <a:lnSpc>
                <a:spcPct val="80000"/>
              </a:lnSpc>
              <a:buFont typeface="Wingdings" pitchFamily="2" charset="2"/>
              <a:buNone/>
            </a:pPr>
            <a:r>
              <a:rPr lang="en-US" sz="1400" dirty="0"/>
              <a:t>Who should attend? Open to all</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80000"/>
              </a:lnSpc>
              <a:buNone/>
            </a:pPr>
            <a:r>
              <a:rPr lang="en-US" sz="1400" dirty="0"/>
              <a:t>CPE awarded:      1 hour Communications and Marketing</a:t>
            </a:r>
          </a:p>
          <a:p>
            <a:pPr>
              <a:lnSpc>
                <a:spcPct val="80000"/>
              </a:lnSpc>
              <a:buFont typeface="Wingdings" pitchFamily="2" charset="2"/>
              <a:buNone/>
            </a:pPr>
            <a:endParaRPr lang="en-US" sz="1400" dirty="0"/>
          </a:p>
          <a:p>
            <a:pPr>
              <a:lnSpc>
                <a:spcPct val="80000"/>
              </a:lnSpc>
            </a:pPr>
            <a:endParaRPr lang="en-US" sz="1400" dirty="0"/>
          </a:p>
          <a:p>
            <a:pPr>
              <a:lnSpc>
                <a:spcPct val="80000"/>
              </a:lnSpc>
            </a:pPr>
            <a:endParaRPr lang="en-US" sz="1400" dirty="0"/>
          </a:p>
        </p:txBody>
      </p:sp>
    </p:spTree>
    <p:extLst>
      <p:ext uri="{BB962C8B-B14F-4D97-AF65-F5344CB8AC3E}">
        <p14:creationId xmlns:p14="http://schemas.microsoft.com/office/powerpoint/2010/main" val="331291540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82</a:t>
            </a:fld>
            <a:endParaRPr lang="en-US" dirty="0"/>
          </a:p>
        </p:txBody>
      </p:sp>
      <p:sp>
        <p:nvSpPr>
          <p:cNvPr id="54275" name="Rectangle 2"/>
          <p:cNvSpPr>
            <a:spLocks noGrp="1" noChangeArrowheads="1"/>
          </p:cNvSpPr>
          <p:nvPr>
            <p:ph type="title"/>
          </p:nvPr>
        </p:nvSpPr>
        <p:spPr>
          <a:xfrm>
            <a:off x="0" y="228600"/>
            <a:ext cx="8077200" cy="1143000"/>
          </a:xfrm>
        </p:spPr>
        <p:txBody>
          <a:bodyPr/>
          <a:lstStyle/>
          <a:p>
            <a:pPr algn="ctr"/>
            <a:r>
              <a:rPr lang="en-US" dirty="0">
                <a:solidFill>
                  <a:schemeClr val="accent1"/>
                </a:solidFill>
              </a:rPr>
              <a:t>Surveying Your Clients to Improve Customer Service</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participants how to interview clients for feedback to use in improving their service.</a:t>
            </a:r>
          </a:p>
          <a:p>
            <a:pPr>
              <a:lnSpc>
                <a:spcPct val="80000"/>
              </a:lnSpc>
              <a:buFont typeface="Wingdings" pitchFamily="2" charset="2"/>
              <a:buNone/>
            </a:pPr>
            <a:r>
              <a:rPr lang="en-US" sz="1400" dirty="0"/>
              <a:t>                </a:t>
            </a:r>
          </a:p>
          <a:p>
            <a:pPr>
              <a:lnSpc>
                <a:spcPct val="80000"/>
              </a:lnSpc>
              <a:buFont typeface="Wingdings" pitchFamily="2" charset="2"/>
              <a:buNone/>
            </a:pPr>
            <a:r>
              <a:rPr lang="en-US" sz="1400" dirty="0"/>
              <a:t>At the completion of this session the team member will:</a:t>
            </a:r>
          </a:p>
          <a:p>
            <a:pPr>
              <a:lnSpc>
                <a:spcPct val="80000"/>
              </a:lnSpc>
            </a:pPr>
            <a:r>
              <a:rPr lang="en-US" sz="1400" dirty="0"/>
              <a:t>have a questionnaire to use</a:t>
            </a:r>
          </a:p>
          <a:p>
            <a:pPr>
              <a:lnSpc>
                <a:spcPct val="80000"/>
              </a:lnSpc>
            </a:pPr>
            <a:r>
              <a:rPr lang="en-US" sz="1400" dirty="0"/>
              <a:t>have the skills to interview an illicit responses</a:t>
            </a:r>
          </a:p>
          <a:p>
            <a:pPr>
              <a:lnSpc>
                <a:spcPct val="80000"/>
              </a:lnSpc>
            </a:pPr>
            <a:endParaRPr lang="en-US" sz="1400" dirty="0"/>
          </a:p>
          <a:p>
            <a:pPr>
              <a:lnSpc>
                <a:spcPct val="80000"/>
              </a:lnSpc>
              <a:buFont typeface="Wingdings" pitchFamily="2" charset="2"/>
              <a:buNone/>
            </a:pPr>
            <a:r>
              <a:rPr lang="en-US" sz="1400" dirty="0"/>
              <a:t>Who should attend? Open to all</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80000"/>
              </a:lnSpc>
              <a:buNone/>
            </a:pPr>
            <a:r>
              <a:rPr lang="en-US" sz="1400" dirty="0"/>
              <a:t>CPE awarded:      1 hour Communications and Marketing</a:t>
            </a:r>
          </a:p>
          <a:p>
            <a:pPr>
              <a:lnSpc>
                <a:spcPct val="80000"/>
              </a:lnSpc>
              <a:buFont typeface="Wingdings" pitchFamily="2" charset="2"/>
              <a:buNone/>
            </a:pPr>
            <a:endParaRPr lang="en-US" sz="1400" dirty="0"/>
          </a:p>
          <a:p>
            <a:pPr>
              <a:lnSpc>
                <a:spcPct val="80000"/>
              </a:lnSpc>
            </a:pPr>
            <a:endParaRPr lang="en-US" sz="1400" dirty="0"/>
          </a:p>
          <a:p>
            <a:pPr>
              <a:lnSpc>
                <a:spcPct val="80000"/>
              </a:lnSpc>
            </a:pPr>
            <a:endParaRPr lang="en-US" sz="1400" dirty="0"/>
          </a:p>
        </p:txBody>
      </p:sp>
    </p:spTree>
    <p:extLst>
      <p:ext uri="{BB962C8B-B14F-4D97-AF65-F5344CB8AC3E}">
        <p14:creationId xmlns:p14="http://schemas.microsoft.com/office/powerpoint/2010/main" val="82417964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83</a:t>
            </a:fld>
            <a:endParaRPr lang="en-US" dirty="0"/>
          </a:p>
        </p:txBody>
      </p:sp>
      <p:sp>
        <p:nvSpPr>
          <p:cNvPr id="54275" name="Rectangle 2"/>
          <p:cNvSpPr>
            <a:spLocks noGrp="1" noChangeArrowheads="1"/>
          </p:cNvSpPr>
          <p:nvPr>
            <p:ph type="title"/>
          </p:nvPr>
        </p:nvSpPr>
        <p:spPr>
          <a:xfrm>
            <a:off x="0" y="228600"/>
            <a:ext cx="8077200" cy="1143000"/>
          </a:xfrm>
        </p:spPr>
        <p:txBody>
          <a:bodyPr/>
          <a:lstStyle/>
          <a:p>
            <a:pPr algn="ctr"/>
            <a:r>
              <a:rPr lang="en-US" dirty="0">
                <a:solidFill>
                  <a:schemeClr val="accent1"/>
                </a:solidFill>
              </a:rPr>
              <a:t>The Art of Blogging</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participants how to create a blog.</a:t>
            </a:r>
          </a:p>
          <a:p>
            <a:pPr>
              <a:lnSpc>
                <a:spcPct val="80000"/>
              </a:lnSpc>
              <a:buFont typeface="Wingdings" pitchFamily="2" charset="2"/>
              <a:buNone/>
            </a:pPr>
            <a:r>
              <a:rPr lang="en-US" sz="1400" dirty="0"/>
              <a:t>                </a:t>
            </a:r>
          </a:p>
          <a:p>
            <a:pPr>
              <a:lnSpc>
                <a:spcPct val="80000"/>
              </a:lnSpc>
              <a:buFont typeface="Wingdings" pitchFamily="2" charset="2"/>
              <a:buNone/>
            </a:pPr>
            <a:r>
              <a:rPr lang="en-US" sz="1400" dirty="0"/>
              <a:t>At the completion of this session the team member will:</a:t>
            </a:r>
          </a:p>
          <a:p>
            <a:pPr>
              <a:lnSpc>
                <a:spcPct val="80000"/>
              </a:lnSpc>
            </a:pPr>
            <a:r>
              <a:rPr lang="en-US" sz="1400" dirty="0"/>
              <a:t>have tips on how to blog</a:t>
            </a:r>
          </a:p>
          <a:p>
            <a:pPr>
              <a:lnSpc>
                <a:spcPct val="80000"/>
              </a:lnSpc>
            </a:pPr>
            <a:r>
              <a:rPr lang="en-US" sz="1400" dirty="0"/>
              <a:t>have the skills to write a blog</a:t>
            </a:r>
          </a:p>
          <a:p>
            <a:pPr>
              <a:lnSpc>
                <a:spcPct val="80000"/>
              </a:lnSpc>
            </a:pPr>
            <a:endParaRPr lang="en-US" sz="1400" dirty="0"/>
          </a:p>
          <a:p>
            <a:pPr>
              <a:lnSpc>
                <a:spcPct val="80000"/>
              </a:lnSpc>
              <a:buFont typeface="Wingdings" pitchFamily="2" charset="2"/>
              <a:buNone/>
            </a:pPr>
            <a:r>
              <a:rPr lang="en-US" sz="1400" dirty="0"/>
              <a:t>Who should attend? Open to all</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80000"/>
              </a:lnSpc>
              <a:buNone/>
            </a:pPr>
            <a:r>
              <a:rPr lang="en-US" sz="1400" dirty="0"/>
              <a:t>CPE awarded:      1 hour Communications and Marketing</a:t>
            </a:r>
          </a:p>
          <a:p>
            <a:pPr>
              <a:lnSpc>
                <a:spcPct val="80000"/>
              </a:lnSpc>
              <a:buFont typeface="Wingdings" pitchFamily="2" charset="2"/>
              <a:buNone/>
            </a:pPr>
            <a:endParaRPr lang="en-US" sz="1400" dirty="0"/>
          </a:p>
          <a:p>
            <a:pPr>
              <a:lnSpc>
                <a:spcPct val="80000"/>
              </a:lnSpc>
            </a:pPr>
            <a:endParaRPr lang="en-US" sz="1400" dirty="0"/>
          </a:p>
          <a:p>
            <a:pPr>
              <a:lnSpc>
                <a:spcPct val="80000"/>
              </a:lnSpc>
            </a:pPr>
            <a:endParaRPr lang="en-US" sz="1400" dirty="0"/>
          </a:p>
        </p:txBody>
      </p:sp>
    </p:spTree>
    <p:extLst>
      <p:ext uri="{BB962C8B-B14F-4D97-AF65-F5344CB8AC3E}">
        <p14:creationId xmlns:p14="http://schemas.microsoft.com/office/powerpoint/2010/main" val="294158884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84</a:t>
            </a:fld>
            <a:endParaRPr lang="en-US" dirty="0"/>
          </a:p>
        </p:txBody>
      </p:sp>
      <p:sp>
        <p:nvSpPr>
          <p:cNvPr id="54275" name="Rectangle 2"/>
          <p:cNvSpPr>
            <a:spLocks noGrp="1" noChangeArrowheads="1"/>
          </p:cNvSpPr>
          <p:nvPr>
            <p:ph type="title"/>
          </p:nvPr>
        </p:nvSpPr>
        <p:spPr>
          <a:xfrm>
            <a:off x="0" y="228600"/>
            <a:ext cx="8077200" cy="1143000"/>
          </a:xfrm>
        </p:spPr>
        <p:txBody>
          <a:bodyPr/>
          <a:lstStyle/>
          <a:p>
            <a:pPr algn="ctr"/>
            <a:r>
              <a:rPr lang="en-US" dirty="0">
                <a:solidFill>
                  <a:schemeClr val="accent1"/>
                </a:solidFill>
              </a:rPr>
              <a:t>The Art of Selling</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participants how to sell.</a:t>
            </a:r>
          </a:p>
          <a:p>
            <a:pPr>
              <a:lnSpc>
                <a:spcPct val="80000"/>
              </a:lnSpc>
              <a:buFont typeface="Wingdings" pitchFamily="2" charset="2"/>
              <a:buNone/>
            </a:pPr>
            <a:r>
              <a:rPr lang="en-US" sz="1400" dirty="0"/>
              <a:t>                </a:t>
            </a:r>
          </a:p>
          <a:p>
            <a:pPr>
              <a:lnSpc>
                <a:spcPct val="80000"/>
              </a:lnSpc>
              <a:buFont typeface="Wingdings" pitchFamily="2" charset="2"/>
              <a:buNone/>
            </a:pPr>
            <a:r>
              <a:rPr lang="en-US" sz="1400" dirty="0"/>
              <a:t>At the completion of this session the team member will:</a:t>
            </a:r>
          </a:p>
          <a:p>
            <a:pPr>
              <a:lnSpc>
                <a:spcPct val="80000"/>
              </a:lnSpc>
            </a:pPr>
            <a:r>
              <a:rPr lang="en-US" sz="1400" dirty="0"/>
              <a:t>have tips on how to sell</a:t>
            </a:r>
          </a:p>
          <a:p>
            <a:pPr>
              <a:lnSpc>
                <a:spcPct val="80000"/>
              </a:lnSpc>
            </a:pPr>
            <a:r>
              <a:rPr lang="en-US" sz="1400" dirty="0"/>
              <a:t>have the skills to use various sales techniques and on-line tools</a:t>
            </a:r>
          </a:p>
          <a:p>
            <a:pPr>
              <a:lnSpc>
                <a:spcPct val="80000"/>
              </a:lnSpc>
            </a:pPr>
            <a:endParaRPr lang="en-US" sz="1400" dirty="0"/>
          </a:p>
          <a:p>
            <a:pPr>
              <a:lnSpc>
                <a:spcPct val="80000"/>
              </a:lnSpc>
              <a:buFont typeface="Wingdings" pitchFamily="2" charset="2"/>
              <a:buNone/>
            </a:pPr>
            <a:r>
              <a:rPr lang="en-US" sz="1400" dirty="0"/>
              <a:t>Who should attend? Open to all</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80000"/>
              </a:lnSpc>
              <a:buNone/>
            </a:pPr>
            <a:r>
              <a:rPr lang="en-US" sz="1400" dirty="0"/>
              <a:t>CPE awarded:      1 hour Communications and Marketing</a:t>
            </a:r>
          </a:p>
          <a:p>
            <a:pPr>
              <a:lnSpc>
                <a:spcPct val="80000"/>
              </a:lnSpc>
              <a:buFont typeface="Wingdings" pitchFamily="2" charset="2"/>
              <a:buNone/>
            </a:pPr>
            <a:endParaRPr lang="en-US" sz="1400" dirty="0"/>
          </a:p>
          <a:p>
            <a:pPr>
              <a:lnSpc>
                <a:spcPct val="80000"/>
              </a:lnSpc>
            </a:pPr>
            <a:endParaRPr lang="en-US" sz="1400" dirty="0"/>
          </a:p>
          <a:p>
            <a:pPr>
              <a:lnSpc>
                <a:spcPct val="80000"/>
              </a:lnSpc>
            </a:pPr>
            <a:endParaRPr lang="en-US" sz="1400" dirty="0"/>
          </a:p>
        </p:txBody>
      </p:sp>
    </p:spTree>
    <p:extLst>
      <p:ext uri="{BB962C8B-B14F-4D97-AF65-F5344CB8AC3E}">
        <p14:creationId xmlns:p14="http://schemas.microsoft.com/office/powerpoint/2010/main" val="13011141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85</a:t>
            </a:fld>
            <a:endParaRPr lang="en-US" dirty="0"/>
          </a:p>
        </p:txBody>
      </p:sp>
      <p:sp>
        <p:nvSpPr>
          <p:cNvPr id="46083" name="Rectangle 2"/>
          <p:cNvSpPr>
            <a:spLocks noGrp="1" noChangeArrowheads="1"/>
          </p:cNvSpPr>
          <p:nvPr>
            <p:ph type="title"/>
          </p:nvPr>
        </p:nvSpPr>
        <p:spPr>
          <a:xfrm>
            <a:off x="0" y="228600"/>
            <a:ext cx="8229600" cy="1143000"/>
          </a:xfrm>
        </p:spPr>
        <p:txBody>
          <a:bodyPr/>
          <a:lstStyle/>
          <a:p>
            <a:pPr algn="ctr"/>
            <a:r>
              <a:rPr lang="en-US" sz="3600" dirty="0">
                <a:solidFill>
                  <a:schemeClr val="accent1"/>
                </a:solidFill>
              </a:rPr>
              <a:t>Treating Your Internal Customers Like External Customers</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endParaRPr lang="en-US" sz="1600" dirty="0"/>
          </a:p>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discuss tips on how to treat your coworkers like they are a customer.</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have some ways to treat coworkers as a client</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Program Length: 1  hour</a:t>
            </a:r>
          </a:p>
          <a:p>
            <a:pPr>
              <a:lnSpc>
                <a:spcPct val="90000"/>
              </a:lnSpc>
              <a:buFont typeface="Wingdings" pitchFamily="2" charset="2"/>
              <a:buNone/>
            </a:pPr>
            <a:r>
              <a:rPr lang="en-US" sz="1600" dirty="0"/>
              <a:t>CPE awarded:      1 hour Business Management and Organization</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39207393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86</a:t>
            </a:fld>
            <a:endParaRPr lang="en-US" dirty="0"/>
          </a:p>
        </p:txBody>
      </p:sp>
      <p:sp>
        <p:nvSpPr>
          <p:cNvPr id="54275" name="Rectangle 2"/>
          <p:cNvSpPr>
            <a:spLocks noGrp="1" noChangeArrowheads="1"/>
          </p:cNvSpPr>
          <p:nvPr>
            <p:ph type="title"/>
          </p:nvPr>
        </p:nvSpPr>
        <p:spPr>
          <a:xfrm>
            <a:off x="228600" y="304800"/>
            <a:ext cx="8077200" cy="1143000"/>
          </a:xfrm>
        </p:spPr>
        <p:txBody>
          <a:bodyPr/>
          <a:lstStyle/>
          <a:p>
            <a:pPr algn="ctr"/>
            <a:r>
              <a:rPr lang="en-US" dirty="0">
                <a:solidFill>
                  <a:schemeClr val="accent1"/>
                </a:solidFill>
              </a:rPr>
              <a:t>Writing a Professional Bio</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participants how to write a professional bio.</a:t>
            </a:r>
          </a:p>
          <a:p>
            <a:pPr>
              <a:lnSpc>
                <a:spcPct val="80000"/>
              </a:lnSpc>
              <a:buFont typeface="Wingdings" pitchFamily="2" charset="2"/>
              <a:buNone/>
            </a:pPr>
            <a:r>
              <a:rPr lang="en-US" sz="1400" dirty="0"/>
              <a:t>                </a:t>
            </a:r>
          </a:p>
          <a:p>
            <a:pPr>
              <a:lnSpc>
                <a:spcPct val="80000"/>
              </a:lnSpc>
              <a:buFont typeface="Wingdings" pitchFamily="2" charset="2"/>
              <a:buNone/>
            </a:pPr>
            <a:r>
              <a:rPr lang="en-US" sz="1400" dirty="0"/>
              <a:t>At the completion of this session the team member will:</a:t>
            </a:r>
          </a:p>
          <a:p>
            <a:pPr>
              <a:lnSpc>
                <a:spcPct val="80000"/>
              </a:lnSpc>
            </a:pPr>
            <a:r>
              <a:rPr lang="en-US" sz="1400" dirty="0"/>
              <a:t>have a bio written</a:t>
            </a:r>
          </a:p>
          <a:p>
            <a:pPr>
              <a:lnSpc>
                <a:spcPct val="80000"/>
              </a:lnSpc>
            </a:pPr>
            <a:r>
              <a:rPr lang="en-US" sz="1400" dirty="0"/>
              <a:t>have some tips on how to rewrite bio </a:t>
            </a:r>
          </a:p>
          <a:p>
            <a:pPr>
              <a:lnSpc>
                <a:spcPct val="80000"/>
              </a:lnSpc>
            </a:pPr>
            <a:endParaRPr lang="en-US" sz="1400" dirty="0"/>
          </a:p>
          <a:p>
            <a:pPr>
              <a:lnSpc>
                <a:spcPct val="80000"/>
              </a:lnSpc>
              <a:buFont typeface="Wingdings" pitchFamily="2" charset="2"/>
              <a:buNone/>
            </a:pPr>
            <a:r>
              <a:rPr lang="en-US" sz="1400" dirty="0"/>
              <a:t>Who should attend? Open to all</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80000"/>
              </a:lnSpc>
              <a:buNone/>
            </a:pPr>
            <a:r>
              <a:rPr lang="en-US" sz="1400" dirty="0"/>
              <a:t>CPE awarded:      1 hour Communications and Marketing</a:t>
            </a:r>
          </a:p>
          <a:p>
            <a:pPr>
              <a:lnSpc>
                <a:spcPct val="80000"/>
              </a:lnSpc>
              <a:buFont typeface="Wingdings" pitchFamily="2" charset="2"/>
              <a:buNone/>
            </a:pPr>
            <a:endParaRPr lang="en-US" sz="1400" dirty="0"/>
          </a:p>
          <a:p>
            <a:pPr>
              <a:lnSpc>
                <a:spcPct val="80000"/>
              </a:lnSpc>
            </a:pPr>
            <a:endParaRPr lang="en-US" sz="1400" dirty="0"/>
          </a:p>
          <a:p>
            <a:pPr>
              <a:lnSpc>
                <a:spcPct val="80000"/>
              </a:lnSpc>
            </a:pPr>
            <a:endParaRPr lang="en-US" sz="1400" dirty="0"/>
          </a:p>
        </p:txBody>
      </p:sp>
    </p:spTree>
    <p:extLst>
      <p:ext uri="{BB962C8B-B14F-4D97-AF65-F5344CB8AC3E}">
        <p14:creationId xmlns:p14="http://schemas.microsoft.com/office/powerpoint/2010/main" val="386158570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87</a:t>
            </a:fld>
            <a:endParaRPr lang="en-US" dirty="0"/>
          </a:p>
        </p:txBody>
      </p:sp>
      <p:sp>
        <p:nvSpPr>
          <p:cNvPr id="54275" name="Rectangle 2"/>
          <p:cNvSpPr>
            <a:spLocks noGrp="1" noChangeArrowheads="1"/>
          </p:cNvSpPr>
          <p:nvPr>
            <p:ph type="title"/>
          </p:nvPr>
        </p:nvSpPr>
        <p:spPr>
          <a:xfrm>
            <a:off x="228600" y="304800"/>
            <a:ext cx="8077200" cy="1143000"/>
          </a:xfrm>
        </p:spPr>
        <p:txBody>
          <a:bodyPr/>
          <a:lstStyle/>
          <a:p>
            <a:pPr algn="ctr"/>
            <a:r>
              <a:rPr lang="en-US" dirty="0">
                <a:solidFill>
                  <a:schemeClr val="accent1"/>
                </a:solidFill>
              </a:rPr>
              <a:t>Writing a Profile for Business </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teach the participants how to write a profile.</a:t>
            </a:r>
          </a:p>
          <a:p>
            <a:pPr>
              <a:lnSpc>
                <a:spcPct val="80000"/>
              </a:lnSpc>
              <a:buFont typeface="Wingdings" pitchFamily="2" charset="2"/>
              <a:buNone/>
            </a:pPr>
            <a:r>
              <a:rPr lang="en-US" sz="1400" dirty="0"/>
              <a:t>                </a:t>
            </a:r>
          </a:p>
          <a:p>
            <a:pPr>
              <a:lnSpc>
                <a:spcPct val="80000"/>
              </a:lnSpc>
              <a:buFont typeface="Wingdings" pitchFamily="2" charset="2"/>
              <a:buNone/>
            </a:pPr>
            <a:r>
              <a:rPr lang="en-US" sz="1400" dirty="0"/>
              <a:t>At the completion of this session the team member will:</a:t>
            </a:r>
          </a:p>
          <a:p>
            <a:pPr>
              <a:lnSpc>
                <a:spcPct val="80000"/>
              </a:lnSpc>
            </a:pPr>
            <a:r>
              <a:rPr lang="en-US" sz="1400" dirty="0"/>
              <a:t>have a profile written</a:t>
            </a:r>
          </a:p>
          <a:p>
            <a:pPr>
              <a:lnSpc>
                <a:spcPct val="80000"/>
              </a:lnSpc>
            </a:pPr>
            <a:r>
              <a:rPr lang="en-US" sz="1400" dirty="0"/>
              <a:t>have some tips on how to rewrite profile </a:t>
            </a:r>
          </a:p>
          <a:p>
            <a:pPr>
              <a:lnSpc>
                <a:spcPct val="80000"/>
              </a:lnSpc>
            </a:pPr>
            <a:endParaRPr lang="en-US" sz="1400" dirty="0"/>
          </a:p>
          <a:p>
            <a:pPr>
              <a:lnSpc>
                <a:spcPct val="80000"/>
              </a:lnSpc>
              <a:buFont typeface="Wingdings" pitchFamily="2" charset="2"/>
              <a:buNone/>
            </a:pPr>
            <a:r>
              <a:rPr lang="en-US" sz="1400" dirty="0"/>
              <a:t>Who should attend? Open to all</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a:t>
            </a:r>
          </a:p>
          <a:p>
            <a:pPr>
              <a:lnSpc>
                <a:spcPct val="80000"/>
              </a:lnSpc>
              <a:buFont typeface="Wingdings" pitchFamily="2" charset="2"/>
              <a:buNone/>
            </a:pPr>
            <a:endParaRPr lang="en-US" sz="1400" dirty="0"/>
          </a:p>
          <a:p>
            <a:pPr>
              <a:lnSpc>
                <a:spcPct val="80000"/>
              </a:lnSpc>
              <a:buNone/>
            </a:pPr>
            <a:r>
              <a:rPr lang="en-US" sz="1400" dirty="0"/>
              <a:t>CPE awarded:      1 hour Communications and Marketing</a:t>
            </a:r>
          </a:p>
          <a:p>
            <a:pPr>
              <a:lnSpc>
                <a:spcPct val="80000"/>
              </a:lnSpc>
              <a:buFont typeface="Wingdings" pitchFamily="2" charset="2"/>
              <a:buNone/>
            </a:pPr>
            <a:endParaRPr lang="en-US" sz="1400" dirty="0"/>
          </a:p>
          <a:p>
            <a:pPr>
              <a:lnSpc>
                <a:spcPct val="80000"/>
              </a:lnSpc>
            </a:pPr>
            <a:endParaRPr lang="en-US" sz="1400" dirty="0"/>
          </a:p>
          <a:p>
            <a:pPr>
              <a:lnSpc>
                <a:spcPct val="80000"/>
              </a:lnSpc>
            </a:pPr>
            <a:endParaRPr lang="en-US" sz="1400" dirty="0"/>
          </a:p>
        </p:txBody>
      </p:sp>
    </p:spTree>
    <p:extLst>
      <p:ext uri="{BB962C8B-B14F-4D97-AF65-F5344CB8AC3E}">
        <p14:creationId xmlns:p14="http://schemas.microsoft.com/office/powerpoint/2010/main" val="59964621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a:t>
            </a:r>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88</a:t>
            </a:fld>
            <a:endParaRPr lang="en-US" dirty="0"/>
          </a:p>
        </p:txBody>
      </p:sp>
    </p:spTree>
    <p:extLst>
      <p:ext uri="{BB962C8B-B14F-4D97-AF65-F5344CB8AC3E}">
        <p14:creationId xmlns:p14="http://schemas.microsoft.com/office/powerpoint/2010/main" val="214070208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p:spPr>
        <p:txBody>
          <a:bodyPr/>
          <a:lstStyle/>
          <a:p>
            <a:fld id="{F30559A5-CA54-4703-880E-2BD1E309A7D1}" type="slidenum">
              <a:rPr lang="en-US"/>
              <a:pPr/>
              <a:t>89</a:t>
            </a:fld>
            <a:endParaRPr lang="en-US" dirty="0"/>
          </a:p>
        </p:txBody>
      </p:sp>
      <p:sp>
        <p:nvSpPr>
          <p:cNvPr id="48131" name="Rectangle 2"/>
          <p:cNvSpPr>
            <a:spLocks noGrp="1" noChangeArrowheads="1"/>
          </p:cNvSpPr>
          <p:nvPr>
            <p:ph type="title"/>
          </p:nvPr>
        </p:nvSpPr>
        <p:spPr>
          <a:xfrm>
            <a:off x="304800" y="152400"/>
            <a:ext cx="7391400" cy="762000"/>
          </a:xfrm>
        </p:spPr>
        <p:txBody>
          <a:bodyPr/>
          <a:lstStyle/>
          <a:p>
            <a:pPr algn="ctr"/>
            <a:r>
              <a:rPr lang="en-US" dirty="0">
                <a:solidFill>
                  <a:schemeClr val="accent1"/>
                </a:solidFill>
              </a:rPr>
              <a:t>7 Habits of Effective People</a:t>
            </a:r>
          </a:p>
        </p:txBody>
      </p:sp>
      <p:sp>
        <p:nvSpPr>
          <p:cNvPr id="48132" name="Rectangle 3"/>
          <p:cNvSpPr>
            <a:spLocks noGrp="1" noChangeArrowheads="1"/>
          </p:cNvSpPr>
          <p:nvPr>
            <p:ph type="body" idx="1"/>
          </p:nvPr>
        </p:nvSpPr>
        <p:spPr>
          <a:xfrm>
            <a:off x="381000" y="1066800"/>
            <a:ext cx="7391400" cy="5791200"/>
          </a:xfrm>
        </p:spPr>
        <p:txBody>
          <a:bodyPr/>
          <a:lstStyle/>
          <a:p>
            <a:pPr>
              <a:lnSpc>
                <a:spcPct val="80000"/>
              </a:lnSpc>
              <a:buFont typeface="Wingdings" pitchFamily="2" charset="2"/>
              <a:buNone/>
            </a:pPr>
            <a:r>
              <a:rPr lang="en-US" sz="1300" dirty="0"/>
              <a:t>Session Description </a:t>
            </a:r>
          </a:p>
          <a:p>
            <a:pPr>
              <a:lnSpc>
                <a:spcPct val="80000"/>
              </a:lnSpc>
              <a:buFont typeface="Wingdings" pitchFamily="2" charset="2"/>
              <a:buNone/>
            </a:pPr>
            <a:r>
              <a:rPr lang="en-US" sz="1300" dirty="0"/>
              <a:t>    This session will teach the participants Stephen Covey’s 7 Habits.</a:t>
            </a:r>
          </a:p>
          <a:p>
            <a:pPr>
              <a:lnSpc>
                <a:spcPct val="80000"/>
              </a:lnSpc>
              <a:buFont typeface="Wingdings" pitchFamily="2" charset="2"/>
              <a:buNone/>
            </a:pPr>
            <a:r>
              <a:rPr lang="en-US" sz="1300" dirty="0"/>
              <a:t>                 </a:t>
            </a:r>
          </a:p>
          <a:p>
            <a:pPr>
              <a:lnSpc>
                <a:spcPct val="80000"/>
              </a:lnSpc>
              <a:buNone/>
            </a:pPr>
            <a:endParaRPr lang="en-US" sz="1300" dirty="0"/>
          </a:p>
          <a:p>
            <a:pPr>
              <a:lnSpc>
                <a:spcPct val="80000"/>
              </a:lnSpc>
              <a:buNone/>
            </a:pPr>
            <a:r>
              <a:rPr lang="en-US" sz="1300" dirty="0"/>
              <a:t>At the completion of this session the team member will:</a:t>
            </a:r>
          </a:p>
          <a:p>
            <a:pPr>
              <a:lnSpc>
                <a:spcPct val="80000"/>
              </a:lnSpc>
            </a:pPr>
            <a:r>
              <a:rPr lang="en-US" sz="1300" dirty="0"/>
              <a:t>be familiar with the seven habits</a:t>
            </a:r>
          </a:p>
          <a:p>
            <a:pPr marL="0" indent="0">
              <a:lnSpc>
                <a:spcPct val="80000"/>
              </a:lnSpc>
              <a:buNone/>
            </a:pPr>
            <a:endParaRPr lang="en-US" sz="1300" dirty="0"/>
          </a:p>
          <a:p>
            <a:pPr>
              <a:lnSpc>
                <a:spcPct val="80000"/>
              </a:lnSpc>
              <a:buFont typeface="Wingdings" pitchFamily="2" charset="2"/>
              <a:buNone/>
            </a:pPr>
            <a:r>
              <a:rPr lang="en-US" sz="1300" dirty="0"/>
              <a:t>Presenter: Linda Steele</a:t>
            </a:r>
          </a:p>
          <a:p>
            <a:pPr>
              <a:lnSpc>
                <a:spcPct val="80000"/>
              </a:lnSpc>
              <a:buFont typeface="Wingdings" pitchFamily="2" charset="2"/>
              <a:buNone/>
            </a:pPr>
            <a:endParaRPr lang="en-US" sz="1300" dirty="0"/>
          </a:p>
          <a:p>
            <a:pPr>
              <a:lnSpc>
                <a:spcPct val="80000"/>
              </a:lnSpc>
              <a:buFont typeface="Wingdings" pitchFamily="2" charset="2"/>
              <a:buNone/>
            </a:pPr>
            <a:r>
              <a:rPr lang="en-US" sz="1300" dirty="0"/>
              <a:t>Who should attend? Anyone</a:t>
            </a:r>
          </a:p>
          <a:p>
            <a:pPr>
              <a:lnSpc>
                <a:spcPct val="80000"/>
              </a:lnSpc>
              <a:buFont typeface="Wingdings" pitchFamily="2" charset="2"/>
              <a:buNone/>
            </a:pPr>
            <a:r>
              <a:rPr lang="en-US" sz="1300" dirty="0"/>
              <a:t>Prerequisite:  none</a:t>
            </a:r>
            <a:r>
              <a:rPr lang="en-US" sz="1300" b="0" dirty="0"/>
              <a:t>    </a:t>
            </a:r>
            <a:endParaRPr lang="en-US" sz="1300" dirty="0"/>
          </a:p>
          <a:p>
            <a:pPr>
              <a:lnSpc>
                <a:spcPct val="80000"/>
              </a:lnSpc>
              <a:buFont typeface="Wingdings" pitchFamily="2" charset="2"/>
              <a:buNone/>
            </a:pPr>
            <a:r>
              <a:rPr lang="en-US" sz="1300" dirty="0"/>
              <a:t>Program Length: 1 hour</a:t>
            </a:r>
          </a:p>
          <a:p>
            <a:pPr>
              <a:lnSpc>
                <a:spcPct val="80000"/>
              </a:lnSpc>
              <a:buFont typeface="Wingdings" pitchFamily="2" charset="2"/>
              <a:buNone/>
            </a:pPr>
            <a:r>
              <a:rPr lang="en-US" sz="1300" dirty="0"/>
              <a:t>CPE awarded:      1  hour Personal development</a:t>
            </a:r>
          </a:p>
          <a:p>
            <a:pPr>
              <a:lnSpc>
                <a:spcPct val="80000"/>
              </a:lnSpc>
              <a:buFont typeface="Wingdings" pitchFamily="2" charset="2"/>
              <a:buNone/>
            </a:pPr>
            <a:endParaRPr lang="en-US" sz="1300" dirty="0"/>
          </a:p>
          <a:p>
            <a:pPr>
              <a:lnSpc>
                <a:spcPct val="80000"/>
              </a:lnSpc>
            </a:pPr>
            <a:endParaRPr lang="en-US" sz="1300" dirty="0"/>
          </a:p>
          <a:p>
            <a:pPr>
              <a:lnSpc>
                <a:spcPct val="80000"/>
              </a:lnSpc>
            </a:pPr>
            <a:endParaRPr lang="en-US" sz="1600" dirty="0"/>
          </a:p>
          <a:p>
            <a:pPr>
              <a:lnSpc>
                <a:spcPct val="80000"/>
              </a:lnSpc>
            </a:pPr>
            <a:endParaRPr lang="en-US" sz="1600" dirty="0"/>
          </a:p>
          <a:p>
            <a:pPr>
              <a:lnSpc>
                <a:spcPct val="80000"/>
              </a:lnSpc>
            </a:pPr>
            <a:endParaRPr lang="en-US" sz="1600" dirty="0"/>
          </a:p>
        </p:txBody>
      </p:sp>
    </p:spTree>
    <p:extLst>
      <p:ext uri="{BB962C8B-B14F-4D97-AF65-F5344CB8AC3E}">
        <p14:creationId xmlns:p14="http://schemas.microsoft.com/office/powerpoint/2010/main" val="4176485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6F6D11F1-1DE4-46C5-82A3-545CB88BFD56}" type="slidenum">
              <a:rPr lang="en-US"/>
              <a:pPr/>
              <a:t>9</a:t>
            </a:fld>
            <a:endParaRPr lang="en-US" dirty="0"/>
          </a:p>
        </p:txBody>
      </p:sp>
      <p:sp>
        <p:nvSpPr>
          <p:cNvPr id="5123" name="Rectangle 2"/>
          <p:cNvSpPr>
            <a:spLocks noGrp="1" noChangeArrowheads="1"/>
          </p:cNvSpPr>
          <p:nvPr>
            <p:ph type="title"/>
          </p:nvPr>
        </p:nvSpPr>
        <p:spPr/>
        <p:txBody>
          <a:bodyPr/>
          <a:lstStyle/>
          <a:p>
            <a:pPr algn="ctr"/>
            <a:r>
              <a:rPr lang="en-US" dirty="0">
                <a:solidFill>
                  <a:schemeClr val="accent1"/>
                </a:solidFill>
              </a:rPr>
              <a:t>Creating a Signature in Adobe Acrobat</a:t>
            </a:r>
          </a:p>
        </p:txBody>
      </p:sp>
      <p:sp>
        <p:nvSpPr>
          <p:cNvPr id="5124" name="Rectangle 3"/>
          <p:cNvSpPr>
            <a:spLocks noGrp="1" noChangeArrowheads="1"/>
          </p:cNvSpPr>
          <p:nvPr>
            <p:ph type="body" idx="1"/>
          </p:nvPr>
        </p:nvSpPr>
        <p:spPr>
          <a:xfrm>
            <a:off x="304800" y="1219200"/>
            <a:ext cx="7848600" cy="4419600"/>
          </a:xfrm>
        </p:spPr>
        <p:txBody>
          <a:bodyPr/>
          <a:lstStyle/>
          <a:p>
            <a:pPr>
              <a:lnSpc>
                <a:spcPct val="80000"/>
              </a:lnSpc>
              <a:buFont typeface="Wingdings" pitchFamily="2" charset="2"/>
              <a:buNone/>
            </a:pPr>
            <a:endParaRPr lang="en-US" sz="1400" dirty="0"/>
          </a:p>
          <a:p>
            <a:pPr>
              <a:lnSpc>
                <a:spcPct val="80000"/>
              </a:lnSpc>
              <a:buFont typeface="Wingdings" pitchFamily="2" charset="2"/>
              <a:buNone/>
            </a:pPr>
            <a:r>
              <a:rPr lang="en-US" sz="1400" dirty="0"/>
              <a:t>In this session, you will create a signature for your files.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At the completion of this session the team member will: </a:t>
            </a:r>
          </a:p>
          <a:p>
            <a:pPr>
              <a:lnSpc>
                <a:spcPct val="80000"/>
              </a:lnSpc>
            </a:pPr>
            <a:r>
              <a:rPr lang="en-US" sz="1400" dirty="0"/>
              <a:t>be able to create a customized signature to use in documents</a:t>
            </a:r>
          </a:p>
          <a:p>
            <a:pPr>
              <a:lnSpc>
                <a:spcPct val="80000"/>
              </a:lnSpc>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a:t>
            </a:r>
          </a:p>
          <a:p>
            <a:pPr>
              <a:lnSpc>
                <a:spcPct val="80000"/>
              </a:lnSpc>
              <a:buFont typeface="Wingdings" pitchFamily="2" charset="2"/>
              <a:buNone/>
            </a:pPr>
            <a:endParaRPr lang="en-US" sz="1400" dirty="0"/>
          </a:p>
          <a:p>
            <a:pPr>
              <a:lnSpc>
                <a:spcPct val="80000"/>
              </a:lnSpc>
              <a:buNone/>
            </a:pPr>
            <a:r>
              <a:rPr lang="en-US" sz="1400" dirty="0"/>
              <a:t>Level: Basic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Who should attend:  Anyone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1  hour </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CPE awarded:	1 hour Computer Software and Applications</a:t>
            </a:r>
          </a:p>
        </p:txBody>
      </p:sp>
    </p:spTree>
    <p:extLst>
      <p:ext uri="{BB962C8B-B14F-4D97-AF65-F5344CB8AC3E}">
        <p14:creationId xmlns:p14="http://schemas.microsoft.com/office/powerpoint/2010/main" val="279181345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90</a:t>
            </a:fld>
            <a:endParaRPr lang="en-US" dirty="0"/>
          </a:p>
        </p:txBody>
      </p:sp>
      <p:sp>
        <p:nvSpPr>
          <p:cNvPr id="46083" name="Rectangle 2"/>
          <p:cNvSpPr>
            <a:spLocks noGrp="1" noChangeArrowheads="1"/>
          </p:cNvSpPr>
          <p:nvPr>
            <p:ph type="title"/>
          </p:nvPr>
        </p:nvSpPr>
        <p:spPr/>
        <p:txBody>
          <a:bodyPr/>
          <a:lstStyle/>
          <a:p>
            <a:r>
              <a:rPr lang="en-US" dirty="0">
                <a:solidFill>
                  <a:schemeClr val="accent1"/>
                </a:solidFill>
              </a:rPr>
              <a:t>Are You a Good Listener?</a:t>
            </a:r>
            <a:br>
              <a:rPr lang="en-US" dirty="0">
                <a:solidFill>
                  <a:schemeClr val="accent1"/>
                </a:solidFill>
              </a:rPr>
            </a:br>
            <a:endParaRPr lang="en-US" dirty="0">
              <a:solidFill>
                <a:schemeClr val="accent1"/>
              </a:solidFill>
            </a:endParaRPr>
          </a:p>
        </p:txBody>
      </p:sp>
      <p:sp>
        <p:nvSpPr>
          <p:cNvPr id="46084" name="Rectangle 3"/>
          <p:cNvSpPr>
            <a:spLocks noGrp="1" noChangeArrowheads="1"/>
          </p:cNvSpPr>
          <p:nvPr>
            <p:ph type="body" idx="1"/>
          </p:nvPr>
        </p:nvSpPr>
        <p:spPr>
          <a:xfrm>
            <a:off x="381000" y="1219200"/>
            <a:ext cx="7391400" cy="5105400"/>
          </a:xfrm>
        </p:spPr>
        <p:txBody>
          <a:bodyPr/>
          <a:lstStyle/>
          <a:p>
            <a:pPr>
              <a:lnSpc>
                <a:spcPct val="90000"/>
              </a:lnSpc>
              <a:buNone/>
            </a:pPr>
            <a:r>
              <a:rPr lang="en-US" sz="1600" dirty="0"/>
              <a:t>Session Description </a:t>
            </a:r>
          </a:p>
          <a:p>
            <a:pPr>
              <a:lnSpc>
                <a:spcPct val="90000"/>
              </a:lnSpc>
              <a:buNone/>
            </a:pPr>
            <a:r>
              <a:rPr lang="en-US" sz="1600" dirty="0"/>
              <a:t>    This session will teach better listening skills through activities.</a:t>
            </a:r>
          </a:p>
          <a:p>
            <a:pPr>
              <a:lnSpc>
                <a:spcPct val="90000"/>
              </a:lnSpc>
              <a:buNone/>
            </a:pPr>
            <a:endParaRPr lang="en-US" sz="1600" dirty="0"/>
          </a:p>
          <a:p>
            <a:pPr>
              <a:lnSpc>
                <a:spcPct val="90000"/>
              </a:lnSpc>
              <a:buNone/>
            </a:pPr>
            <a:r>
              <a:rPr lang="en-US" sz="1600" dirty="0"/>
              <a:t>Presenter: Linda Steele</a:t>
            </a:r>
          </a:p>
          <a:p>
            <a:pPr>
              <a:lnSpc>
                <a:spcPct val="90000"/>
              </a:lnSpc>
              <a:buNone/>
            </a:pPr>
            <a:r>
              <a:rPr lang="en-US" sz="1600" dirty="0"/>
              <a:t>                   </a:t>
            </a:r>
          </a:p>
          <a:p>
            <a:pPr>
              <a:lnSpc>
                <a:spcPct val="90000"/>
              </a:lnSpc>
              <a:buNone/>
            </a:pPr>
            <a:r>
              <a:rPr lang="en-US" sz="1600" dirty="0"/>
              <a:t>At the completion of this session the team member will: </a:t>
            </a:r>
          </a:p>
          <a:p>
            <a:pPr>
              <a:lnSpc>
                <a:spcPct val="90000"/>
              </a:lnSpc>
            </a:pPr>
            <a:r>
              <a:rPr lang="en-US" sz="1600" dirty="0"/>
              <a:t>be able to actively listen using tips given</a:t>
            </a:r>
          </a:p>
          <a:p>
            <a:pPr marL="0" indent="0">
              <a:lnSpc>
                <a:spcPct val="90000"/>
              </a:lnSpc>
              <a:buNone/>
            </a:pPr>
            <a:endParaRPr lang="en-US" sz="1600" dirty="0"/>
          </a:p>
          <a:p>
            <a:pPr>
              <a:lnSpc>
                <a:spcPct val="90000"/>
              </a:lnSpc>
              <a:buNone/>
            </a:pPr>
            <a:r>
              <a:rPr lang="en-US" sz="1600" dirty="0"/>
              <a:t>Who should attend? Anyone</a:t>
            </a:r>
          </a:p>
          <a:p>
            <a:pPr>
              <a:lnSpc>
                <a:spcPct val="90000"/>
              </a:lnSpc>
              <a:buNone/>
            </a:pPr>
            <a:endParaRPr lang="en-US" sz="1600" dirty="0"/>
          </a:p>
          <a:p>
            <a:pPr>
              <a:lnSpc>
                <a:spcPct val="90000"/>
              </a:lnSpc>
              <a:buNone/>
            </a:pPr>
            <a:r>
              <a:rPr lang="en-US" sz="1600" dirty="0"/>
              <a:t>Prerequisite: none</a:t>
            </a:r>
          </a:p>
          <a:p>
            <a:pPr>
              <a:lnSpc>
                <a:spcPct val="90000"/>
              </a:lnSpc>
              <a:buNone/>
            </a:pPr>
            <a:endParaRPr lang="en-US" sz="1600" dirty="0"/>
          </a:p>
          <a:p>
            <a:pPr>
              <a:lnSpc>
                <a:spcPct val="90000"/>
              </a:lnSpc>
              <a:buNone/>
            </a:pPr>
            <a:r>
              <a:rPr lang="en-US" sz="1600" dirty="0"/>
              <a:t>Level: Basic   </a:t>
            </a:r>
          </a:p>
          <a:p>
            <a:pPr>
              <a:lnSpc>
                <a:spcPct val="90000"/>
              </a:lnSpc>
              <a:buNone/>
            </a:pPr>
            <a:endParaRPr lang="en-US" sz="1600" dirty="0"/>
          </a:p>
          <a:p>
            <a:pPr>
              <a:lnSpc>
                <a:spcPct val="80000"/>
              </a:lnSpc>
              <a:buNone/>
            </a:pPr>
            <a:r>
              <a:rPr lang="en-US" sz="1600" dirty="0"/>
              <a:t>Program Length: 1  hour Communications and Marketing</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66015332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91</a:t>
            </a:fld>
            <a:endParaRPr lang="en-US" dirty="0"/>
          </a:p>
        </p:txBody>
      </p:sp>
      <p:sp>
        <p:nvSpPr>
          <p:cNvPr id="46083" name="Rectangle 2"/>
          <p:cNvSpPr>
            <a:spLocks noGrp="1" noChangeArrowheads="1"/>
          </p:cNvSpPr>
          <p:nvPr>
            <p:ph type="title"/>
          </p:nvPr>
        </p:nvSpPr>
        <p:spPr/>
        <p:txBody>
          <a:bodyPr/>
          <a:lstStyle/>
          <a:p>
            <a:r>
              <a:rPr lang="en-US" dirty="0">
                <a:solidFill>
                  <a:schemeClr val="accent1"/>
                </a:solidFill>
              </a:rPr>
              <a:t>Better Communication Skills</a:t>
            </a:r>
          </a:p>
        </p:txBody>
      </p:sp>
      <p:sp>
        <p:nvSpPr>
          <p:cNvPr id="46084" name="Rectangle 3"/>
          <p:cNvSpPr>
            <a:spLocks noGrp="1" noChangeArrowheads="1"/>
          </p:cNvSpPr>
          <p:nvPr>
            <p:ph type="body" idx="1"/>
          </p:nvPr>
        </p:nvSpPr>
        <p:spPr>
          <a:xfrm>
            <a:off x="381000" y="1219200"/>
            <a:ext cx="7391400" cy="5105400"/>
          </a:xfrm>
        </p:spPr>
        <p:txBody>
          <a:bodyPr/>
          <a:lstStyle/>
          <a:p>
            <a:pPr>
              <a:lnSpc>
                <a:spcPct val="90000"/>
              </a:lnSpc>
              <a:buNone/>
            </a:pPr>
            <a:r>
              <a:rPr lang="en-US" sz="1600" dirty="0"/>
              <a:t>Session Description </a:t>
            </a:r>
          </a:p>
          <a:p>
            <a:pPr>
              <a:lnSpc>
                <a:spcPct val="90000"/>
              </a:lnSpc>
              <a:buNone/>
            </a:pPr>
            <a:r>
              <a:rPr lang="en-US" sz="1600" dirty="0"/>
              <a:t>    This session will teach better communication skills through activities.</a:t>
            </a:r>
          </a:p>
          <a:p>
            <a:pPr>
              <a:lnSpc>
                <a:spcPct val="90000"/>
              </a:lnSpc>
              <a:buNone/>
            </a:pPr>
            <a:endParaRPr lang="en-US" sz="1600" dirty="0"/>
          </a:p>
          <a:p>
            <a:pPr>
              <a:lnSpc>
                <a:spcPct val="90000"/>
              </a:lnSpc>
              <a:buNone/>
            </a:pPr>
            <a:r>
              <a:rPr lang="en-US" sz="1600" dirty="0"/>
              <a:t>Presenter: Linda Steele</a:t>
            </a:r>
          </a:p>
          <a:p>
            <a:pPr>
              <a:lnSpc>
                <a:spcPct val="90000"/>
              </a:lnSpc>
              <a:buNone/>
            </a:pPr>
            <a:r>
              <a:rPr lang="en-US" sz="1600" dirty="0"/>
              <a:t>                   </a:t>
            </a:r>
          </a:p>
          <a:p>
            <a:pPr>
              <a:lnSpc>
                <a:spcPct val="90000"/>
              </a:lnSpc>
              <a:buNone/>
            </a:pPr>
            <a:r>
              <a:rPr lang="en-US" sz="1600" dirty="0"/>
              <a:t>At the completion of this session the team member will: </a:t>
            </a:r>
          </a:p>
          <a:p>
            <a:pPr>
              <a:lnSpc>
                <a:spcPct val="90000"/>
              </a:lnSpc>
            </a:pPr>
            <a:r>
              <a:rPr lang="en-US" sz="1600" dirty="0"/>
              <a:t>be able to communicate better using tips given</a:t>
            </a:r>
          </a:p>
          <a:p>
            <a:pPr marL="0" indent="0">
              <a:lnSpc>
                <a:spcPct val="90000"/>
              </a:lnSpc>
              <a:buNone/>
            </a:pPr>
            <a:endParaRPr lang="en-US" sz="1600" dirty="0"/>
          </a:p>
          <a:p>
            <a:pPr>
              <a:lnSpc>
                <a:spcPct val="90000"/>
              </a:lnSpc>
              <a:buNone/>
            </a:pPr>
            <a:r>
              <a:rPr lang="en-US" sz="1600" dirty="0"/>
              <a:t>Who should attend? Anyone</a:t>
            </a:r>
          </a:p>
          <a:p>
            <a:pPr>
              <a:lnSpc>
                <a:spcPct val="90000"/>
              </a:lnSpc>
              <a:buNone/>
            </a:pPr>
            <a:endParaRPr lang="en-US" sz="1600" dirty="0"/>
          </a:p>
          <a:p>
            <a:pPr>
              <a:lnSpc>
                <a:spcPct val="90000"/>
              </a:lnSpc>
              <a:buNone/>
            </a:pPr>
            <a:r>
              <a:rPr lang="en-US" sz="1600" dirty="0"/>
              <a:t>Prerequisite: none</a:t>
            </a:r>
          </a:p>
          <a:p>
            <a:pPr>
              <a:lnSpc>
                <a:spcPct val="90000"/>
              </a:lnSpc>
              <a:buNone/>
            </a:pPr>
            <a:endParaRPr lang="en-US" sz="1600" dirty="0"/>
          </a:p>
          <a:p>
            <a:pPr>
              <a:lnSpc>
                <a:spcPct val="90000"/>
              </a:lnSpc>
              <a:buNone/>
            </a:pPr>
            <a:r>
              <a:rPr lang="en-US" sz="1600" dirty="0"/>
              <a:t>Level: Basic   </a:t>
            </a:r>
          </a:p>
          <a:p>
            <a:pPr>
              <a:lnSpc>
                <a:spcPct val="90000"/>
              </a:lnSpc>
              <a:buNone/>
            </a:pPr>
            <a:endParaRPr lang="en-US" sz="1600" dirty="0"/>
          </a:p>
          <a:p>
            <a:pPr>
              <a:lnSpc>
                <a:spcPct val="80000"/>
              </a:lnSpc>
              <a:buNone/>
            </a:pPr>
            <a:r>
              <a:rPr lang="en-US" sz="1600" dirty="0"/>
              <a:t>Program Length: 1.5  hours Communications and Marketing</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209366997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92</a:t>
            </a:fld>
            <a:endParaRPr lang="en-US" dirty="0"/>
          </a:p>
        </p:txBody>
      </p:sp>
      <p:sp>
        <p:nvSpPr>
          <p:cNvPr id="46083" name="Rectangle 2"/>
          <p:cNvSpPr>
            <a:spLocks noGrp="1" noChangeArrowheads="1"/>
          </p:cNvSpPr>
          <p:nvPr>
            <p:ph type="title"/>
          </p:nvPr>
        </p:nvSpPr>
        <p:spPr/>
        <p:txBody>
          <a:bodyPr/>
          <a:lstStyle/>
          <a:p>
            <a:r>
              <a:rPr lang="en-US" dirty="0">
                <a:solidFill>
                  <a:schemeClr val="accent1"/>
                </a:solidFill>
              </a:rPr>
              <a:t>Business Grammar</a:t>
            </a:r>
          </a:p>
        </p:txBody>
      </p:sp>
      <p:sp>
        <p:nvSpPr>
          <p:cNvPr id="46084" name="Rectangle 3"/>
          <p:cNvSpPr>
            <a:spLocks noGrp="1" noChangeArrowheads="1"/>
          </p:cNvSpPr>
          <p:nvPr>
            <p:ph type="body" idx="1"/>
          </p:nvPr>
        </p:nvSpPr>
        <p:spPr>
          <a:xfrm>
            <a:off x="381000" y="1219200"/>
            <a:ext cx="7391400" cy="51054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business grammar.</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be able to use the correct words</a:t>
            </a:r>
          </a:p>
          <a:p>
            <a:pPr>
              <a:lnSpc>
                <a:spcPct val="90000"/>
              </a:lnSpc>
            </a:pPr>
            <a:r>
              <a:rPr lang="en-US" sz="1600" dirty="0"/>
              <a:t>be able to identify the most common mistakes in English and correct them</a:t>
            </a:r>
          </a:p>
          <a:p>
            <a:r>
              <a:rPr lang="en-US" sz="1600" dirty="0"/>
              <a:t>learn parallelism in sentences</a:t>
            </a:r>
          </a:p>
          <a:p>
            <a:pPr>
              <a:lnSpc>
                <a:spcPct val="90000"/>
              </a:lnSpc>
            </a:pPr>
            <a:r>
              <a:rPr lang="en-US" sz="1600" dirty="0"/>
              <a:t>learn correct verb tense</a:t>
            </a:r>
          </a:p>
          <a:p>
            <a:pPr marL="0" indent="0">
              <a:lnSpc>
                <a:spcPct val="90000"/>
              </a:lnSpc>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80000"/>
              </a:lnSpc>
              <a:buNone/>
            </a:pPr>
            <a:r>
              <a:rPr lang="en-US" sz="1600" dirty="0"/>
              <a:t>Program Length: 2  hours Communications and Marketing</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395736651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93</a:t>
            </a:fld>
            <a:endParaRPr lang="en-US" dirty="0"/>
          </a:p>
        </p:txBody>
      </p:sp>
      <p:sp>
        <p:nvSpPr>
          <p:cNvPr id="46083" name="Rectangle 2"/>
          <p:cNvSpPr>
            <a:spLocks noGrp="1" noChangeArrowheads="1"/>
          </p:cNvSpPr>
          <p:nvPr>
            <p:ph type="title"/>
          </p:nvPr>
        </p:nvSpPr>
        <p:spPr/>
        <p:txBody>
          <a:bodyPr/>
          <a:lstStyle/>
          <a:p>
            <a:r>
              <a:rPr lang="en-US" dirty="0">
                <a:solidFill>
                  <a:schemeClr val="accent1"/>
                </a:solidFill>
              </a:rPr>
              <a:t>Business Writing</a:t>
            </a:r>
          </a:p>
        </p:txBody>
      </p:sp>
      <p:sp>
        <p:nvSpPr>
          <p:cNvPr id="46084" name="Rectangle 3"/>
          <p:cNvSpPr>
            <a:spLocks noGrp="1" noChangeArrowheads="1"/>
          </p:cNvSpPr>
          <p:nvPr>
            <p:ph type="body" idx="1"/>
          </p:nvPr>
        </p:nvSpPr>
        <p:spPr>
          <a:xfrm>
            <a:off x="381000" y="1371600"/>
            <a:ext cx="7391400" cy="49530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a proper business letter and its parts.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be able to write a well-formed business letter</a:t>
            </a:r>
          </a:p>
          <a:p>
            <a:pPr>
              <a:lnSpc>
                <a:spcPct val="90000"/>
              </a:lnSpc>
            </a:pPr>
            <a:r>
              <a:rPr lang="en-US" sz="1600" dirty="0"/>
              <a:t>be able to use transitions</a:t>
            </a:r>
          </a:p>
          <a:p>
            <a:pPr marL="0" indent="0">
              <a:lnSpc>
                <a:spcPct val="90000"/>
              </a:lnSpc>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80000"/>
              </a:lnSpc>
              <a:buNone/>
            </a:pPr>
            <a:r>
              <a:rPr lang="en-US" sz="1600" dirty="0"/>
              <a:t>Program Length: 2  hours Communications and Marketing</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305730224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94</a:t>
            </a:fld>
            <a:endParaRPr lang="en-US" dirty="0"/>
          </a:p>
        </p:txBody>
      </p:sp>
      <p:sp>
        <p:nvSpPr>
          <p:cNvPr id="46083" name="Rectangle 2"/>
          <p:cNvSpPr>
            <a:spLocks noGrp="1" noChangeArrowheads="1"/>
          </p:cNvSpPr>
          <p:nvPr>
            <p:ph type="title"/>
          </p:nvPr>
        </p:nvSpPr>
        <p:spPr/>
        <p:txBody>
          <a:bodyPr/>
          <a:lstStyle/>
          <a:p>
            <a:r>
              <a:rPr lang="en-US" dirty="0">
                <a:solidFill>
                  <a:schemeClr val="accent1"/>
                </a:solidFill>
              </a:rPr>
              <a:t>Communication: A Two-Way Street</a:t>
            </a:r>
          </a:p>
        </p:txBody>
      </p:sp>
      <p:sp>
        <p:nvSpPr>
          <p:cNvPr id="46084" name="Rectangle 3"/>
          <p:cNvSpPr>
            <a:spLocks noGrp="1" noChangeArrowheads="1"/>
          </p:cNvSpPr>
          <p:nvPr>
            <p:ph type="body" idx="1"/>
          </p:nvPr>
        </p:nvSpPr>
        <p:spPr>
          <a:xfrm>
            <a:off x="381000" y="1219200"/>
            <a:ext cx="7391400" cy="5105400"/>
          </a:xfrm>
        </p:spPr>
        <p:txBody>
          <a:bodyPr/>
          <a:lstStyle/>
          <a:p>
            <a:pPr>
              <a:lnSpc>
                <a:spcPct val="90000"/>
              </a:lnSpc>
              <a:buFont typeface="Wingdings" pitchFamily="2" charset="2"/>
              <a:buNone/>
            </a:pPr>
            <a:endParaRPr lang="en-US" sz="1600" dirty="0"/>
          </a:p>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employees and bosses tips on better communication.</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be able to know tips in building better communication</a:t>
            </a:r>
          </a:p>
          <a:p>
            <a:pPr marL="0" indent="0">
              <a:lnSpc>
                <a:spcPct val="90000"/>
              </a:lnSpc>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80000"/>
              </a:lnSpc>
              <a:buNone/>
            </a:pPr>
            <a:r>
              <a:rPr lang="en-US" sz="1600" dirty="0"/>
              <a:t>Program Length: 1  hour Communications and Marketing</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164458341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95</a:t>
            </a:fld>
            <a:endParaRPr lang="en-US" dirty="0"/>
          </a:p>
        </p:txBody>
      </p:sp>
      <p:sp>
        <p:nvSpPr>
          <p:cNvPr id="46083" name="Rectangle 2"/>
          <p:cNvSpPr>
            <a:spLocks noGrp="1" noChangeArrowheads="1"/>
          </p:cNvSpPr>
          <p:nvPr>
            <p:ph type="title"/>
          </p:nvPr>
        </p:nvSpPr>
        <p:spPr/>
        <p:txBody>
          <a:bodyPr/>
          <a:lstStyle/>
          <a:p>
            <a:r>
              <a:rPr lang="en-US" dirty="0">
                <a:solidFill>
                  <a:schemeClr val="accent1"/>
                </a:solidFill>
              </a:rPr>
              <a:t>Client Communication Revisited</a:t>
            </a:r>
          </a:p>
        </p:txBody>
      </p:sp>
      <p:sp>
        <p:nvSpPr>
          <p:cNvPr id="46084" name="Rectangle 3"/>
          <p:cNvSpPr>
            <a:spLocks noGrp="1" noChangeArrowheads="1"/>
          </p:cNvSpPr>
          <p:nvPr>
            <p:ph type="body" idx="1"/>
          </p:nvPr>
        </p:nvSpPr>
        <p:spPr>
          <a:xfrm>
            <a:off x="381000" y="1219200"/>
            <a:ext cx="7391400" cy="5105400"/>
          </a:xfrm>
        </p:spPr>
        <p:txBody>
          <a:bodyPr/>
          <a:lstStyle/>
          <a:p>
            <a:pPr>
              <a:lnSpc>
                <a:spcPct val="90000"/>
              </a:lnSpc>
              <a:buFont typeface="Wingdings" pitchFamily="2" charset="2"/>
              <a:buNone/>
            </a:pPr>
            <a:endParaRPr lang="en-US" sz="1600" dirty="0"/>
          </a:p>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employees and bosses tips on better communication with clients.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be able to know tips in building better communication</a:t>
            </a:r>
          </a:p>
          <a:p>
            <a:pPr>
              <a:lnSpc>
                <a:spcPct val="90000"/>
              </a:lnSpc>
            </a:pPr>
            <a:r>
              <a:rPr lang="en-US" sz="1600" dirty="0"/>
              <a:t>practice exercise on specific examples in communication with clients</a:t>
            </a:r>
          </a:p>
          <a:p>
            <a:pPr marL="0" indent="0">
              <a:lnSpc>
                <a:spcPct val="90000"/>
              </a:lnSpc>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80000"/>
              </a:lnSpc>
              <a:buNone/>
            </a:pPr>
            <a:r>
              <a:rPr lang="en-US" sz="1600" dirty="0"/>
              <a:t>Program Length: 1.5  hours Communications and Marketing</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300968151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96</a:t>
            </a:fld>
            <a:endParaRPr lang="en-US" dirty="0"/>
          </a:p>
        </p:txBody>
      </p:sp>
      <p:sp>
        <p:nvSpPr>
          <p:cNvPr id="46083" name="Rectangle 2"/>
          <p:cNvSpPr>
            <a:spLocks noGrp="1" noChangeArrowheads="1"/>
          </p:cNvSpPr>
          <p:nvPr>
            <p:ph type="title"/>
          </p:nvPr>
        </p:nvSpPr>
        <p:spPr/>
        <p:txBody>
          <a:bodyPr/>
          <a:lstStyle/>
          <a:p>
            <a:r>
              <a:rPr lang="en-US" dirty="0">
                <a:solidFill>
                  <a:schemeClr val="accent1"/>
                </a:solidFill>
              </a:rPr>
              <a:t>Communication: Text? Email?</a:t>
            </a:r>
          </a:p>
        </p:txBody>
      </p:sp>
      <p:sp>
        <p:nvSpPr>
          <p:cNvPr id="46084" name="Rectangle 3"/>
          <p:cNvSpPr>
            <a:spLocks noGrp="1" noChangeArrowheads="1"/>
          </p:cNvSpPr>
          <p:nvPr>
            <p:ph type="body" idx="1"/>
          </p:nvPr>
        </p:nvSpPr>
        <p:spPr>
          <a:xfrm>
            <a:off x="381000" y="1219200"/>
            <a:ext cx="7391400" cy="5105400"/>
          </a:xfrm>
        </p:spPr>
        <p:txBody>
          <a:bodyPr/>
          <a:lstStyle/>
          <a:p>
            <a:pPr>
              <a:lnSpc>
                <a:spcPct val="90000"/>
              </a:lnSpc>
              <a:buFont typeface="Wingdings" pitchFamily="2" charset="2"/>
              <a:buNone/>
            </a:pPr>
            <a:endParaRPr lang="en-US" sz="1600" dirty="0"/>
          </a:p>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employees and bosses tips on better communication.</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be able to know when to use texts and when to use emails</a:t>
            </a:r>
          </a:p>
          <a:p>
            <a:pPr marL="0" indent="0">
              <a:lnSpc>
                <a:spcPct val="90000"/>
              </a:lnSpc>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80000"/>
              </a:lnSpc>
              <a:buNone/>
            </a:pPr>
            <a:r>
              <a:rPr lang="en-US" sz="1600" dirty="0"/>
              <a:t>Program Length: 1  hour Communications and Marketing</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265232111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97</a:t>
            </a:fld>
            <a:endParaRPr lang="en-US" dirty="0"/>
          </a:p>
        </p:txBody>
      </p:sp>
      <p:sp>
        <p:nvSpPr>
          <p:cNvPr id="46083" name="Rectangle 2"/>
          <p:cNvSpPr>
            <a:spLocks noGrp="1" noChangeArrowheads="1"/>
          </p:cNvSpPr>
          <p:nvPr>
            <p:ph type="title"/>
          </p:nvPr>
        </p:nvSpPr>
        <p:spPr/>
        <p:txBody>
          <a:bodyPr/>
          <a:lstStyle/>
          <a:p>
            <a:r>
              <a:rPr lang="en-US" dirty="0">
                <a:solidFill>
                  <a:schemeClr val="accent1"/>
                </a:solidFill>
              </a:rPr>
              <a:t>Crafting a Good Sales Pitch</a:t>
            </a:r>
          </a:p>
        </p:txBody>
      </p:sp>
      <p:sp>
        <p:nvSpPr>
          <p:cNvPr id="46084" name="Rectangle 3"/>
          <p:cNvSpPr>
            <a:spLocks noGrp="1" noChangeArrowheads="1"/>
          </p:cNvSpPr>
          <p:nvPr>
            <p:ph type="body" idx="1"/>
          </p:nvPr>
        </p:nvSpPr>
        <p:spPr>
          <a:xfrm>
            <a:off x="381000" y="1219200"/>
            <a:ext cx="7391400" cy="5105400"/>
          </a:xfrm>
        </p:spPr>
        <p:txBody>
          <a:bodyPr/>
          <a:lstStyle/>
          <a:p>
            <a:pPr>
              <a:lnSpc>
                <a:spcPct val="90000"/>
              </a:lnSpc>
              <a:buFont typeface="Wingdings" pitchFamily="2" charset="2"/>
              <a:buNone/>
            </a:pPr>
            <a:endParaRPr lang="en-US" sz="1600" dirty="0"/>
          </a:p>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employees and bosses tips on how to construct a sales pitch in various forms.</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be able to know when to use texts, face-to-face, and emails</a:t>
            </a:r>
          </a:p>
          <a:p>
            <a:pPr>
              <a:lnSpc>
                <a:spcPct val="90000"/>
              </a:lnSpc>
            </a:pPr>
            <a:r>
              <a:rPr lang="en-US" sz="1600" dirty="0"/>
              <a:t>Practice exercise</a:t>
            </a:r>
          </a:p>
          <a:p>
            <a:pPr marL="0" indent="0">
              <a:lnSpc>
                <a:spcPct val="90000"/>
              </a:lnSpc>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80000"/>
              </a:lnSpc>
              <a:buNone/>
            </a:pPr>
            <a:r>
              <a:rPr lang="en-US" sz="1600" dirty="0"/>
              <a:t>Program Length: 2  hours Communications and Marketing</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180003041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D6F0F1F6-6ED6-41BD-83BF-AAB2AC3BC039}" type="slidenum">
              <a:rPr lang="en-US"/>
              <a:pPr/>
              <a:t>98</a:t>
            </a:fld>
            <a:endParaRPr lang="en-US" dirty="0"/>
          </a:p>
        </p:txBody>
      </p:sp>
      <p:sp>
        <p:nvSpPr>
          <p:cNvPr id="24579" name="Rectangle 2"/>
          <p:cNvSpPr>
            <a:spLocks noGrp="1" noChangeArrowheads="1"/>
          </p:cNvSpPr>
          <p:nvPr>
            <p:ph type="title"/>
          </p:nvPr>
        </p:nvSpPr>
        <p:spPr/>
        <p:txBody>
          <a:bodyPr/>
          <a:lstStyle/>
          <a:p>
            <a:r>
              <a:rPr lang="en-US" sz="3600" dirty="0">
                <a:solidFill>
                  <a:schemeClr val="accent1"/>
                </a:solidFill>
              </a:rPr>
              <a:t>Giving and Following Directions</a:t>
            </a:r>
          </a:p>
        </p:txBody>
      </p:sp>
      <p:sp>
        <p:nvSpPr>
          <p:cNvPr id="24580" name="Rectangle 3"/>
          <p:cNvSpPr>
            <a:spLocks noGrp="1" noChangeArrowheads="1"/>
          </p:cNvSpPr>
          <p:nvPr>
            <p:ph type="body" idx="1"/>
          </p:nvPr>
        </p:nvSpPr>
        <p:spPr>
          <a:xfrm>
            <a:off x="381000" y="1447800"/>
            <a:ext cx="7391400" cy="4800600"/>
          </a:xfrm>
        </p:spPr>
        <p:txBody>
          <a:bodyPr/>
          <a:lstStyle/>
          <a:p>
            <a:pPr>
              <a:lnSpc>
                <a:spcPct val="80000"/>
              </a:lnSpc>
              <a:buFont typeface="Wingdings" pitchFamily="2" charset="2"/>
              <a:buNone/>
            </a:pPr>
            <a:r>
              <a:rPr lang="en-US" sz="1400" dirty="0"/>
              <a:t>Session Description </a:t>
            </a:r>
          </a:p>
          <a:p>
            <a:pPr>
              <a:lnSpc>
                <a:spcPct val="80000"/>
              </a:lnSpc>
              <a:buFont typeface="Wingdings" pitchFamily="2" charset="2"/>
              <a:buNone/>
            </a:pPr>
            <a:r>
              <a:rPr lang="en-US" sz="1400" dirty="0"/>
              <a:t>    This session will help the individual identify strengths and weaknesses of themselves as well as coworkers in giving and following oral and written directions.  This is a hands-on class with varied activities.</a:t>
            </a:r>
          </a:p>
          <a:p>
            <a:pPr>
              <a:lnSpc>
                <a:spcPct val="80000"/>
              </a:lnSpc>
              <a:buFont typeface="Wingdings" pitchFamily="2" charset="2"/>
              <a:buNone/>
            </a:pPr>
            <a:r>
              <a:rPr lang="en-US" sz="1400" dirty="0"/>
              <a:t>                   </a:t>
            </a:r>
          </a:p>
          <a:p>
            <a:pPr>
              <a:lnSpc>
                <a:spcPct val="80000"/>
              </a:lnSpc>
              <a:buFont typeface="Wingdings" pitchFamily="2" charset="2"/>
              <a:buNone/>
            </a:pPr>
            <a:r>
              <a:rPr lang="en-US" sz="1400" dirty="0"/>
              <a:t>At the completion of this session the team member will: </a:t>
            </a:r>
          </a:p>
          <a:p>
            <a:pPr>
              <a:lnSpc>
                <a:spcPct val="80000"/>
              </a:lnSpc>
            </a:pPr>
            <a:r>
              <a:rPr lang="en-US" sz="1400" dirty="0"/>
              <a:t>be able to identify personality types</a:t>
            </a:r>
          </a:p>
          <a:p>
            <a:pPr>
              <a:lnSpc>
                <a:spcPct val="80000"/>
              </a:lnSpc>
            </a:pPr>
            <a:r>
              <a:rPr lang="en-US" sz="1400" dirty="0"/>
              <a:t>be able to better give written directions</a:t>
            </a:r>
          </a:p>
          <a:p>
            <a:pPr>
              <a:lnSpc>
                <a:spcPct val="80000"/>
              </a:lnSpc>
            </a:pPr>
            <a:r>
              <a:rPr lang="en-US" sz="1400" dirty="0"/>
              <a:t>be able to better give oral instructions</a:t>
            </a:r>
          </a:p>
          <a:p>
            <a:pPr>
              <a:lnSpc>
                <a:spcPct val="80000"/>
              </a:lnSpc>
            </a:pPr>
            <a:r>
              <a:rPr lang="en-US" sz="1400" dirty="0"/>
              <a:t>be able to better follow directions</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Who should attend? Open to all; should be taken with work team</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Presenter: Linda Steele</a:t>
            </a:r>
          </a:p>
          <a:p>
            <a:pPr>
              <a:lnSpc>
                <a:spcPct val="80000"/>
              </a:lnSpc>
              <a:buFont typeface="Wingdings" pitchFamily="2" charset="2"/>
              <a:buNone/>
            </a:pPr>
            <a:endParaRPr lang="en-US" sz="1400" dirty="0"/>
          </a:p>
          <a:p>
            <a:pPr>
              <a:lnSpc>
                <a:spcPct val="80000"/>
              </a:lnSpc>
              <a:buFont typeface="Wingdings" pitchFamily="2" charset="2"/>
              <a:buNone/>
            </a:pPr>
            <a:r>
              <a:rPr lang="en-US" sz="1400" dirty="0"/>
              <a:t>Prerequisite:  None </a:t>
            </a:r>
          </a:p>
          <a:p>
            <a:pPr>
              <a:lnSpc>
                <a:spcPct val="80000"/>
              </a:lnSpc>
              <a:buFont typeface="Wingdings" pitchFamily="2" charset="2"/>
              <a:buNone/>
            </a:pPr>
            <a:endParaRPr lang="en-US" sz="1400" dirty="0"/>
          </a:p>
          <a:p>
            <a:pPr>
              <a:lnSpc>
                <a:spcPct val="80000"/>
              </a:lnSpc>
              <a:buNone/>
            </a:pPr>
            <a:r>
              <a:rPr lang="en-US" sz="1400" dirty="0"/>
              <a:t>Level: Basic    </a:t>
            </a:r>
            <a:r>
              <a:rPr lang="en-US" sz="1400" b="0" dirty="0"/>
              <a:t>    </a:t>
            </a:r>
            <a:endParaRPr lang="en-US" sz="1400" dirty="0"/>
          </a:p>
          <a:p>
            <a:pPr>
              <a:lnSpc>
                <a:spcPct val="80000"/>
              </a:lnSpc>
              <a:buFont typeface="Wingdings" pitchFamily="2" charset="2"/>
              <a:buNone/>
            </a:pPr>
            <a:endParaRPr lang="en-US" sz="1400" dirty="0"/>
          </a:p>
          <a:p>
            <a:pPr>
              <a:lnSpc>
                <a:spcPct val="80000"/>
              </a:lnSpc>
              <a:buFont typeface="Wingdings" pitchFamily="2" charset="2"/>
              <a:buNone/>
            </a:pPr>
            <a:r>
              <a:rPr lang="en-US" sz="1400" dirty="0"/>
              <a:t>Program Length: 2 hours</a:t>
            </a:r>
          </a:p>
          <a:p>
            <a:pPr>
              <a:lnSpc>
                <a:spcPct val="80000"/>
              </a:lnSpc>
              <a:buFont typeface="Wingdings" pitchFamily="2" charset="2"/>
              <a:buNone/>
            </a:pPr>
            <a:endParaRPr lang="en-US" sz="1400" dirty="0"/>
          </a:p>
          <a:p>
            <a:pPr>
              <a:lnSpc>
                <a:spcPct val="80000"/>
              </a:lnSpc>
              <a:buNone/>
            </a:pPr>
            <a:r>
              <a:rPr lang="en-US" sz="1400" dirty="0"/>
              <a:t>CPE awarded:	2 hours Communications and Marketing</a:t>
            </a:r>
          </a:p>
          <a:p>
            <a:pPr>
              <a:lnSpc>
                <a:spcPct val="80000"/>
              </a:lnSpc>
              <a:buFont typeface="Wingdings" pitchFamily="2" charset="2"/>
              <a:buNone/>
            </a:pPr>
            <a:endParaRPr lang="en-US" sz="1400" dirty="0"/>
          </a:p>
          <a:p>
            <a:pPr>
              <a:lnSpc>
                <a:spcPct val="80000"/>
              </a:lnSpc>
            </a:pPr>
            <a:endParaRPr lang="en-US" sz="1200" dirty="0"/>
          </a:p>
        </p:txBody>
      </p:sp>
    </p:spTree>
    <p:extLst>
      <p:ext uri="{BB962C8B-B14F-4D97-AF65-F5344CB8AC3E}">
        <p14:creationId xmlns:p14="http://schemas.microsoft.com/office/powerpoint/2010/main" val="32979717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99</a:t>
            </a:fld>
            <a:endParaRPr lang="en-US" dirty="0"/>
          </a:p>
        </p:txBody>
      </p:sp>
      <p:sp>
        <p:nvSpPr>
          <p:cNvPr id="46083" name="Rectangle 2"/>
          <p:cNvSpPr>
            <a:spLocks noGrp="1" noChangeArrowheads="1"/>
          </p:cNvSpPr>
          <p:nvPr>
            <p:ph type="title"/>
          </p:nvPr>
        </p:nvSpPr>
        <p:spPr/>
        <p:txBody>
          <a:bodyPr/>
          <a:lstStyle/>
          <a:p>
            <a:r>
              <a:rPr lang="en-US" dirty="0">
                <a:solidFill>
                  <a:schemeClr val="accent1"/>
                </a:solidFill>
              </a:rPr>
              <a:t>Grammar for Better Business Presentation</a:t>
            </a:r>
          </a:p>
        </p:txBody>
      </p:sp>
      <p:sp>
        <p:nvSpPr>
          <p:cNvPr id="46084" name="Rectangle 3"/>
          <p:cNvSpPr>
            <a:spLocks noGrp="1" noChangeArrowheads="1"/>
          </p:cNvSpPr>
          <p:nvPr>
            <p:ph type="body" idx="1"/>
          </p:nvPr>
        </p:nvSpPr>
        <p:spPr>
          <a:xfrm>
            <a:off x="381000" y="1371600"/>
            <a:ext cx="7391400" cy="4953000"/>
          </a:xfrm>
        </p:spPr>
        <p:txBody>
          <a:bodyPr/>
          <a:lstStyle/>
          <a:p>
            <a:pPr>
              <a:lnSpc>
                <a:spcPct val="90000"/>
              </a:lnSpc>
              <a:buFont typeface="Wingdings" pitchFamily="2" charset="2"/>
              <a:buNone/>
            </a:pPr>
            <a:r>
              <a:rPr lang="en-US" sz="1600" dirty="0"/>
              <a:t>Session Description </a:t>
            </a:r>
          </a:p>
          <a:p>
            <a:pPr>
              <a:lnSpc>
                <a:spcPct val="90000"/>
              </a:lnSpc>
              <a:buFont typeface="Wingdings" pitchFamily="2" charset="2"/>
              <a:buNone/>
            </a:pPr>
            <a:r>
              <a:rPr lang="en-US" sz="1600" dirty="0"/>
              <a:t>    This session will teach a proper grammar for business presentation.</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Presenter: Linda Steele</a:t>
            </a:r>
          </a:p>
          <a:p>
            <a:pPr>
              <a:lnSpc>
                <a:spcPct val="90000"/>
              </a:lnSpc>
              <a:buFont typeface="Wingdings" pitchFamily="2" charset="2"/>
              <a:buNone/>
            </a:pPr>
            <a:r>
              <a:rPr lang="en-US" sz="1600" dirty="0"/>
              <a:t>                   </a:t>
            </a:r>
          </a:p>
          <a:p>
            <a:pPr>
              <a:lnSpc>
                <a:spcPct val="90000"/>
              </a:lnSpc>
              <a:buFont typeface="Wingdings" pitchFamily="2" charset="2"/>
              <a:buNone/>
            </a:pPr>
            <a:r>
              <a:rPr lang="en-US" sz="1600" dirty="0"/>
              <a:t>At the completion of this session the team member will: </a:t>
            </a:r>
          </a:p>
          <a:p>
            <a:pPr>
              <a:lnSpc>
                <a:spcPct val="90000"/>
              </a:lnSpc>
            </a:pPr>
            <a:r>
              <a:rPr lang="en-US" sz="1600" dirty="0"/>
              <a:t>be able to avoid common mistakes</a:t>
            </a:r>
          </a:p>
          <a:p>
            <a:pPr>
              <a:lnSpc>
                <a:spcPct val="90000"/>
              </a:lnSpc>
            </a:pPr>
            <a:r>
              <a:rPr lang="en-US" sz="1600" dirty="0"/>
              <a:t>be able to present themselves professionally</a:t>
            </a:r>
          </a:p>
          <a:p>
            <a:pPr marL="0" indent="0">
              <a:lnSpc>
                <a:spcPct val="90000"/>
              </a:lnSpc>
              <a:buNone/>
            </a:pPr>
            <a:endParaRPr lang="en-US" sz="1600" dirty="0"/>
          </a:p>
          <a:p>
            <a:pPr>
              <a:lnSpc>
                <a:spcPct val="90000"/>
              </a:lnSpc>
              <a:buFont typeface="Wingdings" pitchFamily="2" charset="2"/>
              <a:buNone/>
            </a:pPr>
            <a:r>
              <a:rPr lang="en-US" sz="1600" dirty="0"/>
              <a:t>Who should attend? Anyone</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Prerequisite: none</a:t>
            </a:r>
          </a:p>
          <a:p>
            <a:pPr>
              <a:lnSpc>
                <a:spcPct val="90000"/>
              </a:lnSpc>
              <a:buFont typeface="Wingdings" pitchFamily="2" charset="2"/>
              <a:buNone/>
            </a:pPr>
            <a:endParaRPr lang="en-US" sz="1600" dirty="0"/>
          </a:p>
          <a:p>
            <a:pPr>
              <a:lnSpc>
                <a:spcPct val="90000"/>
              </a:lnSpc>
              <a:buNone/>
            </a:pPr>
            <a:r>
              <a:rPr lang="en-US" sz="1600" dirty="0"/>
              <a:t>Level: Basic   </a:t>
            </a:r>
          </a:p>
          <a:p>
            <a:pPr>
              <a:lnSpc>
                <a:spcPct val="90000"/>
              </a:lnSpc>
              <a:buFont typeface="Wingdings" pitchFamily="2" charset="2"/>
              <a:buNone/>
            </a:pPr>
            <a:endParaRPr lang="en-US" sz="1600" dirty="0"/>
          </a:p>
          <a:p>
            <a:pPr>
              <a:lnSpc>
                <a:spcPct val="80000"/>
              </a:lnSpc>
              <a:buNone/>
            </a:pPr>
            <a:r>
              <a:rPr lang="en-US" sz="1600" dirty="0"/>
              <a:t>Program Length: 2 hours Communications and Marketing</a:t>
            </a:r>
          </a:p>
          <a:p>
            <a:pPr>
              <a:lnSpc>
                <a:spcPct val="90000"/>
              </a:lnSpc>
              <a:buFont typeface="Wingdings" pitchFamily="2" charset="2"/>
              <a:buNone/>
            </a:pPr>
            <a:endParaRPr lang="en-US" sz="1600" dirty="0"/>
          </a:p>
          <a:p>
            <a:pPr>
              <a:lnSpc>
                <a:spcPct val="90000"/>
              </a:lnSpc>
            </a:pPr>
            <a:endParaRPr lang="en-US" sz="1800" dirty="0"/>
          </a:p>
          <a:p>
            <a:pPr>
              <a:lnSpc>
                <a:spcPct val="90000"/>
              </a:lnSpc>
            </a:pPr>
            <a:endParaRPr lang="en-US" sz="1800" dirty="0"/>
          </a:p>
        </p:txBody>
      </p:sp>
    </p:spTree>
    <p:extLst>
      <p:ext uri="{BB962C8B-B14F-4D97-AF65-F5344CB8AC3E}">
        <p14:creationId xmlns:p14="http://schemas.microsoft.com/office/powerpoint/2010/main" val="2124145625"/>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2.xml><?xml version="1.0" encoding="utf-8"?>
<a:themeOverride xmlns:a="http://schemas.openxmlformats.org/drawingml/2006/main">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3.xml><?xml version="1.0" encoding="utf-8"?>
<a:themeOverride xmlns:a="http://schemas.openxmlformats.org/drawingml/2006/main">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4.xml><?xml version="1.0" encoding="utf-8"?>
<a:themeOverride xmlns:a="http://schemas.openxmlformats.org/drawingml/2006/main">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5.xml><?xml version="1.0" encoding="utf-8"?>
<a:themeOverride xmlns:a="http://schemas.openxmlformats.org/drawingml/2006/main">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6.xml><?xml version="1.0" encoding="utf-8"?>
<a:themeOverride xmlns:a="http://schemas.openxmlformats.org/drawingml/2006/main">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4201</TotalTime>
  <Words>20827</Words>
  <Application>Microsoft Office PowerPoint</Application>
  <PresentationFormat>On-screen Show (4:3)</PresentationFormat>
  <Paragraphs>5075</Paragraphs>
  <Slides>259</Slides>
  <Notes>20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259</vt:i4>
      </vt:variant>
    </vt:vector>
  </HeadingPairs>
  <TitlesOfParts>
    <vt:vector size="264" baseType="lpstr">
      <vt:lpstr>Arial</vt:lpstr>
      <vt:lpstr>Times New Roman</vt:lpstr>
      <vt:lpstr>Wingdings</vt:lpstr>
      <vt:lpstr>Blank Presentation</vt:lpstr>
      <vt:lpstr>Microsoft Word Document</vt:lpstr>
      <vt:lpstr>Great Minds, LLC</vt:lpstr>
      <vt:lpstr>PowerPoint Presentation</vt:lpstr>
      <vt:lpstr>PowerPoint Presentation</vt:lpstr>
      <vt:lpstr>PowerPoint Presentation</vt:lpstr>
      <vt:lpstr>PowerPoint Presentation</vt:lpstr>
      <vt:lpstr>PowerPoint Presentation</vt:lpstr>
      <vt:lpstr>Adobe</vt:lpstr>
      <vt:lpstr>Adobe Acrobat</vt:lpstr>
      <vt:lpstr>Creating a Signature in Adobe Acrobat</vt:lpstr>
      <vt:lpstr>Creating Customized Stamps in Adobe Acrobat</vt:lpstr>
      <vt:lpstr>Access</vt:lpstr>
      <vt:lpstr>Access Tips and Tricks</vt:lpstr>
      <vt:lpstr>Access I</vt:lpstr>
      <vt:lpstr>Access II</vt:lpstr>
      <vt:lpstr>Access III</vt:lpstr>
      <vt:lpstr>Access IV</vt:lpstr>
      <vt:lpstr>Access V</vt:lpstr>
      <vt:lpstr>billing</vt:lpstr>
      <vt:lpstr>Billing</vt:lpstr>
      <vt:lpstr>Billing Tips and Tricks</vt:lpstr>
      <vt:lpstr>Billing Check List </vt:lpstr>
      <vt:lpstr>Defending Your Bill</vt:lpstr>
      <vt:lpstr>Business Management and Organization </vt:lpstr>
      <vt:lpstr>Accountability</vt:lpstr>
      <vt:lpstr>Business Body Language</vt:lpstr>
      <vt:lpstr>Building Effective Teams</vt:lpstr>
      <vt:lpstr>Business Dress</vt:lpstr>
      <vt:lpstr>Business Dress for Success</vt:lpstr>
      <vt:lpstr>Delegation Missteps</vt:lpstr>
      <vt:lpstr>Developing Effective Policies and Procedures</vt:lpstr>
      <vt:lpstr>Emotional Intelligence in Business</vt:lpstr>
      <vt:lpstr>Employee Engagement </vt:lpstr>
      <vt:lpstr>Ethical Decisions</vt:lpstr>
      <vt:lpstr>Ethical Dilemmas</vt:lpstr>
      <vt:lpstr>Ethical Dilemmas in Accounting</vt:lpstr>
      <vt:lpstr>Evaluation Feedback</vt:lpstr>
      <vt:lpstr>Generational Differences in the Workplace</vt:lpstr>
      <vt:lpstr>Generational Differences in the Workplace – Generation Z</vt:lpstr>
      <vt:lpstr>How to do Business Process Mapping</vt:lpstr>
      <vt:lpstr>How to Receive a Performance Evaluation</vt:lpstr>
      <vt:lpstr>Independence</vt:lpstr>
      <vt:lpstr>Independent Thinking</vt:lpstr>
      <vt:lpstr>Managing Constant Change</vt:lpstr>
      <vt:lpstr>Managing Multiple Projects</vt:lpstr>
      <vt:lpstr>Management Training</vt:lpstr>
      <vt:lpstr>New Year Resolution Bingo</vt:lpstr>
      <vt:lpstr>Receptionist Skills</vt:lpstr>
      <vt:lpstr>Running an Effective Meeting</vt:lpstr>
      <vt:lpstr>Spelling for Business</vt:lpstr>
      <vt:lpstr>Success Habits</vt:lpstr>
      <vt:lpstr>Taking Ownership</vt:lpstr>
      <vt:lpstr>Team Problem Solving</vt:lpstr>
      <vt:lpstr>10 Ways to Make Meetings More Effective</vt:lpstr>
      <vt:lpstr>Time Efficiency</vt:lpstr>
      <vt:lpstr>Women In the Accounting Profession – Understanding Gender Differences</vt:lpstr>
      <vt:lpstr>Understanding the DISC</vt:lpstr>
      <vt:lpstr>Why Kolbe?</vt:lpstr>
      <vt:lpstr>Zeroing in on Project Management Skills</vt:lpstr>
      <vt:lpstr>Client service and marketing</vt:lpstr>
      <vt:lpstr>Asking for Referrals</vt:lpstr>
      <vt:lpstr>Better Communication Skills Across Sites</vt:lpstr>
      <vt:lpstr>Breaking the Ice Toward Developing New Relationships</vt:lpstr>
      <vt:lpstr>Client Service Best Practices</vt:lpstr>
      <vt:lpstr>Client Service Level I</vt:lpstr>
      <vt:lpstr>Client Service Level II</vt:lpstr>
      <vt:lpstr>Client Service Level III</vt:lpstr>
      <vt:lpstr>Communication: Negotiation Skills </vt:lpstr>
      <vt:lpstr>Cross Selling</vt:lpstr>
      <vt:lpstr>Effective Client Meetings Create New Service Opportunities </vt:lpstr>
      <vt:lpstr>Elevator Speech</vt:lpstr>
      <vt:lpstr>Facebook for Business</vt:lpstr>
      <vt:lpstr>Generating Better Business Referrals </vt:lpstr>
      <vt:lpstr>How to Boost Services Through Referrals</vt:lpstr>
      <vt:lpstr>How to Use Twitter for Business </vt:lpstr>
      <vt:lpstr>Keeping Your Customers Satisfied</vt:lpstr>
      <vt:lpstr>Linked-in</vt:lpstr>
      <vt:lpstr>Using Linked-in for Business</vt:lpstr>
      <vt:lpstr>Marketing</vt:lpstr>
      <vt:lpstr>Overcoming Sales Objections</vt:lpstr>
      <vt:lpstr>PowerPoint as a Marketing Tool</vt:lpstr>
      <vt:lpstr>Secrets of Successful Sales Professionals</vt:lpstr>
      <vt:lpstr>Surveying Your Clients to Improve Customer Service</vt:lpstr>
      <vt:lpstr>The Art of Blogging</vt:lpstr>
      <vt:lpstr>The Art of Selling</vt:lpstr>
      <vt:lpstr>Treating Your Internal Customers Like External Customers</vt:lpstr>
      <vt:lpstr>Writing a Professional Bio</vt:lpstr>
      <vt:lpstr>Writing a Profile for Business </vt:lpstr>
      <vt:lpstr>communication</vt:lpstr>
      <vt:lpstr>7 Habits of Effective People</vt:lpstr>
      <vt:lpstr>Are You a Good Listener? </vt:lpstr>
      <vt:lpstr>Better Communication Skills</vt:lpstr>
      <vt:lpstr>Business Grammar</vt:lpstr>
      <vt:lpstr>Business Writing</vt:lpstr>
      <vt:lpstr>Communication: A Two-Way Street</vt:lpstr>
      <vt:lpstr>Client Communication Revisited</vt:lpstr>
      <vt:lpstr>Communication: Text? Email?</vt:lpstr>
      <vt:lpstr>Crafting a Good Sales Pitch</vt:lpstr>
      <vt:lpstr>Giving and Following Directions</vt:lpstr>
      <vt:lpstr>Grammar for Better Business Presentation</vt:lpstr>
      <vt:lpstr>Grammar for Invoicing</vt:lpstr>
      <vt:lpstr>Impromptu Speech</vt:lpstr>
      <vt:lpstr>Impromptu Speech - client</vt:lpstr>
      <vt:lpstr>Improving Your Business Writing</vt:lpstr>
      <vt:lpstr>Improving Listening skills</vt:lpstr>
      <vt:lpstr>Most Common Business Grammar Mistakes </vt:lpstr>
      <vt:lpstr>Proactive Listening</vt:lpstr>
      <vt:lpstr>Projecting an Image that Communicates Credibility</vt:lpstr>
      <vt:lpstr>The Art of Mingling</vt:lpstr>
      <vt:lpstr>The 3 Minute Speech</vt:lpstr>
      <vt:lpstr>The 5 Minute Speech</vt:lpstr>
      <vt:lpstr>Tips to Build Assertive Communication Skills For Women</vt:lpstr>
      <vt:lpstr>Writing A better Business Email</vt:lpstr>
      <vt:lpstr>Writing Effective Business Letters</vt:lpstr>
      <vt:lpstr>Writing Your Bio</vt:lpstr>
      <vt:lpstr>etiquette</vt:lpstr>
      <vt:lpstr>Business Etiquette</vt:lpstr>
      <vt:lpstr>Cell Phone Etiquette</vt:lpstr>
      <vt:lpstr>Dining Etiquette Guide</vt:lpstr>
      <vt:lpstr>Email Etiquette</vt:lpstr>
      <vt:lpstr>Email Etiquette Update</vt:lpstr>
      <vt:lpstr>Holiday Etiquette</vt:lpstr>
      <vt:lpstr>Voice Mail Etiquette</vt:lpstr>
      <vt:lpstr>excel</vt:lpstr>
      <vt:lpstr>Introduction to Excel</vt:lpstr>
      <vt:lpstr>Adding a Timeline to an Excel Pivot Table</vt:lpstr>
      <vt:lpstr>Advanced Excel Features</vt:lpstr>
      <vt:lpstr>Creating an Amortization Schedule in Excel</vt:lpstr>
      <vt:lpstr>Excel and the Internet Working Together</vt:lpstr>
      <vt:lpstr>Excel Formulas</vt:lpstr>
      <vt:lpstr>Excel Shortcuts</vt:lpstr>
      <vt:lpstr>Excel Macros </vt:lpstr>
      <vt:lpstr>Excel Tips and Tricks for Accountants</vt:lpstr>
      <vt:lpstr>Excel’s Vlookup and Match</vt:lpstr>
      <vt:lpstr>Financial Equations in Excel</vt:lpstr>
      <vt:lpstr>Pivot Tables</vt:lpstr>
      <vt:lpstr>Use Excel to Create a Variable Drop Down Box </vt:lpstr>
      <vt:lpstr>HR</vt:lpstr>
      <vt:lpstr>Business Dress – What is Casual?</vt:lpstr>
      <vt:lpstr>Diversity (yearly update)</vt:lpstr>
      <vt:lpstr>The Dos and Don’ts of Conducting a Job Interview</vt:lpstr>
      <vt:lpstr>New Hire Dos</vt:lpstr>
      <vt:lpstr>Orienting New Staff</vt:lpstr>
      <vt:lpstr>Sexual Harassment (yearly update)</vt:lpstr>
      <vt:lpstr>Management</vt:lpstr>
      <vt:lpstr>20 Clues You Might be a Micromanager</vt:lpstr>
      <vt:lpstr>Conflict Resolution</vt:lpstr>
      <vt:lpstr>Decision Making</vt:lpstr>
      <vt:lpstr>Decision Making – Solving Simple and Complex Problems</vt:lpstr>
      <vt:lpstr>Developing the New Generation of Managers</vt:lpstr>
      <vt:lpstr>Developing Your Culture</vt:lpstr>
      <vt:lpstr>Developmental Goals for Mangers</vt:lpstr>
      <vt:lpstr>Doing Collections Comfortably</vt:lpstr>
      <vt:lpstr>Employee Engagement</vt:lpstr>
      <vt:lpstr>Giving and Receiving Feedback</vt:lpstr>
      <vt:lpstr>Giving Recognition</vt:lpstr>
      <vt:lpstr>How to Communicate with Management</vt:lpstr>
      <vt:lpstr>Is Supervision for Me?</vt:lpstr>
      <vt:lpstr>Key Aspects of Being a Mentee</vt:lpstr>
      <vt:lpstr>Key Aspects of Being a Mentor</vt:lpstr>
      <vt:lpstr>Management Training - Interpersonal Skills Activities </vt:lpstr>
      <vt:lpstr>Managing Difficult Conversations</vt:lpstr>
      <vt:lpstr>Managing Remote Teams</vt:lpstr>
      <vt:lpstr>Managing Virtual Teams</vt:lpstr>
      <vt:lpstr>Motivating Employees</vt:lpstr>
      <vt:lpstr>People Management: What Makes an Effective Manager? </vt:lpstr>
      <vt:lpstr>Planning and Organizing for Supervisors</vt:lpstr>
      <vt:lpstr>Pricing Objections</vt:lpstr>
      <vt:lpstr>Problem Solving for Supervisors</vt:lpstr>
      <vt:lpstr>Reciprocity </vt:lpstr>
      <vt:lpstr>Start with Why</vt:lpstr>
      <vt:lpstr>Start with What</vt:lpstr>
      <vt:lpstr>Team Building</vt:lpstr>
      <vt:lpstr>Team Building with Kolbe</vt:lpstr>
      <vt:lpstr>The One Minute Manager</vt:lpstr>
      <vt:lpstr>Top Ten Qualities to Build a Successful Work Team</vt:lpstr>
      <vt:lpstr>Train the Trainer</vt:lpstr>
      <vt:lpstr>What to Managers Do?</vt:lpstr>
      <vt:lpstr>Why Kolbe?</vt:lpstr>
      <vt:lpstr>Why Women are Effective Leaders </vt:lpstr>
      <vt:lpstr>outlook</vt:lpstr>
      <vt:lpstr>Outlook</vt:lpstr>
      <vt:lpstr>Making Outlook Work for You</vt:lpstr>
      <vt:lpstr>Outlook Shortcuts</vt:lpstr>
      <vt:lpstr>Outlook as a Delegating Tool</vt:lpstr>
      <vt:lpstr>Personal Development</vt:lpstr>
      <vt:lpstr>Assertiveness in the Workplace</vt:lpstr>
      <vt:lpstr>Attention to Detail</vt:lpstr>
      <vt:lpstr>Compassion Fatigue</vt:lpstr>
      <vt:lpstr>Conceptual Thinking</vt:lpstr>
      <vt:lpstr>Cultural Competence</vt:lpstr>
      <vt:lpstr>Dealing with Difficult People</vt:lpstr>
      <vt:lpstr>Dealing with Stress </vt:lpstr>
      <vt:lpstr>Decompress Your Stress</vt:lpstr>
      <vt:lpstr>Employee Engagement</vt:lpstr>
      <vt:lpstr>Emotional Management</vt:lpstr>
      <vt:lpstr>Handling Stress and Pressure</vt:lpstr>
      <vt:lpstr>How to Manage Time </vt:lpstr>
      <vt:lpstr>How to Think Independently </vt:lpstr>
      <vt:lpstr>Improving Your Memory</vt:lpstr>
      <vt:lpstr>Is Your Self-Confidence Showing?</vt:lpstr>
      <vt:lpstr>Jump Start Your Knowledge by Keeping Up-to-Date on Your Industry</vt:lpstr>
      <vt:lpstr>Making a Great First Impression</vt:lpstr>
      <vt:lpstr>Maximize Your Mentoring</vt:lpstr>
      <vt:lpstr>Mistakes Can Lead to Success</vt:lpstr>
      <vt:lpstr>Multitasking</vt:lpstr>
      <vt:lpstr>Organization Skills for the Overwhelmed! </vt:lpstr>
      <vt:lpstr> Project Management - Prioritizing -Putting Out the Fire ! </vt:lpstr>
      <vt:lpstr> Recovering from Mistakes</vt:lpstr>
      <vt:lpstr> Respect in the Workplace</vt:lpstr>
      <vt:lpstr>The Road to Building Self-Confidence</vt:lpstr>
      <vt:lpstr>Self-Awareness</vt:lpstr>
      <vt:lpstr>Setting Performance Goals</vt:lpstr>
      <vt:lpstr>The Road to Building Self-Confidence</vt:lpstr>
      <vt:lpstr>The Successful Person’s Guide to Time Management</vt:lpstr>
      <vt:lpstr>Time and Task Management</vt:lpstr>
      <vt:lpstr>Time and Task Management with Forward Thinking</vt:lpstr>
      <vt:lpstr>Ways to Limit Distractions At Work ! </vt:lpstr>
      <vt:lpstr>powerpoint</vt:lpstr>
      <vt:lpstr>PowerPoint</vt:lpstr>
      <vt:lpstr>PowerPoint Shortcuts</vt:lpstr>
      <vt:lpstr>presentation</vt:lpstr>
      <vt:lpstr>Presentation Skills Level 1 – 1 Minute speech</vt:lpstr>
      <vt:lpstr>Presentation Skills Level 2 – 3 Minute speech</vt:lpstr>
      <vt:lpstr>Presentation Skills Level 3 – 5 Minute speech</vt:lpstr>
      <vt:lpstr>quickbooks</vt:lpstr>
      <vt:lpstr>Beginning QuickBooks</vt:lpstr>
      <vt:lpstr>Advanced QuickBooks</vt:lpstr>
      <vt:lpstr>QuickBooks Online</vt:lpstr>
      <vt:lpstr>QuickBooks for Non-Accountants</vt:lpstr>
      <vt:lpstr>Specific software</vt:lpstr>
      <vt:lpstr>Apps for Small Business</vt:lpstr>
      <vt:lpstr>Best apps For Accountants and CPAs</vt:lpstr>
      <vt:lpstr>Best apps (yearly update) </vt:lpstr>
      <vt:lpstr>Evernote</vt:lpstr>
      <vt:lpstr>Five apps For CPAs</vt:lpstr>
      <vt:lpstr>IPad</vt:lpstr>
      <vt:lpstr>Join.Me</vt:lpstr>
      <vt:lpstr>Mouse Click Tricks</vt:lpstr>
      <vt:lpstr>Microsoft OneNote</vt:lpstr>
      <vt:lpstr>Microsoft Teams </vt:lpstr>
      <vt:lpstr>Office Changes</vt:lpstr>
      <vt:lpstr>Smart Art</vt:lpstr>
      <vt:lpstr>Tips for Better Internet Searches</vt:lpstr>
      <vt:lpstr>TValue</vt:lpstr>
      <vt:lpstr>Understanding your Computer: The Care and Feeding of Your Computer</vt:lpstr>
      <vt:lpstr>Tax and Accounting</vt:lpstr>
      <vt:lpstr>1099s</vt:lpstr>
      <vt:lpstr>Earned Income Tax Credit</vt:lpstr>
      <vt:lpstr>Understanding Financial Statements</vt:lpstr>
      <vt:lpstr>word</vt:lpstr>
      <vt:lpstr>Calculations in Word and in a Mail Merge</vt:lpstr>
      <vt:lpstr>Creating Templates in Word</vt:lpstr>
      <vt:lpstr>Decimal Tab in Word</vt:lpstr>
      <vt:lpstr>Flow Chart Tool in Word</vt:lpstr>
      <vt:lpstr>Wonders of Word</vt:lpstr>
      <vt:lpstr>Word For Accountants</vt:lpstr>
      <vt:lpstr>Word Shortcuts</vt:lpstr>
      <vt:lpstr>For specific requests……..</vt:lpstr>
      <vt:lpstr> </vt:lpstr>
    </vt:vector>
  </TitlesOfParts>
  <Company>Habif, Arogeti &amp; Wynne, LLP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dc:title>
  <dc:creator>Administrator</dc:creator>
  <cp:lastModifiedBy>Linda Steele</cp:lastModifiedBy>
  <cp:revision>307</cp:revision>
  <cp:lastPrinted>2019-05-07T13:40:54Z</cp:lastPrinted>
  <dcterms:created xsi:type="dcterms:W3CDTF">2003-01-07T15:56:50Z</dcterms:created>
  <dcterms:modified xsi:type="dcterms:W3CDTF">2020-05-24T20:57:56Z</dcterms:modified>
</cp:coreProperties>
</file>